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11" saveSubsetFonts="1">
  <p:sldMasterIdLst>
    <p:sldMasterId id="2147483696" r:id="rId1"/>
  </p:sldMasterIdLst>
  <p:notesMasterIdLst>
    <p:notesMasterId r:id="rId39"/>
  </p:notesMasterIdLst>
  <p:sldIdLst>
    <p:sldId id="511" r:id="rId2"/>
    <p:sldId id="512" r:id="rId3"/>
    <p:sldId id="513" r:id="rId4"/>
    <p:sldId id="514" r:id="rId5"/>
    <p:sldId id="515" r:id="rId6"/>
    <p:sldId id="516" r:id="rId7"/>
    <p:sldId id="547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>
      <p:cViewPr varScale="1">
        <p:scale>
          <a:sx n="85" d="100"/>
          <a:sy n="85" d="100"/>
        </p:scale>
        <p:origin x="16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7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77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A26AC65-F64A-4CDA-A13B-A242B07F02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</p:spPr>
        <p:txBody>
          <a:bodyPr/>
          <a:lstStyle>
            <a:lvl1pPr>
              <a:defRPr>
                <a:solidFill>
                  <a:srgbClr val="3333FF"/>
                </a:solidFill>
              </a:defRPr>
            </a:lvl1pPr>
          </a:lstStyle>
          <a:p>
            <a:pPr>
              <a:defRPr/>
            </a:pPr>
            <a:fld id="{2B864B43-BEBD-4FE9-AAB5-A79C346BFE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35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00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E54FA79-496C-4CA8-A352-B4D0C81517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9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5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6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9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9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24399D-A484-4633-B063-266F6B36D6EB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4213" y="404813"/>
            <a:ext cx="7559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latin typeface="Times New Roman" panose="02020603050405020304" pitchFamily="18" charset="0"/>
              </a:rPr>
              <a:t>VIII.  Motions on the Time-Frequency Distribution  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827088" y="4437063"/>
            <a:ext cx="69119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Horizontal shifting                (2) Vertical shifting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Dilation                                 (4) Shearing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(5) Generalized Shearing            (6) Rotation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(7) Twisting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539750" y="1700213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Fourier spectrum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1-D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form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，只有二種可能的運動或變形：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102" name="Object 5"/>
          <p:cNvGraphicFramePr>
            <a:graphicFrameLocks noChangeAspect="1"/>
          </p:cNvGraphicFramePr>
          <p:nvPr/>
        </p:nvGraphicFramePr>
        <p:xfrm>
          <a:off x="2555875" y="2401888"/>
          <a:ext cx="28606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3" imgW="2857500" imgH="368300" progId="Equation.DSMT4">
                  <p:embed/>
                </p:oleObj>
              </mc:Choice>
              <mc:Fallback>
                <p:oleObj name="Equation" r:id="rId3" imgW="28575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401888"/>
                        <a:ext cx="286067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539750" y="3860800"/>
            <a:ext cx="8208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Time-frequency analysis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2-D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2-D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平面上有多種可能的運動或變形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1042988" y="2401888"/>
            <a:ext cx="1366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Modulation</a:t>
            </a: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1042988" y="2905125"/>
            <a:ext cx="94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Scaling</a:t>
            </a:r>
          </a:p>
        </p:txBody>
      </p:sp>
      <p:graphicFrame>
        <p:nvGraphicFramePr>
          <p:cNvPr id="4106" name="Object 9"/>
          <p:cNvGraphicFramePr>
            <a:graphicFrameLocks noChangeAspect="1"/>
          </p:cNvGraphicFramePr>
          <p:nvPr/>
        </p:nvGraphicFramePr>
        <p:xfrm>
          <a:off x="2627313" y="2978150"/>
          <a:ext cx="23907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5" imgW="2387600" imgH="381000" progId="Equation.DSMT4">
                  <p:embed/>
                </p:oleObj>
              </mc:Choice>
              <mc:Fallback>
                <p:oleObj name="Equation" r:id="rId5" imgW="23876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978150"/>
                        <a:ext cx="23907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7" name="群組 35"/>
          <p:cNvGrpSpPr>
            <a:grpSpLocks/>
          </p:cNvGrpSpPr>
          <p:nvPr/>
        </p:nvGrpSpPr>
        <p:grpSpPr bwMode="auto">
          <a:xfrm>
            <a:off x="6011863" y="2441575"/>
            <a:ext cx="2420937" cy="771525"/>
            <a:chOff x="6973886" y="1628536"/>
            <a:chExt cx="2420214" cy="771814"/>
          </a:xfrm>
        </p:grpSpPr>
        <p:grpSp>
          <p:nvGrpSpPr>
            <p:cNvPr id="4108" name="群組 29"/>
            <p:cNvGrpSpPr>
              <a:grpSpLocks/>
            </p:cNvGrpSpPr>
            <p:nvPr/>
          </p:nvGrpSpPr>
          <p:grpSpPr bwMode="auto">
            <a:xfrm>
              <a:off x="7158282" y="1628536"/>
              <a:ext cx="428628" cy="428628"/>
              <a:chOff x="7158282" y="1628536"/>
              <a:chExt cx="428628" cy="428628"/>
            </a:xfrm>
          </p:grpSpPr>
          <p:sp>
            <p:nvSpPr>
              <p:cNvPr id="29" name="等腰三角形 28"/>
              <p:cNvSpPr/>
              <p:nvPr/>
            </p:nvSpPr>
            <p:spPr>
              <a:xfrm>
                <a:off x="7157981" y="1628536"/>
                <a:ext cx="428497" cy="3573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/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 rot="5400000">
                <a:off x="7302352" y="1985857"/>
                <a:ext cx="14292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09" name="群組 30"/>
            <p:cNvGrpSpPr>
              <a:grpSpLocks/>
            </p:cNvGrpSpPr>
            <p:nvPr/>
          </p:nvGrpSpPr>
          <p:grpSpPr bwMode="auto">
            <a:xfrm>
              <a:off x="8072462" y="1628536"/>
              <a:ext cx="428628" cy="428628"/>
              <a:chOff x="7158282" y="1628536"/>
              <a:chExt cx="428628" cy="428628"/>
            </a:xfrm>
          </p:grpSpPr>
          <p:sp>
            <p:nvSpPr>
              <p:cNvPr id="32" name="等腰三角形 31"/>
              <p:cNvSpPr/>
              <p:nvPr/>
            </p:nvSpPr>
            <p:spPr>
              <a:xfrm>
                <a:off x="7157928" y="1628536"/>
                <a:ext cx="428497" cy="3573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/>
              </a:p>
            </p:txBody>
          </p:sp>
          <p:cxnSp>
            <p:nvCxnSpPr>
              <p:cNvPr id="33" name="直線接點 32"/>
              <p:cNvCxnSpPr/>
              <p:nvPr/>
            </p:nvCxnSpPr>
            <p:spPr>
              <a:xfrm rot="5400000">
                <a:off x="7302299" y="1985857"/>
                <a:ext cx="14292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10" name="群組 34"/>
            <p:cNvGrpSpPr>
              <a:grpSpLocks/>
            </p:cNvGrpSpPr>
            <p:nvPr/>
          </p:nvGrpSpPr>
          <p:grpSpPr bwMode="auto">
            <a:xfrm>
              <a:off x="6973886" y="1785928"/>
              <a:ext cx="2420214" cy="614422"/>
              <a:chOff x="6973886" y="1785928"/>
              <a:chExt cx="2420214" cy="614422"/>
            </a:xfrm>
          </p:grpSpPr>
          <p:grpSp>
            <p:nvGrpSpPr>
              <p:cNvPr id="4111" name="群組 25"/>
              <p:cNvGrpSpPr>
                <a:grpSpLocks/>
              </p:cNvGrpSpPr>
              <p:nvPr/>
            </p:nvGrpSpPr>
            <p:grpSpPr bwMode="auto">
              <a:xfrm>
                <a:off x="6973886" y="1785928"/>
                <a:ext cx="2420214" cy="400354"/>
                <a:chOff x="7000872" y="2742374"/>
                <a:chExt cx="2419551" cy="400110"/>
              </a:xfrm>
            </p:grpSpPr>
            <p:cxnSp>
              <p:nvCxnSpPr>
                <p:cNvPr id="25" name="直線單箭頭接點 24"/>
                <p:cNvCxnSpPr/>
                <p:nvPr/>
              </p:nvCxnSpPr>
              <p:spPr bwMode="auto">
                <a:xfrm>
                  <a:off x="7000872" y="2948531"/>
                  <a:ext cx="190708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14" name="文字方塊 18"/>
                <p:cNvSpPr txBox="1">
                  <a:spLocks noChangeArrowheads="1"/>
                </p:cNvSpPr>
                <p:nvPr/>
              </p:nvSpPr>
              <p:spPr bwMode="auto">
                <a:xfrm>
                  <a:off x="8920357" y="2742374"/>
                  <a:ext cx="50006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000" i="1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f</a:t>
                  </a:r>
                </a:p>
              </p:txBody>
            </p:sp>
          </p:grpSp>
          <p:sp>
            <p:nvSpPr>
              <p:cNvPr id="4112" name="文字方塊 33"/>
              <p:cNvSpPr txBox="1">
                <a:spLocks noChangeArrowheads="1"/>
              </p:cNvSpPr>
              <p:nvPr/>
            </p:nvSpPr>
            <p:spPr bwMode="auto">
              <a:xfrm>
                <a:off x="7215206" y="2000240"/>
                <a:ext cx="15001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0             </a:t>
                </a:r>
                <a:r>
                  <a:rPr lang="en-US" altLang="zh-TW" sz="2000" i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</a:t>
                </a:r>
                <a:r>
                  <a:rPr lang="en-US" altLang="zh-TW" sz="2000" baseline="-2500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0</a:t>
                </a:r>
              </a:p>
            </p:txBody>
          </p:sp>
        </p:grpSp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6624638" y="2598908"/>
            <a:ext cx="485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F8F9E1-C5BE-41E9-A4F2-693E1CD19A2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6913562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we define the Gabor transform as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			 	                  ,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and            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 		</a:t>
            </a: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969666"/>
              </p:ext>
            </p:extLst>
          </p:nvPr>
        </p:nvGraphicFramePr>
        <p:xfrm>
          <a:off x="1042988" y="976313"/>
          <a:ext cx="42084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3" imgW="4203360" imgH="507960" progId="Equation.DSMT4">
                  <p:embed/>
                </p:oleObj>
              </mc:Choice>
              <mc:Fallback>
                <p:oleObj name="Equation" r:id="rId3" imgW="420336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76313"/>
                        <a:ext cx="4208462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1042988" y="1625600"/>
          <a:ext cx="434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5" imgW="4343400" imgH="508000" progId="Equation.DSMT4">
                  <p:embed/>
                </p:oleObj>
              </mc:Choice>
              <mc:Fallback>
                <p:oleObj name="Equation" r:id="rId5" imgW="43434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5600"/>
                        <a:ext cx="434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1116013" y="2327275"/>
          <a:ext cx="2219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7" imgW="2222500" imgH="381000" progId="Equation.DSMT4">
                  <p:embed/>
                </p:oleObj>
              </mc:Choice>
              <mc:Fallback>
                <p:oleObj name="Equation" r:id="rId7" imgW="22225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27275"/>
                        <a:ext cx="2219325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5" name="Ink 6"/>
          <p:cNvPicPr>
            <a:picLocks noRot="1" noChangeAspect="1" noEditPoints="1" noChangeArrowheads="1" noChangeShapeType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5829300"/>
            <a:ext cx="46037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EB9BCA-9566-4A4B-92C0-3DAD9E0D218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611188" y="476250"/>
            <a:ext cx="792162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					                is the WDF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	       			  	                is the WDF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   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	           		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　　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(clockwise rotation by 90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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1116013" y="404813"/>
          <a:ext cx="4870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3" imgW="4902200" imgH="508000" progId="Equation.DSMT4">
                  <p:embed/>
                </p:oleObj>
              </mc:Choice>
              <mc:Fallback>
                <p:oleObj name="Equation" r:id="rId3" imgW="49022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4813"/>
                        <a:ext cx="48704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1116013" y="981075"/>
          <a:ext cx="5083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5" imgW="5118100" imgH="508000" progId="Equation.DSMT4">
                  <p:embed/>
                </p:oleObj>
              </mc:Choice>
              <mc:Fallback>
                <p:oleObj name="Equation" r:id="rId5" imgW="51181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81075"/>
                        <a:ext cx="50831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1258888" y="1773238"/>
          <a:ext cx="2179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7" imgW="2197100" imgH="381000" progId="Equation.DSMT4">
                  <p:embed/>
                </p:oleObj>
              </mc:Choice>
              <mc:Fallback>
                <p:oleObj name="Equation" r:id="rId7" imgW="21971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21796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611188" y="3357563"/>
            <a:ext cx="6481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還有哪些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time-frequency distribution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也有類似性質？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8091E-B7AE-47CF-A145-E7B7D943989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539750" y="620713"/>
            <a:ext cx="770413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                          			,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		                 ,         		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				(counterclockwise rotation by 90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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).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If 		        , then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		                    ,  	    	                    .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(rotation by 180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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).</a:t>
            </a:r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1331913" y="620713"/>
          <a:ext cx="3762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Equation" r:id="rId3" imgW="3759200" imgH="508000" progId="Equation.DSMT4">
                  <p:embed/>
                </p:oleObj>
              </mc:Choice>
              <mc:Fallback>
                <p:oleObj name="Equation" r:id="rId3" imgW="37592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20713"/>
                        <a:ext cx="37623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1331913" y="1341438"/>
          <a:ext cx="2179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5" imgW="2197100" imgH="381000" progId="Equation.DSMT4">
                  <p:embed/>
                </p:oleObj>
              </mc:Choice>
              <mc:Fallback>
                <p:oleObj name="Equation" r:id="rId5" imgW="21971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41438"/>
                        <a:ext cx="21796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3924300" y="1341438"/>
          <a:ext cx="27765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quation" r:id="rId7" imgW="2794000" imgH="393700" progId="Equation.DSMT4">
                  <p:embed/>
                </p:oleObj>
              </mc:Choice>
              <mc:Fallback>
                <p:oleObj name="Equation" r:id="rId7" imgW="27940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341438"/>
                        <a:ext cx="277653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"/>
          <p:cNvGraphicFramePr>
            <a:graphicFrameLocks noChangeAspect="1"/>
          </p:cNvGraphicFramePr>
          <p:nvPr/>
        </p:nvGraphicFramePr>
        <p:xfrm>
          <a:off x="1258888" y="2636838"/>
          <a:ext cx="14827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9" imgW="1485900" imgH="381000" progId="Equation.DSMT4">
                  <p:embed/>
                </p:oleObj>
              </mc:Choice>
              <mc:Fallback>
                <p:oleObj name="Equation" r:id="rId9" imgW="14859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36838"/>
                        <a:ext cx="14827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7"/>
          <p:cNvGraphicFramePr>
            <a:graphicFrameLocks noChangeAspect="1"/>
          </p:cNvGraphicFramePr>
          <p:nvPr/>
        </p:nvGraphicFramePr>
        <p:xfrm>
          <a:off x="1258888" y="3284538"/>
          <a:ext cx="233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Equation" r:id="rId11" imgW="2349500" imgH="381000" progId="Equation.DSMT4">
                  <p:embed/>
                </p:oleObj>
              </mc:Choice>
              <mc:Fallback>
                <p:oleObj name="Equation" r:id="rId11" imgW="23495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84538"/>
                        <a:ext cx="2336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8"/>
          <p:cNvGraphicFramePr>
            <a:graphicFrameLocks noChangeAspect="1"/>
          </p:cNvGraphicFramePr>
          <p:nvPr/>
        </p:nvGraphicFramePr>
        <p:xfrm>
          <a:off x="4140200" y="3213100"/>
          <a:ext cx="2312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Equation" r:id="rId13" imgW="2324100" imgH="381000" progId="Equation.DSMT4">
                  <p:embed/>
                </p:oleObj>
              </mc:Choice>
              <mc:Fallback>
                <p:oleObj name="Equation" r:id="rId13" imgW="23241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213100"/>
                        <a:ext cx="23129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82C1AD-C452-4FCE-9E29-783A6D4AB7B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755650" y="333375"/>
            <a:ext cx="76327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Examples: </a:t>
            </a:r>
            <a:r>
              <a:rPr lang="en-US" altLang="zh-TW" sz="2000" i="1"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=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),     </a:t>
            </a:r>
            <a:r>
              <a:rPr lang="en-US" altLang="zh-TW" sz="2000" i="1"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</a:rPr>
              <a:t>FT</a:t>
            </a:r>
            <a:r>
              <a:rPr lang="en-US" altLang="zh-TW" sz="2000">
                <a:latin typeface="Times New Roman" panose="02020603050405020304" pitchFamily="18" charset="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)] = sinc( </a:t>
            </a:r>
            <a:r>
              <a:rPr lang="en-US" altLang="zh-TW" sz="2000" i="1">
                <a:latin typeface="Times New Roman" panose="02020603050405020304" pitchFamily="18" charset="0"/>
              </a:rPr>
              <a:t>f </a:t>
            </a:r>
            <a:r>
              <a:rPr lang="en-US" altLang="zh-TW" sz="2000">
                <a:latin typeface="Times New Roman" panose="02020603050405020304" pitchFamily="18" charset="0"/>
              </a:rPr>
              <a:t>).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8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WDF of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                       	 WDF of sinc( </a:t>
            </a:r>
            <a:r>
              <a:rPr lang="en-US" altLang="zh-TW" sz="2000" i="1">
                <a:latin typeface="Times New Roman" panose="02020603050405020304" pitchFamily="18" charset="0"/>
              </a:rPr>
              <a:t>f </a:t>
            </a:r>
            <a:r>
              <a:rPr lang="en-US" altLang="zh-TW" sz="2000">
                <a:latin typeface="Times New Roman" panose="02020603050405020304" pitchFamily="18" charset="0"/>
              </a:rPr>
              <a:t>) 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細明體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Tx/>
              <a:buAutoNum type="alphaLcParenBoth"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Gabor transform of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              Gabor transform of sinc( </a:t>
            </a:r>
            <a:r>
              <a:rPr lang="en-US" altLang="zh-TW" sz="2000" i="1">
                <a:latin typeface="Times New Roman" panose="02020603050405020304" pitchFamily="18" charset="0"/>
              </a:rPr>
              <a:t>f </a:t>
            </a:r>
            <a:r>
              <a:rPr lang="en-US" altLang="zh-TW" sz="200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537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27717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412875"/>
            <a:ext cx="2819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933825"/>
            <a:ext cx="28765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860800"/>
            <a:ext cx="29337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5A6041-6E22-4C92-B38F-EC1DD73B4F7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2739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a function is an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eigenfunction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of the Fourier transform,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 its WDF and Gabor transform have the property of  </a:t>
            </a: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1187450" y="2349500"/>
          <a:ext cx="2127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3" imgW="2146300" imgH="381000" progId="Equation.DSMT4">
                  <p:embed/>
                </p:oleObj>
              </mc:Choice>
              <mc:Fallback>
                <p:oleObj name="Equation" r:id="rId3" imgW="21463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49500"/>
                        <a:ext cx="2127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3954463" y="2330450"/>
          <a:ext cx="2265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5" imgW="2286000" imgH="406400" progId="Equation.DSMT4">
                  <p:embed/>
                </p:oleObj>
              </mc:Choice>
              <mc:Fallback>
                <p:oleObj name="Equation" r:id="rId5" imgW="2286000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2330450"/>
                        <a:ext cx="22653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84213" y="2924175"/>
            <a:ext cx="4535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轉了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90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º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，和原來還是一樣）</a:t>
            </a:r>
            <a:endParaRPr lang="zh-TW" altLang="en-US" sz="2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1093788" y="1052513"/>
          <a:ext cx="26177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7" imgW="2641600" imgH="508000" progId="Equation.DSMT4">
                  <p:embed/>
                </p:oleObj>
              </mc:Choice>
              <mc:Fallback>
                <p:oleObj name="Equation" r:id="rId7" imgW="26416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052513"/>
                        <a:ext cx="26177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3995738" y="1125538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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1,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, −1,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755650" y="3644900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Example: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Gaussian function </a:t>
            </a:r>
          </a:p>
        </p:txBody>
      </p:sp>
      <p:graphicFrame>
        <p:nvGraphicFramePr>
          <p:cNvPr id="16394" name="Object 9"/>
          <p:cNvGraphicFramePr>
            <a:graphicFrameLocks noChangeAspect="1"/>
          </p:cNvGraphicFramePr>
          <p:nvPr/>
        </p:nvGraphicFramePr>
        <p:xfrm>
          <a:off x="1922463" y="4124325"/>
          <a:ext cx="1152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9" imgW="1155199" imgH="444307" progId="Equation.DSMT4">
                  <p:embed/>
                </p:oleObj>
              </mc:Choice>
              <mc:Fallback>
                <p:oleObj name="Equation" r:id="rId9" imgW="1155199" imgH="44430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4124325"/>
                        <a:ext cx="11525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8FA7C0-DF1A-4603-B2A6-6530F16DCF1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Hermite-Gaussian function </a:t>
            </a: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1042988" y="908050"/>
          <a:ext cx="2940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6" name="Equation" r:id="rId3" imgW="2641600" imgH="431800" progId="Equation.DSMT4">
                  <p:embed/>
                </p:oleObj>
              </mc:Choice>
              <mc:Fallback>
                <p:oleObj name="Equation" r:id="rId3" imgW="2641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08050"/>
                        <a:ext cx="29400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468313" y="1700213"/>
            <a:ext cx="76327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Hermite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polynomials: 	  	        	        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is some constant, </a:t>
            </a:r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				                 ,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is some constant,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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1   when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  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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0   otherwise.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09247"/>
              </p:ext>
            </p:extLst>
          </p:nvPr>
        </p:nvGraphicFramePr>
        <p:xfrm>
          <a:off x="2916238" y="1557338"/>
          <a:ext cx="26892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7" name="Equation" r:id="rId5" imgW="2692080" imgH="647640" progId="Equation.DSMT4">
                  <p:embed/>
                </p:oleObj>
              </mc:Choice>
              <mc:Fallback>
                <p:oleObj name="Equation" r:id="rId5" imgW="2692080" imgH="647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557338"/>
                        <a:ext cx="26892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1116013" y="2276475"/>
          <a:ext cx="987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8" name="Equation" r:id="rId7" imgW="990170" imgH="380835" progId="Equation.DSMT4">
                  <p:embed/>
                </p:oleObj>
              </mc:Choice>
              <mc:Fallback>
                <p:oleObj name="Equation" r:id="rId7" imgW="990170" imgH="3808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987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/>
          <p:cNvGraphicFramePr>
            <a:graphicFrameLocks noChangeAspect="1"/>
          </p:cNvGraphicFramePr>
          <p:nvPr/>
        </p:nvGraphicFramePr>
        <p:xfrm>
          <a:off x="2627313" y="2276475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9" name="Equation" r:id="rId9" imgW="927100" imgH="381000" progId="Equation.DSMT4">
                  <p:embed/>
                </p:oleObj>
              </mc:Choice>
              <mc:Fallback>
                <p:oleObj name="Equation" r:id="rId9" imgW="9271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76475"/>
                        <a:ext cx="92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8"/>
          <p:cNvGraphicFramePr>
            <a:graphicFrameLocks noChangeAspect="1"/>
          </p:cNvGraphicFramePr>
          <p:nvPr/>
        </p:nvGraphicFramePr>
        <p:xfrm>
          <a:off x="4202113" y="2259013"/>
          <a:ext cx="17272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Equation" r:id="rId11" imgW="1726451" imgH="393529" progId="Equation.DSMT4">
                  <p:embed/>
                </p:oleObj>
              </mc:Choice>
              <mc:Fallback>
                <p:oleObj name="Equation" r:id="rId11" imgW="1726451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2259013"/>
                        <a:ext cx="17272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9"/>
          <p:cNvGraphicFramePr>
            <a:graphicFrameLocks noChangeAspect="1"/>
          </p:cNvGraphicFramePr>
          <p:nvPr/>
        </p:nvGraphicFramePr>
        <p:xfrm>
          <a:off x="1116013" y="2781300"/>
          <a:ext cx="18415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1" name="Equation" r:id="rId13" imgW="1841500" imgH="393700" progId="Equation.DSMT4">
                  <p:embed/>
                </p:oleObj>
              </mc:Choice>
              <mc:Fallback>
                <p:oleObj name="Equation" r:id="rId13" imgW="18415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81300"/>
                        <a:ext cx="18415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0"/>
          <p:cNvGraphicFramePr>
            <a:graphicFrameLocks noChangeAspect="1"/>
          </p:cNvGraphicFramePr>
          <p:nvPr/>
        </p:nvGraphicFramePr>
        <p:xfrm>
          <a:off x="4211638" y="2781300"/>
          <a:ext cx="2828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" name="Equation" r:id="rId15" imgW="2832100" imgH="393700" progId="Equation.DSMT4">
                  <p:embed/>
                </p:oleObj>
              </mc:Choice>
              <mc:Fallback>
                <p:oleObj name="Equation" r:id="rId15" imgW="28321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781300"/>
                        <a:ext cx="28289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897458"/>
              </p:ext>
            </p:extLst>
          </p:nvPr>
        </p:nvGraphicFramePr>
        <p:xfrm>
          <a:off x="1116013" y="3357563"/>
          <a:ext cx="3140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name="Equation" r:id="rId17" imgW="3136680" imgH="507960" progId="Equation.DSMT4">
                  <p:embed/>
                </p:oleObj>
              </mc:Choice>
              <mc:Fallback>
                <p:oleObj name="Equation" r:id="rId17" imgW="3136680" imgH="5079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57563"/>
                        <a:ext cx="3140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539750" y="4652963"/>
            <a:ext cx="7775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1825" indent="-6318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[Ref] M. R. Spiegel,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Mathematical Handbook of Formulas and Tables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McGraw-Hill, 1990.    </a:t>
            </a:r>
            <a:endParaRPr kumimoji="0"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E16457-A946-4AD3-B95E-48A86B89C175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1281113" y="979488"/>
          <a:ext cx="33988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3" imgW="3403600" imgH="508000" progId="Equation.DSMT4">
                  <p:embed/>
                </p:oleObj>
              </mc:Choice>
              <mc:Fallback>
                <p:oleObj name="Equation" r:id="rId3" imgW="3403600" imgH="50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979488"/>
                        <a:ext cx="33988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68313" y="476250"/>
            <a:ext cx="784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Hermite-Gaussian functions are eigenfunctions of the Fourier transform  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68313" y="1700213"/>
            <a:ext cx="7991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Any eigenfunction of the Fourier transform can be expressed as the form of </a:t>
            </a:r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1331913" y="2203450"/>
          <a:ext cx="2273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5" imgW="2273300" imgH="723900" progId="Equation.DSMT4">
                  <p:embed/>
                </p:oleObj>
              </mc:Choice>
              <mc:Fallback>
                <p:oleObj name="Equation" r:id="rId5" imgW="2273300" imgH="723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3450"/>
                        <a:ext cx="2273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924300" y="2347913"/>
            <a:ext cx="2879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0, 1, 2, or 3,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a</a:t>
            </a:r>
            <a:r>
              <a:rPr lang="en-US" altLang="zh-TW" sz="2000" baseline="-25000">
                <a:latin typeface="Times New Roman" panose="02020603050405020304" pitchFamily="18" charset="0"/>
              </a:rPr>
              <a:t>4</a:t>
            </a:r>
            <a:r>
              <a:rPr lang="en-US" altLang="zh-TW" sz="2000" i="1" baseline="-25000">
                <a:latin typeface="Times New Roman" panose="02020603050405020304" pitchFamily="18" charset="0"/>
              </a:rPr>
              <a:t>q</a:t>
            </a:r>
            <a:r>
              <a:rPr lang="en-US" altLang="zh-TW" sz="2000" baseline="-25000">
                <a:latin typeface="Times New Roman" panose="02020603050405020304" pitchFamily="18" charset="0"/>
              </a:rPr>
              <a:t>+</a:t>
            </a:r>
            <a:r>
              <a:rPr lang="en-US" altLang="zh-TW" sz="2000" i="1" baseline="-25000">
                <a:latin typeface="Times New Roman" panose="02020603050405020304" pitchFamily="18" charset="0"/>
              </a:rPr>
              <a:t>r</a:t>
            </a:r>
            <a:r>
              <a:rPr lang="en-US" altLang="zh-TW" sz="2000">
                <a:latin typeface="Times New Roman" panose="02020603050405020304" pitchFamily="18" charset="0"/>
              </a:rPr>
              <a:t> are some constants</a:t>
            </a:r>
          </a:p>
        </p:txBody>
      </p:sp>
      <p:graphicFrame>
        <p:nvGraphicFramePr>
          <p:cNvPr id="18440" name="Object 7"/>
          <p:cNvGraphicFramePr>
            <a:graphicFrameLocks noChangeAspect="1"/>
          </p:cNvGraphicFramePr>
          <p:nvPr/>
        </p:nvGraphicFramePr>
        <p:xfrm>
          <a:off x="1208088" y="3140075"/>
          <a:ext cx="312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7" imgW="3124200" imgH="508000" progId="Equation.DSMT4">
                  <p:embed/>
                </p:oleObj>
              </mc:Choice>
              <mc:Fallback>
                <p:oleObj name="Equation" r:id="rId7" imgW="31242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3140075"/>
                        <a:ext cx="3124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B2B2B5-DC3A-48BB-A63E-00778D11056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84213" y="404813"/>
            <a:ext cx="76327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  WDF for 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000" baseline="-25000"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                         Gabor transform for 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000" baseline="-25000"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		WDF for 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000" baseline="-25000"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                        Gabor transform for 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000" baseline="-25000"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</a:t>
            </a:r>
          </a:p>
        </p:txBody>
      </p:sp>
      <p:pic>
        <p:nvPicPr>
          <p:cNvPr id="1946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93738"/>
            <a:ext cx="33242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93738"/>
            <a:ext cx="32575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57563"/>
            <a:ext cx="33909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357563"/>
            <a:ext cx="33147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0FF94D-E295-48D0-A6C2-3A41B530B51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39750" y="2276475"/>
            <a:ext cx="7777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92188" indent="-9921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Problem: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How to rotate the time-frequency distribution by the angle other than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and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3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?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14AE81-EDEA-426A-9669-53E6E151F8EB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95288" y="836613"/>
            <a:ext cx="8207375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							,    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0.5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When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0.5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the FRFT becomes the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FT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Additivity property: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If we denote the FRFT as           (i.e.,                                )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Physical meaning:  Performing the FT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times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	</a:t>
            </a: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839788" y="1052513"/>
          <a:ext cx="5972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" name="Equation" r:id="rId3" imgW="5969000" imgH="508000" progId="Equation.DSMT4">
                  <p:embed/>
                </p:oleObj>
              </mc:Choice>
              <mc:Fallback>
                <p:oleObj name="Equation" r:id="rId3" imgW="59690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052513"/>
                        <a:ext cx="59721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1512" name="Object 7"/>
          <p:cNvGraphicFramePr>
            <a:graphicFrameLocks noChangeAspect="1"/>
          </p:cNvGraphicFramePr>
          <p:nvPr/>
        </p:nvGraphicFramePr>
        <p:xfrm>
          <a:off x="3203575" y="27813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Equation" r:id="rId5" imgW="330200" imgH="368300" progId="Equation.DSMT4">
                  <p:embed/>
                </p:oleObj>
              </mc:Choice>
              <mc:Fallback>
                <p:oleObj name="Equation" r:id="rId5" imgW="330200" imgH="368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813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309032"/>
              </p:ext>
            </p:extLst>
          </p:nvPr>
        </p:nvGraphicFramePr>
        <p:xfrm>
          <a:off x="4372693" y="2863850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Equation" r:id="rId7" imgW="1841500" imgH="393700" progId="Equation.DSMT4">
                  <p:embed/>
                </p:oleObj>
              </mc:Choice>
              <mc:Fallback>
                <p:oleObj name="Equation" r:id="rId7" imgW="18415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2693" y="2863850"/>
                        <a:ext cx="184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9"/>
          <p:cNvGraphicFramePr>
            <a:graphicFrameLocks noChangeAspect="1"/>
          </p:cNvGraphicFramePr>
          <p:nvPr/>
        </p:nvGraphicFramePr>
        <p:xfrm>
          <a:off x="971550" y="3357563"/>
          <a:ext cx="281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Equation" r:id="rId9" imgW="2819400" imgH="444500" progId="Equation.DSMT4">
                  <p:embed/>
                </p:oleObj>
              </mc:Choice>
              <mc:Fallback>
                <p:oleObj name="Equation" r:id="rId9" imgW="28194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281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95288" y="355600"/>
            <a:ext cx="7705104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8-3  Rotation: Fractional Fourier Transforms (FRFTs)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B35BE0-70D9-4B2E-B038-468B5EEE288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68313" y="1268413"/>
            <a:ext cx="76327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(1) Horizontal Shifting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細明體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1600">
              <a:solidFill>
                <a:srgbClr val="3333FF"/>
              </a:solidFill>
              <a:latin typeface="Times New Roman" panose="02020603050405020304" pitchFamily="18" charset="0"/>
              <a:ea typeface="細明體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細明體" panose="02020509000000000000" pitchFamily="49" charset="-120"/>
              </a:rPr>
              <a:t>(2)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Vertical Shifting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細明體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1600">
              <a:latin typeface="Times New Roman" panose="02020603050405020304" pitchFamily="18" charset="0"/>
            </a:endParaRPr>
          </a:p>
        </p:txBody>
      </p:sp>
      <p:graphicFrame>
        <p:nvGraphicFramePr>
          <p:cNvPr id="5124" name="Object 3"/>
          <p:cNvGraphicFramePr>
            <a:graphicFrameLocks noChangeAspect="1"/>
          </p:cNvGraphicFramePr>
          <p:nvPr/>
        </p:nvGraphicFramePr>
        <p:xfrm>
          <a:off x="1042988" y="1700213"/>
          <a:ext cx="46386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3" imgW="4635500" imgH="762000" progId="Equation.DSMT4">
                  <p:embed/>
                </p:oleObj>
              </mc:Choice>
              <mc:Fallback>
                <p:oleObj name="Equation" r:id="rId3" imgW="4635500" imgH="762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46386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4"/>
          <p:cNvGraphicFramePr>
            <a:graphicFrameLocks noChangeAspect="1"/>
          </p:cNvGraphicFramePr>
          <p:nvPr/>
        </p:nvGraphicFramePr>
        <p:xfrm>
          <a:off x="1300163" y="2997200"/>
          <a:ext cx="42703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5" imgW="4267200" imgH="762000" progId="Equation.DSMT4">
                  <p:embed/>
                </p:oleObj>
              </mc:Choice>
              <mc:Fallback>
                <p:oleObj name="Equation" r:id="rId5" imgW="4267200" imgH="76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997200"/>
                        <a:ext cx="42703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68313" y="476250"/>
            <a:ext cx="77755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8-1  Basic Motions</a:t>
            </a:r>
            <a:endParaRPr lang="en-US" altLang="zh-TW" sz="24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7E0CF-FAC1-4246-9723-DCD6461C690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68313" y="1484313"/>
            <a:ext cx="83248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631825" indent="-6318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[Ref] H. M. Ozaktas, Z. Zalevsky, and M. A. Kutay,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The Fractional Fourier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        Transform with Applications in Optics and Signal Processing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New York,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John Wiley &amp; Sons, 2000.  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[Ref] </a:t>
            </a:r>
            <a:r>
              <a:rPr lang="en-US" altLang="zh-TW" sz="2000">
                <a:latin typeface="Times New Roman" panose="02020603050405020304" pitchFamily="18" charset="0"/>
              </a:rPr>
              <a:t>N. Wiener, “Hermitian polynomials and Fourier analysis,” </a:t>
            </a:r>
            <a:r>
              <a:rPr lang="en-US" altLang="zh-TW" sz="2000" i="1">
                <a:latin typeface="Times New Roman" panose="02020603050405020304" pitchFamily="18" charset="0"/>
              </a:rPr>
              <a:t>Journal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         Mathematics Physics MIT</a:t>
            </a:r>
            <a:r>
              <a:rPr lang="en-US" altLang="zh-TW" sz="2000">
                <a:latin typeface="Times New Roman" panose="02020603050405020304" pitchFamily="18" charset="0"/>
              </a:rPr>
              <a:t>, vol. 18, pp. 70-73, 1929. 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[Ref] V. Namias, “The fractional order Fourier transform and its application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quantum mechanics,” </a:t>
            </a:r>
            <a:r>
              <a:rPr lang="en-US" altLang="zh-TW" sz="2000" i="1">
                <a:latin typeface="Times New Roman" panose="02020603050405020304" pitchFamily="18" charset="0"/>
              </a:rPr>
              <a:t>J. Inst. Maths. Applics.</a:t>
            </a:r>
            <a:r>
              <a:rPr lang="en-US" altLang="zh-TW" sz="2000">
                <a:latin typeface="Times New Roman" panose="02020603050405020304" pitchFamily="18" charset="0"/>
              </a:rPr>
              <a:t>, vol. 25, pp. 241-265, 1980. 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[Ref] L. B. Almeida, “The fractional Fourier transform and time-frequency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representations,” </a:t>
            </a:r>
            <a:r>
              <a:rPr lang="en-US" altLang="zh-TW" sz="2000" i="1">
                <a:latin typeface="Times New Roman" panose="02020603050405020304" pitchFamily="18" charset="0"/>
              </a:rPr>
              <a:t>IEEE Trans. Signal Processing</a:t>
            </a:r>
            <a:r>
              <a:rPr lang="en-US" altLang="zh-TW" sz="2000">
                <a:latin typeface="Times New Roman" panose="02020603050405020304" pitchFamily="18" charset="0"/>
              </a:rPr>
              <a:t>, vol. 42, no. 11,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pp. 3084-3091, Nov. 1994.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[Ref] S. C. Pei and J. J. Ding, “Closed form discrete fractional and affine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Fourier transforms,” </a:t>
            </a:r>
            <a:r>
              <a:rPr lang="en-US" altLang="zh-TW" sz="2000" i="1">
                <a:latin typeface="Times New Roman" panose="02020603050405020304" pitchFamily="18" charset="0"/>
              </a:rPr>
              <a:t>IEEE Trans. Signal Processing</a:t>
            </a:r>
            <a:r>
              <a:rPr lang="en-US" altLang="zh-TW" sz="2000">
                <a:latin typeface="Times New Roman" panose="02020603050405020304" pitchFamily="18" charset="0"/>
              </a:rPr>
              <a:t>, vol. 48, no. 5, pp.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1338-1353, May 2000.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23850" y="765175"/>
            <a:ext cx="2127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Another definition </a:t>
            </a: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2574925" y="549275"/>
          <a:ext cx="5603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3" imgW="5600700" imgH="685800" progId="Equation.DSMT4">
                  <p:embed/>
                </p:oleObj>
              </mc:Choice>
              <mc:Fallback>
                <p:oleObj name="Equation" r:id="rId3" imgW="56007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549275"/>
                        <a:ext cx="5603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9FF9F-B6BD-4838-A92B-CAC38A03E1F8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68313" y="2852738"/>
            <a:ext cx="748982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Physical Meaning: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Fourier Transform:                  time domain 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000">
                <a:latin typeface="Times New Roman" panose="02020603050405020304" pitchFamily="18" charset="0"/>
              </a:rPr>
              <a:t>  frequency domain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Fractional Fourier transform:   time domain 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000">
                <a:latin typeface="Times New Roman" panose="02020603050405020304" pitchFamily="18" charset="0"/>
              </a:rPr>
              <a:t> 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fractional</a:t>
            </a:r>
            <a:r>
              <a:rPr lang="en-US" altLang="zh-TW" sz="2000">
                <a:latin typeface="Times New Roman" panose="02020603050405020304" pitchFamily="18" charset="0"/>
              </a:rPr>
              <a:t> domain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Fractional domain</a:t>
            </a:r>
            <a:r>
              <a:rPr lang="en-US" altLang="zh-TW" sz="2000">
                <a:latin typeface="Times New Roman" panose="02020603050405020304" pitchFamily="18" charset="0"/>
              </a:rPr>
              <a:t>:  the domain between time and frequency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      (partially like time and partially like frequency)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95288" y="2349500"/>
            <a:ext cx="524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What happen if we do the FT </a:t>
            </a:r>
            <a:r>
              <a:rPr lang="en-US" altLang="zh-TW" sz="2000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non-integer times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?  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539750" y="404813"/>
          <a:ext cx="1860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3" imgW="1866900" imgH="381000" progId="Equation.DSMT4">
                  <p:embed/>
                </p:oleObj>
              </mc:Choice>
              <mc:Fallback>
                <p:oleObj name="Equation" r:id="rId3" imgW="18669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18605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539750" y="836613"/>
          <a:ext cx="239553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Equation" r:id="rId5" imgW="2400300" imgH="406400" progId="Equation.DSMT4">
                  <p:embed/>
                </p:oleObj>
              </mc:Choice>
              <mc:Fallback>
                <p:oleObj name="Equation" r:id="rId5" imgW="24003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36613"/>
                        <a:ext cx="239553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6"/>
          <p:cNvGraphicFramePr>
            <a:graphicFrameLocks noChangeAspect="1"/>
          </p:cNvGraphicFramePr>
          <p:nvPr/>
        </p:nvGraphicFramePr>
        <p:xfrm>
          <a:off x="539750" y="1196975"/>
          <a:ext cx="44878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7" imgW="4483100" imgH="431800" progId="Equation.DSMT4">
                  <p:embed/>
                </p:oleObj>
              </mc:Choice>
              <mc:Fallback>
                <p:oleObj name="Equation" r:id="rId7" imgW="44831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96975"/>
                        <a:ext cx="44878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7"/>
          <p:cNvGraphicFramePr>
            <a:graphicFrameLocks noChangeAspect="1"/>
          </p:cNvGraphicFramePr>
          <p:nvPr/>
        </p:nvGraphicFramePr>
        <p:xfrm>
          <a:off x="611188" y="1700213"/>
          <a:ext cx="3403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Equation" r:id="rId9" imgW="3403600" imgH="457200" progId="Equation.DSMT4">
                  <p:embed/>
                </p:oleObj>
              </mc:Choice>
              <mc:Fallback>
                <p:oleObj name="Equation" r:id="rId9" imgW="3403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00213"/>
                        <a:ext cx="34036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213883-D721-485B-9399-B2D82DF8B2B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5915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539750" y="620713"/>
            <a:ext cx="162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Experiment: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FF70E3-31B7-4F9A-9456-490EFBBFBA4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95288" y="404813"/>
            <a:ext cx="7416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800000"/>
                </a:solidFill>
                <a:latin typeface="Times New Roman" panose="02020603050405020304" pitchFamily="18" charset="0"/>
              </a:rPr>
              <a:t>Time domain       Frequency domain    fractional domain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Modulation          Shifting           Modulation + Shifting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Shifting          Modulation         Modulation + Shifting   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Differentiation        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</a:rPr>
              <a:t>j</a:t>
            </a:r>
            <a:r>
              <a:rPr lang="en-US" altLang="zh-TW" sz="2000">
                <a:latin typeface="Times New Roman" panose="02020603050405020304" pitchFamily="18" charset="0"/>
              </a:rPr>
              <a:t>2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f</a:t>
            </a:r>
            <a:r>
              <a:rPr lang="en-US" altLang="zh-TW" sz="2000">
                <a:latin typeface="Times New Roman" panose="02020603050405020304" pitchFamily="18" charset="0"/>
              </a:rPr>
              <a:t>              Differentiation and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</a:rPr>
              <a:t>j</a:t>
            </a:r>
            <a:r>
              <a:rPr lang="en-US" altLang="zh-TW" sz="2000">
                <a:latin typeface="Times New Roman" panose="02020603050405020304" pitchFamily="18" charset="0"/>
              </a:rPr>
              <a:t>2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f</a:t>
            </a:r>
            <a:r>
              <a:rPr lang="en-US" altLang="zh-TW" sz="2000">
                <a:latin typeface="Times New Roman" panose="02020603050405020304" pitchFamily="18" charset="0"/>
              </a:rPr>
              <a:t>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TW" sz="2000" i="1">
                <a:latin typeface="Times New Roman" panose="02020603050405020304" pitchFamily="18" charset="0"/>
              </a:rPr>
              <a:t>j</a:t>
            </a:r>
            <a:r>
              <a:rPr lang="en-US" altLang="zh-TW" sz="2000">
                <a:latin typeface="Times New Roman" panose="02020603050405020304" pitchFamily="18" charset="0"/>
              </a:rPr>
              <a:t>2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f</a:t>
            </a:r>
            <a:r>
              <a:rPr lang="en-US" altLang="zh-TW" sz="2000">
                <a:latin typeface="Times New Roman" panose="02020603050405020304" pitchFamily="18" charset="0"/>
              </a:rPr>
              <a:t>          Differentiation       Differentiation and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TW" sz="2000">
                <a:latin typeface="Times New Roman" panose="02020603050405020304" pitchFamily="18" charset="0"/>
              </a:rPr>
              <a:t> −</a:t>
            </a:r>
            <a:r>
              <a:rPr lang="en-US" altLang="zh-TW" sz="2000" i="1">
                <a:latin typeface="Times New Roman" panose="02020603050405020304" pitchFamily="18" charset="0"/>
              </a:rPr>
              <a:t>j</a:t>
            </a:r>
            <a:r>
              <a:rPr lang="en-US" altLang="zh-TW" sz="2000">
                <a:latin typeface="Times New Roman" panose="02020603050405020304" pitchFamily="18" charset="0"/>
              </a:rPr>
              <a:t>2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f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560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962325"/>
              </p:ext>
            </p:extLst>
          </p:nvPr>
        </p:nvGraphicFramePr>
        <p:xfrm>
          <a:off x="942537" y="4382896"/>
          <a:ext cx="2768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Equation" r:id="rId3" imgW="2768400" imgH="507960" progId="Equation.DSMT4">
                  <p:embed/>
                </p:oleObj>
              </mc:Choice>
              <mc:Fallback>
                <p:oleObj name="Equation" r:id="rId3" imgW="276840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537" y="4382896"/>
                        <a:ext cx="2768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399761"/>
              </p:ext>
            </p:extLst>
          </p:nvPr>
        </p:nvGraphicFramePr>
        <p:xfrm>
          <a:off x="942537" y="5103621"/>
          <a:ext cx="5486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Equation" r:id="rId5" imgW="5486400" imgH="507960" progId="Equation.DSMT4">
                  <p:embed/>
                </p:oleObj>
              </mc:Choice>
              <mc:Fallback>
                <p:oleObj name="Equation" r:id="rId5" imgW="548640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537" y="5103621"/>
                        <a:ext cx="5486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65803"/>
              </p:ext>
            </p:extLst>
          </p:nvPr>
        </p:nvGraphicFramePr>
        <p:xfrm>
          <a:off x="911909" y="3209349"/>
          <a:ext cx="3746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7" imgW="3746160" imgH="380880" progId="Equation.DSMT4">
                  <p:embed/>
                </p:oleObj>
              </mc:Choice>
              <mc:Fallback>
                <p:oleObj name="Equation" r:id="rId7" imgW="3746160" imgH="380880" progId="Equation.DSMT4">
                  <p:embed/>
                  <p:pic>
                    <p:nvPicPr>
                      <p:cNvPr id="2560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909" y="3209349"/>
                        <a:ext cx="37465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48790"/>
              </p:ext>
            </p:extLst>
          </p:nvPr>
        </p:nvGraphicFramePr>
        <p:xfrm>
          <a:off x="902376" y="3816020"/>
          <a:ext cx="61468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Equation" r:id="rId9" imgW="6146640" imgH="380880" progId="Equation.DSMT4">
                  <p:embed/>
                </p:oleObj>
              </mc:Choice>
              <mc:Fallback>
                <p:oleObj name="Equation" r:id="rId9" imgW="6146640" imgH="38088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376" y="3816020"/>
                        <a:ext cx="61468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6BE9DD-9FB2-4A2F-ABA7-4658DCC60A2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95288" y="404813"/>
            <a:ext cx="820896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[Theorem] </a:t>
            </a:r>
            <a:r>
              <a:rPr lang="en-US" altLang="zh-TW" sz="2000">
                <a:latin typeface="Times New Roman" panose="02020603050405020304" pitchFamily="18" charset="0"/>
              </a:rPr>
              <a:t>The fractional Fourier transform (FRFT) with angle 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</a:rPr>
              <a:t> is equivalent to  </a:t>
            </a:r>
            <a:r>
              <a:rPr lang="en-US" altLang="zh-TW" sz="2000" u="sng">
                <a:solidFill>
                  <a:srgbClr val="FF0000"/>
                </a:solidFill>
                <a:latin typeface="Times New Roman" panose="02020603050405020304" pitchFamily="18" charset="0"/>
              </a:rPr>
              <a:t>the clockwise rotation operation with angle </a:t>
            </a:r>
            <a:r>
              <a:rPr lang="en-US" altLang="zh-TW" sz="2000" i="1" u="sng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</a:rPr>
              <a:t>  for the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Wigner distribution function</a:t>
            </a:r>
            <a:r>
              <a:rPr lang="en-US" altLang="zh-TW" sz="2000">
                <a:latin typeface="Times New Roman" panose="02020603050405020304" pitchFamily="18" charset="0"/>
              </a:rPr>
              <a:t> (or for the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Gabor transform</a:t>
            </a:r>
            <a:r>
              <a:rPr lang="en-US" altLang="zh-TW" sz="200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763713" y="2060575"/>
            <a:ext cx="403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 b="1">
                <a:solidFill>
                  <a:srgbClr val="800000"/>
                </a:solidFill>
                <a:latin typeface="Times New Roman" panose="02020603050405020304" pitchFamily="18" charset="0"/>
              </a:rPr>
              <a:t>FRFT</a:t>
            </a:r>
            <a:r>
              <a:rPr lang="en-US" altLang="zh-TW" sz="2000" b="1" i="1" baseline="-2500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000" b="1">
                <a:latin typeface="Times New Roman" panose="02020603050405020304" pitchFamily="18" charset="0"/>
              </a:rPr>
              <a:t> </a:t>
            </a:r>
            <a:r>
              <a:rPr lang="en-US" altLang="zh-TW" sz="2000" b="1">
                <a:solidFill>
                  <a:srgbClr val="8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TW" sz="2000" b="1">
                <a:latin typeface="Times New Roman" panose="02020603050405020304" pitchFamily="18" charset="0"/>
              </a:rPr>
              <a:t>             </a:t>
            </a:r>
            <a:r>
              <a:rPr lang="en-US" altLang="zh-TW" sz="2000" b="1">
                <a:solidFill>
                  <a:srgbClr val="800000"/>
                </a:solidFill>
                <a:latin typeface="Times New Roman" panose="02020603050405020304" pitchFamily="18" charset="0"/>
              </a:rPr>
              <a:t>with angle </a:t>
            </a:r>
            <a:r>
              <a:rPr lang="en-US" altLang="zh-TW" sz="2000" b="1" i="1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000" b="1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6629" name="Arc 4"/>
          <p:cNvSpPr>
            <a:spLocks/>
          </p:cNvSpPr>
          <p:nvPr/>
        </p:nvSpPr>
        <p:spPr bwMode="auto">
          <a:xfrm>
            <a:off x="3059113" y="1989138"/>
            <a:ext cx="4572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619250" y="1844675"/>
            <a:ext cx="4465638" cy="863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395288" y="2997200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the WDF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graphicFrame>
        <p:nvGraphicFramePr>
          <p:cNvPr id="26632" name="Object 7"/>
          <p:cNvGraphicFramePr>
            <a:graphicFrameLocks noChangeAspect="1"/>
          </p:cNvGraphicFramePr>
          <p:nvPr/>
        </p:nvGraphicFramePr>
        <p:xfrm>
          <a:off x="1619250" y="4652963"/>
          <a:ext cx="48228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3" imgW="4826000" imgH="419100" progId="Equation.DSMT4">
                  <p:embed/>
                </p:oleObj>
              </mc:Choice>
              <mc:Fallback>
                <p:oleObj name="Equation" r:id="rId3" imgW="48260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4822825" cy="4238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468313" y="3506788"/>
            <a:ext cx="69770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(t, f 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is the WDF of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and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W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u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v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the WDF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u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u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the FRFT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)), then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11A4AF-B7E4-4B98-B55D-3DC0DD06422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547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the Gabor transform (with standard definition)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827088" y="908050"/>
            <a:ext cx="55610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(t, f 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is the Gabor transform  of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</a:p>
          <a:p>
            <a:pPr eaLnBrk="1" hangingPunct="1">
              <a:spcBef>
                <a:spcPts val="5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and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G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u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v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the Gabor transform 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u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then 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827088" y="1773238"/>
          <a:ext cx="72945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name="Equation" r:id="rId3" imgW="7289800" imgH="469900" progId="Equation.DSMT4">
                  <p:embed/>
                </p:oleObj>
              </mc:Choice>
              <mc:Fallback>
                <p:oleObj name="Equation" r:id="rId3" imgW="72898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7294562" cy="473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782638" y="2395538"/>
          <a:ext cx="52355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8" name="Equation" r:id="rId5" imgW="5232400" imgH="482600" progId="Equation.DSMT4">
                  <p:embed/>
                </p:oleObj>
              </mc:Choice>
              <mc:Fallback>
                <p:oleObj name="Equation" r:id="rId5" imgW="52324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2395538"/>
                        <a:ext cx="5235575" cy="4873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611188" y="3070225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the Gabor transform (with another definition on page 220)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7656" name="Object 7"/>
          <p:cNvGraphicFramePr>
            <a:graphicFrameLocks noChangeAspect="1"/>
          </p:cNvGraphicFramePr>
          <p:nvPr/>
        </p:nvGraphicFramePr>
        <p:xfrm>
          <a:off x="898525" y="3573463"/>
          <a:ext cx="48164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Equation" r:id="rId7" imgW="4813300" imgH="419100" progId="Equation.DSMT4">
                  <p:embed/>
                </p:oleObj>
              </mc:Choice>
              <mc:Fallback>
                <p:oleObj name="Equation" r:id="rId7" imgW="48133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573463"/>
                        <a:ext cx="4816475" cy="422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682625" y="4294188"/>
            <a:ext cx="7561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Cohen’s class distribution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and 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Gabor-Wigner transform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also have the rotation property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76B714-52E4-41CB-884E-319A8A37A9F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827088" y="333375"/>
            <a:ext cx="594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Gabor Transform for the FRFT of a cosine function 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36613"/>
            <a:ext cx="748823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213100"/>
            <a:ext cx="77041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1116013" y="2708275"/>
            <a:ext cx="1727200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(a)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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0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3492500" y="2708275"/>
            <a:ext cx="2087563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(b)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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/6</a:t>
            </a: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5867400" y="2708275"/>
            <a:ext cx="2017713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(c)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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2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/6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1116013" y="5118100"/>
            <a:ext cx="2017712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(d)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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3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/6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3562351" y="5146675"/>
            <a:ext cx="2017712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(e)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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4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/6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5867400" y="5133976"/>
            <a:ext cx="2017713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(f)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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5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829A06-397A-4A3B-93B2-D8A4FA9138B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20713"/>
            <a:ext cx="6121400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2924175"/>
            <a:ext cx="6119812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189038" y="2924175"/>
            <a:ext cx="1727200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(a)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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0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3132138" y="2924175"/>
            <a:ext cx="2087562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(b)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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/6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5149850" y="2924175"/>
            <a:ext cx="2017713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(c)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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2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/6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1116013" y="5229225"/>
            <a:ext cx="2017712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(d)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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3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/6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3205163" y="5229225"/>
            <a:ext cx="2017712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(e)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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4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/6</a:t>
            </a:r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5292725" y="5229225"/>
            <a:ext cx="2017713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(f)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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5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/6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468313" y="549275"/>
            <a:ext cx="6503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Gabor Transform for the FRFT of a rectangular function.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914B7A-6BA3-4FC7-A1AD-5F1530964B3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0645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8-4  Twisting:  Linear Canonical Transform (LCT)</a:t>
            </a:r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839788" y="1392238"/>
          <a:ext cx="51847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3" imgW="5181600" imgH="736600" progId="Equation.DSMT4">
                  <p:embed/>
                </p:oleObj>
              </mc:Choice>
              <mc:Fallback>
                <p:oleObj name="Equation" r:id="rId3" imgW="51816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392238"/>
                        <a:ext cx="518477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6156325" y="1484313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 0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6227763" y="2133600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= 0</a:t>
            </a:r>
          </a:p>
        </p:txBody>
      </p:sp>
      <p:graphicFrame>
        <p:nvGraphicFramePr>
          <p:cNvPr id="30727" name="Object 6"/>
          <p:cNvGraphicFramePr>
            <a:graphicFrameLocks noChangeAspect="1"/>
          </p:cNvGraphicFramePr>
          <p:nvPr/>
        </p:nvGraphicFramePr>
        <p:xfrm>
          <a:off x="839788" y="2190750"/>
          <a:ext cx="3324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5" imgW="3327400" imgH="431800" progId="Equation.DSMT4">
                  <p:embed/>
                </p:oleObj>
              </mc:Choice>
              <mc:Fallback>
                <p:oleObj name="Equation" r:id="rId5" imgW="33274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190750"/>
                        <a:ext cx="3324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971550" y="3500438"/>
            <a:ext cx="453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Four parameters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755650" y="2997200"/>
            <a:ext cx="453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should be satisfied 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E7485C-A529-472A-A4F4-C5DC592AF95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39750" y="836613"/>
            <a:ext cx="5832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we denote the LCT by                , i.e.,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 </a:t>
            </a:r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3276600" y="908050"/>
          <a:ext cx="8128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Equation" r:id="rId3" imgW="812447" imgH="368140" progId="Equation.DSMT4">
                  <p:embed/>
                </p:oleObj>
              </mc:Choice>
              <mc:Fallback>
                <p:oleObj name="Equation" r:id="rId3" imgW="812447" imgH="3681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08050"/>
                        <a:ext cx="8128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4716463" y="836613"/>
          <a:ext cx="28463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Equation" r:id="rId5" imgW="2844800" imgH="393700" progId="Equation.DSMT4">
                  <p:embed/>
                </p:oleObj>
              </mc:Choice>
              <mc:Fallback>
                <p:oleObj name="Equation" r:id="rId5" imgW="28448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836613"/>
                        <a:ext cx="28463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23850" y="404813"/>
            <a:ext cx="417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Additivity property of the WDF</a:t>
            </a:r>
          </a:p>
        </p:txBody>
      </p:sp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1476375" y="1484313"/>
          <a:ext cx="4749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Equation" r:id="rId7" imgW="4749800" imgH="457200" progId="Equation.DSMT4">
                  <p:embed/>
                </p:oleObj>
              </mc:Choice>
              <mc:Fallback>
                <p:oleObj name="Equation" r:id="rId7" imgW="4749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47498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468313" y="2349500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/>
        </p:nvGraphicFramePr>
        <p:xfrm>
          <a:off x="1547813" y="2205038"/>
          <a:ext cx="3073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Equation" r:id="rId9" imgW="3073400" imgH="736600" progId="Equation.DSMT4">
                  <p:embed/>
                </p:oleObj>
              </mc:Choice>
              <mc:Fallback>
                <p:oleObj name="Equation" r:id="rId9" imgW="3073400" imgH="736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30734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395288" y="3573463"/>
            <a:ext cx="8064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[Ref] K. B. Wolf, “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Integral Transforms in Science and Engineering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,”  Ch. 9: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Canonical transforms, New York, Plenum Press, 1979.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D32F28-BFE4-4EB0-8359-4F6BA0C3631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47" name="Group 2"/>
          <p:cNvGrpSpPr>
            <a:grpSpLocks/>
          </p:cNvGrpSpPr>
          <p:nvPr/>
        </p:nvGrpSpPr>
        <p:grpSpPr bwMode="auto">
          <a:xfrm>
            <a:off x="5076825" y="1341438"/>
            <a:ext cx="3671888" cy="1008062"/>
            <a:chOff x="3358" y="2976"/>
            <a:chExt cx="1584" cy="432"/>
          </a:xfrm>
        </p:grpSpPr>
        <p:sp>
          <p:nvSpPr>
            <p:cNvPr id="6154" name="Oval 3"/>
            <p:cNvSpPr>
              <a:spLocks noChangeArrowheads="1"/>
            </p:cNvSpPr>
            <p:nvPr/>
          </p:nvSpPr>
          <p:spPr bwMode="auto">
            <a:xfrm>
              <a:off x="3358" y="304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4150" y="2976"/>
              <a:ext cx="144" cy="4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156" name="Line 5"/>
            <p:cNvSpPr>
              <a:spLocks noChangeShapeType="1"/>
            </p:cNvSpPr>
            <p:nvPr/>
          </p:nvSpPr>
          <p:spPr bwMode="auto">
            <a:xfrm>
              <a:off x="3790" y="3192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7" name="Oval 6"/>
            <p:cNvSpPr>
              <a:spLocks noChangeArrowheads="1"/>
            </p:cNvSpPr>
            <p:nvPr/>
          </p:nvSpPr>
          <p:spPr bwMode="auto">
            <a:xfrm>
              <a:off x="4510" y="3120"/>
              <a:ext cx="432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468313" y="476250"/>
            <a:ext cx="374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 Dilation (scaling)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graphicFrame>
        <p:nvGraphicFramePr>
          <p:cNvPr id="614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825945"/>
              </p:ext>
            </p:extLst>
          </p:nvPr>
        </p:nvGraphicFramePr>
        <p:xfrm>
          <a:off x="641352" y="1043663"/>
          <a:ext cx="400208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3" imgW="4000320" imgH="1396800" progId="Equation.DSMT4">
                  <p:embed/>
                </p:oleObj>
              </mc:Choice>
              <mc:Fallback>
                <p:oleObj name="Equation" r:id="rId3" imgW="4000320" imgH="1396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2" y="1043663"/>
                        <a:ext cx="4002087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50" name="直線單箭頭接點 11"/>
          <p:cNvCxnSpPr>
            <a:cxnSpLocks noChangeShapeType="1"/>
          </p:cNvCxnSpPr>
          <p:nvPr/>
        </p:nvCxnSpPr>
        <p:spPr bwMode="auto">
          <a:xfrm>
            <a:off x="4932363" y="1844675"/>
            <a:ext cx="935037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直線單箭頭接點 13"/>
          <p:cNvCxnSpPr>
            <a:cxnSpLocks noChangeShapeType="1"/>
          </p:cNvCxnSpPr>
          <p:nvPr/>
        </p:nvCxnSpPr>
        <p:spPr bwMode="auto">
          <a:xfrm flipV="1">
            <a:off x="5435600" y="1268413"/>
            <a:ext cx="0" cy="1152525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文字方塊 16"/>
          <p:cNvSpPr txBox="1">
            <a:spLocks noChangeArrowheads="1"/>
          </p:cNvSpPr>
          <p:nvPr/>
        </p:nvSpPr>
        <p:spPr bwMode="auto">
          <a:xfrm>
            <a:off x="5724525" y="1773238"/>
            <a:ext cx="28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endParaRPr lang="zh-TW" altLang="en-US" sz="2000" i="1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3" name="文字方塊 17"/>
          <p:cNvSpPr txBox="1">
            <a:spLocks noChangeArrowheads="1"/>
          </p:cNvSpPr>
          <p:nvPr/>
        </p:nvSpPr>
        <p:spPr bwMode="auto">
          <a:xfrm>
            <a:off x="5508625" y="1052513"/>
            <a:ext cx="28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endParaRPr lang="zh-TW" altLang="en-US" sz="2000" i="1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FC21E6-18B6-4065-8954-CA0F09A1BD2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68313" y="549275"/>
            <a:ext cx="835183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If  	              is the WDF of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a,b,c,d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u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), where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a,b,c,d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u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is the LCT of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),</a:t>
            </a:r>
            <a:endParaRPr lang="en-US" altLang="zh-TW" sz="2000" i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then</a:t>
            </a:r>
          </a:p>
        </p:txBody>
      </p:sp>
      <p:graphicFrame>
        <p:nvGraphicFramePr>
          <p:cNvPr id="327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531732"/>
              </p:ext>
            </p:extLst>
          </p:nvPr>
        </p:nvGraphicFramePr>
        <p:xfrm>
          <a:off x="827584" y="574622"/>
          <a:ext cx="14811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Equation" r:id="rId3" imgW="1397000" imgH="419100" progId="Equation.DSMT4">
                  <p:embed/>
                </p:oleObj>
              </mc:Choice>
              <mc:Fallback>
                <p:oleObj name="Equation" r:id="rId3" imgW="13970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74622"/>
                        <a:ext cx="14811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1476375" y="1268413"/>
          <a:ext cx="42481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Equation" r:id="rId5" imgW="3962400" imgH="419100" progId="Equation.DSMT4">
                  <p:embed/>
                </p:oleObj>
              </mc:Choice>
              <mc:Fallback>
                <p:oleObj name="Equation" r:id="rId5" imgW="39624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68413"/>
                        <a:ext cx="42481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1476375" y="1773238"/>
          <a:ext cx="40322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7" imgW="3784600" imgH="419100" progId="Equation.DSMT4">
                  <p:embed/>
                </p:oleObj>
              </mc:Choice>
              <mc:Fallback>
                <p:oleObj name="Equation" r:id="rId7" imgW="37846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73238"/>
                        <a:ext cx="40322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395288" y="2349500"/>
            <a:ext cx="5113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LCT ==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twisting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operation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the WDF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395288" y="4076700"/>
            <a:ext cx="8137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Cohen’s class distribution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also has the twisting operation.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01AFBA-58C8-4040-9527-61EFC681BE0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7993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我們可以自由的用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LCT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將一個中心在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(0, 0)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的平行四邊形的區域，扭曲成另外一個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面積一樣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且中心也在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(0, 0)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平行四邊形區域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4932363" y="3284538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 flipV="1">
            <a:off x="6372225" y="1700213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3635375" y="3573463"/>
            <a:ext cx="865188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2268538" y="2349500"/>
            <a:ext cx="685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(1,2)</a:t>
            </a: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2268538" y="3573463"/>
            <a:ext cx="685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(1,-2)</a:t>
            </a: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755650" y="2349500"/>
            <a:ext cx="685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(-1, 2)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684213" y="3789363"/>
            <a:ext cx="685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(-1, -2)</a:t>
            </a: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1331913" y="2636838"/>
            <a:ext cx="863600" cy="1223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468313" y="3284538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 flipV="1">
            <a:off x="1763713" y="16287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7524750" y="1989138"/>
            <a:ext cx="685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(4,3)</a:t>
            </a:r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6516688" y="3573463"/>
            <a:ext cx="685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(0,-1)</a:t>
            </a:r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5580063" y="2565400"/>
            <a:ext cx="685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(0, 1)</a:t>
            </a:r>
          </a:p>
        </p:txBody>
      </p:sp>
      <p:sp>
        <p:nvSpPr>
          <p:cNvPr id="33809" name="Text Box 16"/>
          <p:cNvSpPr txBox="1">
            <a:spLocks noChangeArrowheads="1"/>
          </p:cNvSpPr>
          <p:nvPr/>
        </p:nvSpPr>
        <p:spPr bwMode="auto">
          <a:xfrm>
            <a:off x="4643438" y="4365625"/>
            <a:ext cx="685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(-4,-3)</a:t>
            </a:r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 flipV="1">
            <a:off x="6372225" y="2276475"/>
            <a:ext cx="11525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 flipV="1">
            <a:off x="5219700" y="3644900"/>
            <a:ext cx="11525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 flipH="1">
            <a:off x="5219700" y="2924175"/>
            <a:ext cx="11525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 flipH="1">
            <a:off x="6372225" y="2276475"/>
            <a:ext cx="11525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3276600" y="299720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33815" name="Text Box 22"/>
          <p:cNvSpPr txBox="1">
            <a:spLocks noChangeArrowheads="1"/>
          </p:cNvSpPr>
          <p:nvPr/>
        </p:nvSpPr>
        <p:spPr bwMode="auto">
          <a:xfrm>
            <a:off x="7812088" y="30686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33816" name="Text Box 23"/>
          <p:cNvSpPr txBox="1">
            <a:spLocks noChangeArrowheads="1"/>
          </p:cNvSpPr>
          <p:nvPr/>
        </p:nvSpPr>
        <p:spPr bwMode="auto">
          <a:xfrm>
            <a:off x="1835150" y="14128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6443663" y="14128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078018" y="188640"/>
            <a:ext cx="80168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932DA8-8C10-4D3F-95BB-076555907154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242</a:t>
            </a:fld>
            <a:endParaRPr lang="en-US" altLang="zh-TW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54037" y="3429997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linear canonical transform </a:t>
            </a:r>
          </a:p>
        </p:txBody>
      </p:sp>
      <p:sp>
        <p:nvSpPr>
          <p:cNvPr id="34820" name="Line 3"/>
          <p:cNvSpPr>
            <a:spLocks noChangeShapeType="1"/>
          </p:cNvSpPr>
          <p:nvPr/>
        </p:nvSpPr>
        <p:spPr bwMode="auto">
          <a:xfrm>
            <a:off x="2082825" y="3861797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2586062" y="2709272"/>
            <a:ext cx="1588" cy="331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2586062" y="2709272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48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20401"/>
              </p:ext>
            </p:extLst>
          </p:nvPr>
        </p:nvGraphicFramePr>
        <p:xfrm>
          <a:off x="2771800" y="1988547"/>
          <a:ext cx="21701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9" name="Equation" r:id="rId3" imgW="2654300" imgH="736600" progId="Equation.DSMT4">
                  <p:embed/>
                </p:oleObj>
              </mc:Choice>
              <mc:Fallback>
                <p:oleObj name="Equation" r:id="rId3" imgW="26543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88547"/>
                        <a:ext cx="21701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4891112" y="2420347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fractional Fourier transform 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7770837" y="1917110"/>
            <a:ext cx="1223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Fourier transform 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6907237" y="1844085"/>
            <a:ext cx="1081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7051700" y="227588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7051700" y="2275885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6835800" y="2636247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0" name="Text Box 13"/>
          <p:cNvSpPr txBox="1">
            <a:spLocks noChangeArrowheads="1"/>
          </p:cNvSpPr>
          <p:nvPr/>
        </p:nvSpPr>
        <p:spPr bwMode="auto">
          <a:xfrm>
            <a:off x="7051700" y="2709272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0</a:t>
            </a:r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7051700" y="3068047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7770837" y="2709272"/>
            <a:ext cx="1223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identity operation </a:t>
            </a:r>
          </a:p>
        </p:txBody>
      </p:sp>
      <p:graphicFrame>
        <p:nvGraphicFramePr>
          <p:cNvPr id="3483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161280"/>
              </p:ext>
            </p:extLst>
          </p:nvPr>
        </p:nvGraphicFramePr>
        <p:xfrm>
          <a:off x="2901975" y="3150597"/>
          <a:ext cx="15668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0" name="Equation" r:id="rId5" imgW="1917700" imgH="736600" progId="Equation.DSMT4">
                  <p:embed/>
                </p:oleObj>
              </mc:Choice>
              <mc:Fallback>
                <p:oleObj name="Equation" r:id="rId5" imgW="1917700" imgH="736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75" y="3150597"/>
                        <a:ext cx="15668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2587650" y="3860210"/>
            <a:ext cx="237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4962550" y="3572872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Fresnel transform </a:t>
            </a:r>
          </a:p>
        </p:txBody>
      </p:sp>
      <p:graphicFrame>
        <p:nvGraphicFramePr>
          <p:cNvPr id="3483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354803"/>
              </p:ext>
            </p:extLst>
          </p:nvPr>
        </p:nvGraphicFramePr>
        <p:xfrm>
          <a:off x="2803550" y="4220572"/>
          <a:ext cx="14430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1" name="Equation" r:id="rId7" imgW="1765300" imgH="736600" progId="Equation.DSMT4">
                  <p:embed/>
                </p:oleObj>
              </mc:Choice>
              <mc:Fallback>
                <p:oleObj name="Equation" r:id="rId7" imgW="1765300" imgH="736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50" y="4220572"/>
                        <a:ext cx="14430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2587650" y="4941297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4962550" y="4725397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chirp multiplication </a:t>
            </a:r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7051700" y="393323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6980262" y="3501435"/>
            <a:ext cx="1081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-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7843862" y="3501435"/>
            <a:ext cx="1223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inverse Fourier transform </a:t>
            </a:r>
          </a:p>
        </p:txBody>
      </p:sp>
      <p:graphicFrame>
        <p:nvGraphicFramePr>
          <p:cNvPr id="3484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468733"/>
              </p:ext>
            </p:extLst>
          </p:nvPr>
        </p:nvGraphicFramePr>
        <p:xfrm>
          <a:off x="2730525" y="5373097"/>
          <a:ext cx="17129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2" name="Equation" r:id="rId9" imgW="2095500" imgH="736600" progId="Equation.DSMT4">
                  <p:embed/>
                </p:oleObj>
              </mc:Choice>
              <mc:Fallback>
                <p:oleObj name="Equation" r:id="rId9" imgW="2095500" imgH="736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25" y="5373097"/>
                        <a:ext cx="17129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3" name="Line 26"/>
          <p:cNvSpPr>
            <a:spLocks noChangeShapeType="1"/>
          </p:cNvSpPr>
          <p:nvPr/>
        </p:nvSpPr>
        <p:spPr bwMode="auto">
          <a:xfrm>
            <a:off x="2587650" y="6020797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>
            <a:off x="4962550" y="5804897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scaling  </a:t>
            </a:r>
          </a:p>
        </p:txBody>
      </p:sp>
      <p:graphicFrame>
        <p:nvGraphicFramePr>
          <p:cNvPr id="3484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15062"/>
              </p:ext>
            </p:extLst>
          </p:nvPr>
        </p:nvGraphicFramePr>
        <p:xfrm>
          <a:off x="5827737" y="5012735"/>
          <a:ext cx="2651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3" name="Equation" r:id="rId11" imgW="2654300" imgH="431800" progId="Equation.DSMT4">
                  <p:embed/>
                </p:oleObj>
              </mc:Choice>
              <mc:Fallback>
                <p:oleObj name="Equation" r:id="rId11" imgW="2654300" imgH="431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37" y="5012735"/>
                        <a:ext cx="2651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812449"/>
              </p:ext>
            </p:extLst>
          </p:nvPr>
        </p:nvGraphicFramePr>
        <p:xfrm>
          <a:off x="827584" y="244327"/>
          <a:ext cx="51847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4" name="Equation" r:id="rId13" imgW="5181600" imgH="736600" progId="Equation.DSMT4">
                  <p:embed/>
                </p:oleObj>
              </mc:Choice>
              <mc:Fallback>
                <p:oleObj name="Equation" r:id="rId13" imgW="5181600" imgH="736600" progId="Equation.DSMT4">
                  <p:embed/>
                  <p:pic>
                    <p:nvPicPr>
                      <p:cNvPr id="307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4327"/>
                        <a:ext cx="518477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144121" y="336402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 0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215559" y="985689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= 0</a:t>
            </a:r>
          </a:p>
        </p:txBody>
      </p:sp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714511"/>
              </p:ext>
            </p:extLst>
          </p:nvPr>
        </p:nvGraphicFramePr>
        <p:xfrm>
          <a:off x="827584" y="1042839"/>
          <a:ext cx="3324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5" name="Equation" r:id="rId15" imgW="3327400" imgH="431800" progId="Equation.DSMT4">
                  <p:embed/>
                </p:oleObj>
              </mc:Choice>
              <mc:Fallback>
                <p:oleObj name="Equation" r:id="rId15" imgW="3327400" imgH="431800" progId="Equation.DSMT4">
                  <p:embed/>
                  <p:pic>
                    <p:nvPicPr>
                      <p:cNvPr id="307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042839"/>
                        <a:ext cx="3324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434309" y="1419149"/>
            <a:ext cx="453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should be satisfied 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B84FAE-0896-4E5A-BBFB-53153B95C60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Text Box 30"/>
          <p:cNvSpPr txBox="1">
            <a:spLocks noChangeArrowheads="1"/>
          </p:cNvSpPr>
          <p:nvPr/>
        </p:nvSpPr>
        <p:spPr bwMode="auto">
          <a:xfrm>
            <a:off x="323850" y="692150"/>
            <a:ext cx="8516938" cy="466725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附錄八   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Linear Canonical Transform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和光學系統的關係</a:t>
            </a:r>
          </a:p>
        </p:txBody>
      </p:sp>
      <p:sp>
        <p:nvSpPr>
          <p:cNvPr id="35844" name="Text Box 134"/>
          <p:cNvSpPr txBox="1">
            <a:spLocks noChangeArrowheads="1"/>
          </p:cNvSpPr>
          <p:nvPr/>
        </p:nvSpPr>
        <p:spPr bwMode="auto">
          <a:xfrm>
            <a:off x="395288" y="1557338"/>
            <a:ext cx="676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Fresnel Transform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電磁波在空氣中的傳播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</p:txBody>
      </p:sp>
      <p:graphicFrame>
        <p:nvGraphicFramePr>
          <p:cNvPr id="35845" name="Object 135"/>
          <p:cNvGraphicFramePr>
            <a:graphicFrameLocks noChangeAspect="1"/>
          </p:cNvGraphicFramePr>
          <p:nvPr/>
        </p:nvGraphicFramePr>
        <p:xfrm>
          <a:off x="893763" y="2206625"/>
          <a:ext cx="58959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1" name="Equation" r:id="rId3" imgW="5892800" imgH="673100" progId="Equation.DSMT4">
                  <p:embed/>
                </p:oleObj>
              </mc:Choice>
              <mc:Fallback>
                <p:oleObj name="Equation" r:id="rId3" imgW="5892800" imgH="67310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206625"/>
                        <a:ext cx="58959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136"/>
          <p:cNvSpPr txBox="1">
            <a:spLocks noChangeArrowheads="1"/>
          </p:cNvSpPr>
          <p:nvPr/>
        </p:nvSpPr>
        <p:spPr bwMode="auto">
          <a:xfrm>
            <a:off x="468313" y="3070225"/>
            <a:ext cx="5256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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: wave number        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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: wavelength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5847" name="Text Box 137"/>
          <p:cNvSpPr txBox="1">
            <a:spLocks noChangeArrowheads="1"/>
          </p:cNvSpPr>
          <p:nvPr/>
        </p:nvSpPr>
        <p:spPr bwMode="auto">
          <a:xfrm>
            <a:off x="5148263" y="3070225"/>
            <a:ext cx="309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z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: distance of propagation</a:t>
            </a:r>
            <a:endParaRPr lang="en-US" altLang="zh-TW" sz="2000" i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graphicFrame>
        <p:nvGraphicFramePr>
          <p:cNvPr id="35848" name="Object 138"/>
          <p:cNvGraphicFramePr>
            <a:graphicFrameLocks noChangeAspect="1"/>
          </p:cNvGraphicFramePr>
          <p:nvPr/>
        </p:nvGraphicFramePr>
        <p:xfrm>
          <a:off x="1042988" y="3862388"/>
          <a:ext cx="68992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name="Equation" r:id="rId5" imgW="6896100" imgH="736600" progId="Equation.DSMT4">
                  <p:embed/>
                </p:oleObj>
              </mc:Choice>
              <mc:Fallback>
                <p:oleObj name="Equation" r:id="rId5" imgW="6896100" imgH="736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862388"/>
                        <a:ext cx="68992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139"/>
          <p:cNvSpPr txBox="1">
            <a:spLocks noChangeArrowheads="1"/>
          </p:cNvSpPr>
          <p:nvPr/>
        </p:nvSpPr>
        <p:spPr bwMode="auto">
          <a:xfrm>
            <a:off x="898525" y="4583113"/>
            <a:ext cx="280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1-D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LCT)</a:t>
            </a:r>
          </a:p>
        </p:txBody>
      </p:sp>
      <p:sp>
        <p:nvSpPr>
          <p:cNvPr id="35850" name="Text Box 142"/>
          <p:cNvSpPr txBox="1">
            <a:spLocks noChangeArrowheads="1"/>
          </p:cNvSpPr>
          <p:nvPr/>
        </p:nvSpPr>
        <p:spPr bwMode="auto">
          <a:xfrm>
            <a:off x="323850" y="5445125"/>
            <a:ext cx="676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Fresnel transform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相當於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LCT</a:t>
            </a:r>
          </a:p>
        </p:txBody>
      </p:sp>
      <p:graphicFrame>
        <p:nvGraphicFramePr>
          <p:cNvPr id="35851" name="Object 143"/>
          <p:cNvGraphicFramePr>
            <a:graphicFrameLocks noChangeAspect="1"/>
          </p:cNvGraphicFramePr>
          <p:nvPr/>
        </p:nvGraphicFramePr>
        <p:xfrm>
          <a:off x="3779838" y="5300663"/>
          <a:ext cx="19192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Equation" r:id="rId7" imgW="1917700" imgH="736600" progId="Equation.DSMT4">
                  <p:embed/>
                </p:oleObj>
              </mc:Choice>
              <mc:Fallback>
                <p:oleObj name="Equation" r:id="rId7" imgW="1917700" imgH="736600" progId="Equation.DSMT4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300663"/>
                        <a:ext cx="191928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19FD6C-7BE0-4F61-9C87-96C2DFC38BB8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468313" y="620713"/>
            <a:ext cx="460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Spherical lens, refractive index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684213" y="2781300"/>
            <a:ext cx="5040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經過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lens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相當於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LCT</a:t>
            </a:r>
          </a:p>
        </p:txBody>
      </p:sp>
      <p:graphicFrame>
        <p:nvGraphicFramePr>
          <p:cNvPr id="36869" name="Object 6"/>
          <p:cNvGraphicFramePr>
            <a:graphicFrameLocks noChangeAspect="1"/>
          </p:cNvGraphicFramePr>
          <p:nvPr/>
        </p:nvGraphicFramePr>
        <p:xfrm>
          <a:off x="3194050" y="2709863"/>
          <a:ext cx="23653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Equation" r:id="rId3" imgW="2362200" imgH="736600" progId="Equation.DSMT4">
                  <p:embed/>
                </p:oleObj>
              </mc:Choice>
              <mc:Fallback>
                <p:oleObj name="Equation" r:id="rId3" imgW="23622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709863"/>
                        <a:ext cx="23653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5653088" y="27813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的情形</a:t>
            </a:r>
          </a:p>
        </p:txBody>
      </p:sp>
      <p:graphicFrame>
        <p:nvGraphicFramePr>
          <p:cNvPr id="36871" name="Object 8"/>
          <p:cNvGraphicFramePr>
            <a:graphicFrameLocks noChangeAspect="1"/>
          </p:cNvGraphicFramePr>
          <p:nvPr/>
        </p:nvGraphicFramePr>
        <p:xfrm>
          <a:off x="1509713" y="981075"/>
          <a:ext cx="35702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Equation" r:id="rId5" imgW="3568700" imgH="596900" progId="Equation.DSMT4">
                  <p:embed/>
                </p:oleObj>
              </mc:Choice>
              <mc:Fallback>
                <p:oleObj name="Equation" r:id="rId5" imgW="3568700" imgH="596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981075"/>
                        <a:ext cx="35702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612775" y="1773238"/>
            <a:ext cx="5256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: focal length     : thickness of length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76DCDB-7D52-4EAE-9053-0E6632BFF6E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676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Free space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Spherical lens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的綜合</a:t>
            </a:r>
            <a:endParaRPr lang="zh-TW" altLang="en-US" sz="2000" i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3841750" y="1044575"/>
            <a:ext cx="2398713" cy="458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lens, (focal length = </a:t>
            </a:r>
            <a:r>
              <a:rPr lang="en-US" altLang="zh-TW" sz="2000" i="1"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1042988" y="1916113"/>
            <a:ext cx="2628900" cy="458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free space, (length = </a:t>
            </a:r>
            <a:r>
              <a:rPr lang="en-US" altLang="zh-TW" sz="2000" i="1">
                <a:latin typeface="Times New Roman" panose="02020603050405020304" pitchFamily="18" charset="0"/>
              </a:rPr>
              <a:t>z</a:t>
            </a:r>
            <a:r>
              <a:rPr lang="en-US" altLang="zh-TW" sz="2000" baseline="-30000"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3956050" y="1844675"/>
            <a:ext cx="2628900" cy="458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free space, (length = </a:t>
            </a:r>
            <a:r>
              <a:rPr lang="en-US" altLang="zh-TW" sz="2000" i="1">
                <a:latin typeface="Times New Roman" panose="02020603050405020304" pitchFamily="18" charset="0"/>
              </a:rPr>
              <a:t>z</a:t>
            </a:r>
            <a:r>
              <a:rPr lang="en-US" altLang="zh-TW" sz="2000" baseline="-30000"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7895" name="Line 8"/>
          <p:cNvSpPr>
            <a:spLocks noChangeShapeType="1"/>
          </p:cNvSpPr>
          <p:nvPr/>
        </p:nvSpPr>
        <p:spPr bwMode="auto">
          <a:xfrm>
            <a:off x="527050" y="2301875"/>
            <a:ext cx="685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6" name="Line 9"/>
          <p:cNvSpPr>
            <a:spLocks noChangeShapeType="1"/>
          </p:cNvSpPr>
          <p:nvPr/>
        </p:nvSpPr>
        <p:spPr bwMode="auto">
          <a:xfrm>
            <a:off x="3713163" y="1144588"/>
            <a:ext cx="0" cy="217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7" name="Line 10"/>
          <p:cNvSpPr>
            <a:spLocks noChangeShapeType="1"/>
          </p:cNvSpPr>
          <p:nvPr/>
        </p:nvSpPr>
        <p:spPr bwMode="auto">
          <a:xfrm flipH="1">
            <a:off x="539750" y="191611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250825" y="27813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Input</a:t>
            </a:r>
          </a:p>
        </p:txBody>
      </p:sp>
      <p:sp>
        <p:nvSpPr>
          <p:cNvPr id="37899" name="Text Box 12"/>
          <p:cNvSpPr txBox="1">
            <a:spLocks noChangeArrowheads="1"/>
          </p:cNvSpPr>
          <p:nvPr/>
        </p:nvSpPr>
        <p:spPr bwMode="auto">
          <a:xfrm>
            <a:off x="6877050" y="2708275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Output</a:t>
            </a:r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 flipH="1">
            <a:off x="7380288" y="191611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1" name="Text Box 14"/>
          <p:cNvSpPr txBox="1">
            <a:spLocks noChangeArrowheads="1"/>
          </p:cNvSpPr>
          <p:nvPr/>
        </p:nvSpPr>
        <p:spPr bwMode="auto">
          <a:xfrm>
            <a:off x="395288" y="3644900"/>
            <a:ext cx="7272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Input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output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之間的關係，可以用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LCT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</a:p>
        </p:txBody>
      </p:sp>
      <p:graphicFrame>
        <p:nvGraphicFramePr>
          <p:cNvPr id="37902" name="Object 15"/>
          <p:cNvGraphicFramePr>
            <a:graphicFrameLocks noChangeAspect="1"/>
          </p:cNvGraphicFramePr>
          <p:nvPr/>
        </p:nvGraphicFramePr>
        <p:xfrm>
          <a:off x="755650" y="4076700"/>
          <a:ext cx="73882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3" imgW="7378700" imgH="1371600" progId="Equation.DSMT4">
                  <p:embed/>
                </p:oleObj>
              </mc:Choice>
              <mc:Fallback>
                <p:oleObj name="Equation" r:id="rId3" imgW="7378700" imgH="1371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73882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8E8EC2-AEA5-4F72-BF49-16FCED138158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15" name="Object 13"/>
          <p:cNvGraphicFramePr>
            <a:graphicFrameLocks noChangeAspect="1"/>
          </p:cNvGraphicFramePr>
          <p:nvPr/>
        </p:nvGraphicFramePr>
        <p:xfrm>
          <a:off x="1331913" y="476250"/>
          <a:ext cx="387826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Equation" r:id="rId3" imgW="3873500" imgH="1371600" progId="Equation.DSMT4">
                  <p:embed/>
                </p:oleObj>
              </mc:Choice>
              <mc:Fallback>
                <p:oleObj name="Equation" r:id="rId3" imgW="3873500" imgH="1371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6250"/>
                        <a:ext cx="387826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14"/>
          <p:cNvSpPr>
            <a:spLocks noChangeArrowheads="1"/>
          </p:cNvSpPr>
          <p:nvPr/>
        </p:nvSpPr>
        <p:spPr bwMode="auto">
          <a:xfrm>
            <a:off x="652007" y="3752007"/>
            <a:ext cx="489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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Fourier Transform + Scaling</a:t>
            </a:r>
          </a:p>
        </p:txBody>
      </p:sp>
      <p:sp>
        <p:nvSpPr>
          <p:cNvPr id="38917" name="Rectangle 15"/>
          <p:cNvSpPr>
            <a:spLocks noChangeArrowheads="1"/>
          </p:cNvSpPr>
          <p:nvPr/>
        </p:nvSpPr>
        <p:spPr bwMode="auto">
          <a:xfrm>
            <a:off x="611188" y="2060575"/>
            <a:ext cx="5905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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即高中物理所學的「倒立成像」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918" name="Rectangle 17"/>
          <p:cNvSpPr>
            <a:spLocks noChangeArrowheads="1"/>
          </p:cNvSpPr>
          <p:nvPr/>
        </p:nvSpPr>
        <p:spPr bwMode="auto">
          <a:xfrm>
            <a:off x="624372" y="5514132"/>
            <a:ext cx="583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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fractional Fourier Transform + Scaling</a:t>
            </a: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582280"/>
              </p:ext>
            </p:extLst>
          </p:nvPr>
        </p:nvGraphicFramePr>
        <p:xfrm>
          <a:off x="1226034" y="4305376"/>
          <a:ext cx="23891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Equation" r:id="rId5" imgW="2387520" imgH="990360" progId="Equation.DSMT4">
                  <p:embed/>
                </p:oleObj>
              </mc:Choice>
              <mc:Fallback>
                <p:oleObj name="Equation" r:id="rId5" imgW="2387520" imgH="990360" progId="Equation.DSMT4">
                  <p:embed/>
                  <p:pic>
                    <p:nvPicPr>
                      <p:cNvPr id="3891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034" y="4305376"/>
                        <a:ext cx="23891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447291"/>
              </p:ext>
            </p:extLst>
          </p:nvPr>
        </p:nvGraphicFramePr>
        <p:xfrm>
          <a:off x="1226034" y="2574082"/>
          <a:ext cx="23145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Equation" r:id="rId7" imgW="2311200" imgH="990360" progId="Equation.DSMT4">
                  <p:embed/>
                </p:oleObj>
              </mc:Choice>
              <mc:Fallback>
                <p:oleObj name="Equation" r:id="rId7" imgW="2311200" imgH="990360" progId="Equation.DSMT4">
                  <p:embed/>
                  <p:pic>
                    <p:nvPicPr>
                      <p:cNvPr id="3891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034" y="2574082"/>
                        <a:ext cx="23145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1B437B-5032-46EB-B271-018DB516FFD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208962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LCT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來分析光學系統的好處：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只需要用到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2 </a:t>
            </a:r>
            <a:r>
              <a:rPr lang="zh-TW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的矩陣運算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，避免了複雜的物理理論和數學積分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但是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LCT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來分析光學系統的結果，只有在「近軸」的情形下才準確</a:t>
            </a:r>
          </a:p>
        </p:txBody>
      </p:sp>
      <p:sp>
        <p:nvSpPr>
          <p:cNvPr id="39940" name="Line 7"/>
          <p:cNvSpPr>
            <a:spLocks noChangeShapeType="1"/>
          </p:cNvSpPr>
          <p:nvPr/>
        </p:nvSpPr>
        <p:spPr bwMode="auto">
          <a:xfrm>
            <a:off x="900113" y="3500438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1" name="Line 8"/>
          <p:cNvSpPr>
            <a:spLocks noChangeShapeType="1"/>
          </p:cNvSpPr>
          <p:nvPr/>
        </p:nvSpPr>
        <p:spPr bwMode="auto">
          <a:xfrm>
            <a:off x="3851275" y="2492375"/>
            <a:ext cx="0" cy="1873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2" name="Line 9"/>
          <p:cNvSpPr>
            <a:spLocks noChangeShapeType="1"/>
          </p:cNvSpPr>
          <p:nvPr/>
        </p:nvSpPr>
        <p:spPr bwMode="auto">
          <a:xfrm>
            <a:off x="900113" y="3213100"/>
            <a:ext cx="6767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3" name="Line 10"/>
          <p:cNvSpPr>
            <a:spLocks noChangeShapeType="1"/>
          </p:cNvSpPr>
          <p:nvPr/>
        </p:nvSpPr>
        <p:spPr bwMode="auto">
          <a:xfrm>
            <a:off x="900113" y="3789363"/>
            <a:ext cx="6767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4" name="Line 11"/>
          <p:cNvSpPr>
            <a:spLocks noChangeShapeType="1"/>
          </p:cNvSpPr>
          <p:nvPr/>
        </p:nvSpPr>
        <p:spPr bwMode="auto">
          <a:xfrm flipH="1">
            <a:off x="6084888" y="2852738"/>
            <a:ext cx="6477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6659563" y="2565400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近軸區</a:t>
            </a: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4427538" y="2419350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非近軸區</a:t>
            </a:r>
          </a:p>
        </p:txBody>
      </p:sp>
      <p:sp>
        <p:nvSpPr>
          <p:cNvPr id="39947" name="Rectangle 14"/>
          <p:cNvSpPr>
            <a:spLocks noChangeArrowheads="1"/>
          </p:cNvSpPr>
          <p:nvPr/>
        </p:nvSpPr>
        <p:spPr bwMode="auto">
          <a:xfrm>
            <a:off x="179388" y="4398963"/>
            <a:ext cx="87487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參考資料：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[1] H. M. Ozaktas and D. Mendlovic, “Fractional Fourier optics,”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J. Opt. Soc. Am. 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vol.12, 743-751, 1995.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[2] L. M. Bernardo, “ABCD matrix formalism of fractional Fourier optics,”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Optical </a:t>
            </a:r>
            <a:b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    Eng.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vol. 35, no. 3, pp. 732-740, March 1996.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</a:p>
        </p:txBody>
      </p:sp>
      <p:sp>
        <p:nvSpPr>
          <p:cNvPr id="39948" name="Text Box 16"/>
          <p:cNvSpPr txBox="1">
            <a:spLocks noChangeArrowheads="1"/>
          </p:cNvSpPr>
          <p:nvPr/>
        </p:nvSpPr>
        <p:spPr bwMode="auto">
          <a:xfrm>
            <a:off x="5480050" y="3429000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光傳播方向</a:t>
            </a:r>
          </a:p>
        </p:txBody>
      </p:sp>
      <p:cxnSp>
        <p:nvCxnSpPr>
          <p:cNvPr id="39949" name="直線單箭頭接點 14"/>
          <p:cNvCxnSpPr>
            <a:cxnSpLocks noChangeShapeType="1"/>
          </p:cNvCxnSpPr>
          <p:nvPr/>
        </p:nvCxnSpPr>
        <p:spPr bwMode="auto">
          <a:xfrm>
            <a:off x="4716463" y="3357563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直線單箭頭接點 15"/>
          <p:cNvCxnSpPr>
            <a:cxnSpLocks noChangeShapeType="1"/>
          </p:cNvCxnSpPr>
          <p:nvPr/>
        </p:nvCxnSpPr>
        <p:spPr bwMode="auto">
          <a:xfrm>
            <a:off x="4716463" y="3573463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9DBB5-05C3-496D-A026-6E9C3DAF826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827088" y="1196975"/>
          <a:ext cx="37211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3" imgW="3721100" imgH="1231900" progId="Equation.DSMT4">
                  <p:embed/>
                </p:oleObj>
              </mc:Choice>
              <mc:Fallback>
                <p:oleObj name="Equation" r:id="rId3" imgW="3721100" imgH="1231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37211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4859338" y="1268413"/>
            <a:ext cx="3409950" cy="800100"/>
            <a:chOff x="8097" y="1617"/>
            <a:chExt cx="5369" cy="1260"/>
          </a:xfrm>
        </p:grpSpPr>
        <p:sp>
          <p:nvSpPr>
            <p:cNvPr id="7179" name="Rectangle 4"/>
            <p:cNvSpPr>
              <a:spLocks noChangeArrowheads="1"/>
            </p:cNvSpPr>
            <p:nvPr/>
          </p:nvSpPr>
          <p:spPr bwMode="auto">
            <a:xfrm>
              <a:off x="8097" y="1797"/>
              <a:ext cx="10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80" name="Line 5"/>
            <p:cNvSpPr>
              <a:spLocks noChangeShapeType="1"/>
            </p:cNvSpPr>
            <p:nvPr/>
          </p:nvSpPr>
          <p:spPr bwMode="auto">
            <a:xfrm>
              <a:off x="9537" y="215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1" name="AutoShape 6"/>
            <p:cNvSpPr>
              <a:spLocks noChangeArrowheads="1"/>
            </p:cNvSpPr>
            <p:nvPr/>
          </p:nvSpPr>
          <p:spPr bwMode="auto">
            <a:xfrm>
              <a:off x="10437" y="1797"/>
              <a:ext cx="1260" cy="720"/>
            </a:xfrm>
            <a:prstGeom prst="parallelogram">
              <a:avLst>
                <a:gd name="adj" fmla="val 4375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82" name="AutoShape 7"/>
            <p:cNvSpPr>
              <a:spLocks noChangeArrowheads="1"/>
            </p:cNvSpPr>
            <p:nvPr/>
          </p:nvSpPr>
          <p:spPr bwMode="auto">
            <a:xfrm rot="5400000">
              <a:off x="12476" y="1887"/>
              <a:ext cx="1260" cy="720"/>
            </a:xfrm>
            <a:prstGeom prst="parallelogram">
              <a:avLst>
                <a:gd name="adj" fmla="val 4110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468313" y="476250"/>
            <a:ext cx="374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(4) Shearing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71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771570"/>
              </p:ext>
            </p:extLst>
          </p:nvPr>
        </p:nvGraphicFramePr>
        <p:xfrm>
          <a:off x="856702" y="3149600"/>
          <a:ext cx="42291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5" imgW="4228920" imgH="1409400" progId="Equation.DSMT4">
                  <p:embed/>
                </p:oleObj>
              </mc:Choice>
              <mc:Fallback>
                <p:oleObj name="Equation" r:id="rId5" imgW="4228920" imgH="1409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702" y="3149600"/>
                        <a:ext cx="42291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75" name="直線單箭頭接點 10"/>
          <p:cNvCxnSpPr>
            <a:cxnSpLocks noChangeShapeType="1"/>
          </p:cNvCxnSpPr>
          <p:nvPr/>
        </p:nvCxnSpPr>
        <p:spPr bwMode="auto">
          <a:xfrm>
            <a:off x="4714875" y="1844675"/>
            <a:ext cx="1152525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直線單箭頭接點 13"/>
          <p:cNvCxnSpPr>
            <a:cxnSpLocks noChangeShapeType="1"/>
          </p:cNvCxnSpPr>
          <p:nvPr/>
        </p:nvCxnSpPr>
        <p:spPr bwMode="auto">
          <a:xfrm flipV="1">
            <a:off x="4859338" y="1123950"/>
            <a:ext cx="0" cy="8651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文字方塊 15"/>
          <p:cNvSpPr txBox="1">
            <a:spLocks noChangeArrowheads="1"/>
          </p:cNvSpPr>
          <p:nvPr/>
        </p:nvSpPr>
        <p:spPr bwMode="auto">
          <a:xfrm>
            <a:off x="5651500" y="1771650"/>
            <a:ext cx="28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endParaRPr lang="zh-TW" altLang="en-US" sz="2000" i="1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178" name="文字方塊 16"/>
          <p:cNvSpPr txBox="1">
            <a:spLocks noChangeArrowheads="1"/>
          </p:cNvSpPr>
          <p:nvPr/>
        </p:nvSpPr>
        <p:spPr bwMode="auto">
          <a:xfrm>
            <a:off x="4859338" y="908050"/>
            <a:ext cx="28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endParaRPr lang="zh-TW" altLang="en-US" sz="2000" i="1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B96BD2-24A1-485C-9CC8-DA9C15C3A82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(Proof):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8196" name="Object 3"/>
          <p:cNvGraphicFramePr>
            <a:graphicFrameLocks noChangeAspect="1"/>
          </p:cNvGraphicFramePr>
          <p:nvPr/>
        </p:nvGraphicFramePr>
        <p:xfrm>
          <a:off x="2195513" y="476250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3" imgW="1651000" imgH="393700" progId="Equation.DSMT4">
                  <p:embed/>
                </p:oleObj>
              </mc:Choice>
              <mc:Fallback>
                <p:oleObj name="Equation" r:id="rId3" imgW="1651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6250"/>
                        <a:ext cx="165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1476375" y="1109663"/>
          <a:ext cx="67691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5" imgW="6769100" imgH="2679700" progId="Equation.DSMT4">
                  <p:embed/>
                </p:oleObj>
              </mc:Choice>
              <mc:Fallback>
                <p:oleObj name="Equation" r:id="rId5" imgW="6769100" imgH="2679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09663"/>
                        <a:ext cx="67691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E2C742-3E36-4DBC-BB0F-B8197D4ADAB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468313" y="476250"/>
            <a:ext cx="374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(5) Generalized Shearing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028700" y="1125538"/>
          <a:ext cx="157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3" imgW="1574800" imgH="381000" progId="Equation.DSMT4">
                  <p:embed/>
                </p:oleObj>
              </mc:Choice>
              <mc:Fallback>
                <p:oleObj name="Equation" r:id="rId3" imgW="1574800" imgH="38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125538"/>
                        <a:ext cx="157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文字方塊 16"/>
          <p:cNvSpPr txBox="1">
            <a:spLocks noChangeArrowheads="1"/>
          </p:cNvSpPr>
          <p:nvPr/>
        </p:nvSpPr>
        <p:spPr bwMode="auto">
          <a:xfrm>
            <a:off x="2700338" y="1125538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的影響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22" name="矩形 18"/>
          <p:cNvSpPr>
            <a:spLocks noChangeArrowheads="1"/>
          </p:cNvSpPr>
          <p:nvPr/>
        </p:nvSpPr>
        <p:spPr bwMode="auto">
          <a:xfrm>
            <a:off x="755650" y="4076700"/>
            <a:ext cx="7632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J. J. Ding, S. C. Pei, and T. Y. Ko, “Higher order modulation and the efficient sampling algorithm for time variant signal,”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European Signal Processing Conference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pp. 2143-2147, Bucharest, Romania, Aug. 2012.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23" name="矩形 19"/>
          <p:cNvSpPr>
            <a:spLocks noChangeArrowheads="1"/>
          </p:cNvSpPr>
          <p:nvPr/>
        </p:nvSpPr>
        <p:spPr bwMode="auto">
          <a:xfrm>
            <a:off x="755650" y="5229225"/>
            <a:ext cx="76327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J. J. Ding and C. H. Lee, “Noise removing for time-variant vocal signal by generalized modulation,”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APSIPA ASC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pp.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1-10, Kaohsiung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Taiwan, Oct. 2013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9224" name="Object 2"/>
          <p:cNvGraphicFramePr>
            <a:graphicFrameLocks noChangeAspect="1"/>
          </p:cNvGraphicFramePr>
          <p:nvPr/>
        </p:nvGraphicFramePr>
        <p:xfrm>
          <a:off x="1042988" y="1628775"/>
          <a:ext cx="139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5" imgW="1397000" imgH="685800" progId="Equation.DSMT4">
                  <p:embed/>
                </p:oleObj>
              </mc:Choice>
              <mc:Fallback>
                <p:oleObj name="Equation" r:id="rId5" imgW="13970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1397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2"/>
          <p:cNvGraphicFramePr>
            <a:graphicFrameLocks noChangeAspect="1"/>
          </p:cNvGraphicFramePr>
          <p:nvPr/>
        </p:nvGraphicFramePr>
        <p:xfrm>
          <a:off x="1042988" y="2801938"/>
          <a:ext cx="4483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7" imgW="4483100" imgH="787400" progId="Equation.DSMT4">
                  <p:embed/>
                </p:oleObj>
              </mc:Choice>
              <mc:Fallback>
                <p:oleObj name="Equation" r:id="rId7" imgW="4483100" imgH="78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801938"/>
                        <a:ext cx="4483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E2C742-3E36-4DBC-BB0F-B8197D4ADAB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48175"/>
              </p:ext>
            </p:extLst>
          </p:nvPr>
        </p:nvGraphicFramePr>
        <p:xfrm>
          <a:off x="1115616" y="1080215"/>
          <a:ext cx="157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3" imgW="1574800" imgH="381000" progId="Equation.DSMT4">
                  <p:embed/>
                </p:oleObj>
              </mc:Choice>
              <mc:Fallback>
                <p:oleObj name="Equation" r:id="rId3" imgW="1574800" imgH="381000" progId="Equation.DSMT4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080215"/>
                        <a:ext cx="157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文字方塊 16"/>
          <p:cNvSpPr txBox="1">
            <a:spLocks noChangeArrowheads="1"/>
          </p:cNvSpPr>
          <p:nvPr/>
        </p:nvSpPr>
        <p:spPr bwMode="auto">
          <a:xfrm>
            <a:off x="539552" y="523001"/>
            <a:ext cx="72008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Q: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92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05318"/>
              </p:ext>
            </p:extLst>
          </p:nvPr>
        </p:nvGraphicFramePr>
        <p:xfrm>
          <a:off x="3707904" y="943132"/>
          <a:ext cx="139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5" imgW="1397000" imgH="685800" progId="Equation.DSMT4">
                  <p:embed/>
                </p:oleObj>
              </mc:Choice>
              <mc:Fallback>
                <p:oleObj name="Equation" r:id="rId5" imgW="1397000" imgH="685800" progId="Equation.DSMT4">
                  <p:embed/>
                  <p:pic>
                    <p:nvPicPr>
                      <p:cNvPr id="92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943132"/>
                        <a:ext cx="1397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08535"/>
              </p:ext>
            </p:extLst>
          </p:nvPr>
        </p:nvGraphicFramePr>
        <p:xfrm>
          <a:off x="971600" y="2351941"/>
          <a:ext cx="4508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7" imgW="4508280" imgH="787320" progId="Equation.DSMT4">
                  <p:embed/>
                </p:oleObj>
              </mc:Choice>
              <mc:Fallback>
                <p:oleObj name="Equation" r:id="rId7" imgW="4508280" imgH="787320" progId="Equation.DSMT4">
                  <p:embed/>
                  <p:pic>
                    <p:nvPicPr>
                      <p:cNvPr id="92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51941"/>
                        <a:ext cx="4508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16"/>
          <p:cNvSpPr txBox="1">
            <a:spLocks noChangeArrowheads="1"/>
          </p:cNvSpPr>
          <p:nvPr/>
        </p:nvSpPr>
        <p:spPr bwMode="auto">
          <a:xfrm>
            <a:off x="556173" y="1124732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If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6"/>
          <p:cNvSpPr txBox="1">
            <a:spLocks noChangeArrowheads="1"/>
          </p:cNvSpPr>
          <p:nvPr/>
        </p:nvSpPr>
        <p:spPr bwMode="auto">
          <a:xfrm>
            <a:off x="505727" y="1634321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907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5FAF0B-7409-402D-A14F-2865B1A1A8C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539750" y="549275"/>
            <a:ext cx="770413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8-2  Rotation by </a:t>
            </a:r>
            <a:r>
              <a:rPr lang="en-US" altLang="zh-TW" sz="24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/2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 Fourier Transform </a:t>
            </a:r>
            <a:endParaRPr lang="en-US" altLang="zh-TW" sz="24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827088" y="1484313"/>
          <a:ext cx="35179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3" imgW="3517900" imgH="1498600" progId="Equation.DSMT4">
                  <p:embed/>
                </p:oleObj>
              </mc:Choice>
              <mc:Fallback>
                <p:oleObj name="Equation" r:id="rId3" imgW="3517900" imgH="149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351790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5364163" y="1989138"/>
            <a:ext cx="2057400" cy="685800"/>
            <a:chOff x="8097" y="5037"/>
            <a:chExt cx="3240" cy="1080"/>
          </a:xfrm>
        </p:grpSpPr>
        <p:sp>
          <p:nvSpPr>
            <p:cNvPr id="10248" name="Rectangle 5"/>
            <p:cNvSpPr>
              <a:spLocks noChangeArrowheads="1"/>
            </p:cNvSpPr>
            <p:nvPr/>
          </p:nvSpPr>
          <p:spPr bwMode="auto">
            <a:xfrm>
              <a:off x="8097" y="5217"/>
              <a:ext cx="10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49" name="Line 6"/>
            <p:cNvSpPr>
              <a:spLocks noChangeShapeType="1"/>
            </p:cNvSpPr>
            <p:nvPr/>
          </p:nvSpPr>
          <p:spPr bwMode="auto">
            <a:xfrm>
              <a:off x="9537" y="557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Rectangle 7"/>
            <p:cNvSpPr>
              <a:spLocks noChangeArrowheads="1"/>
            </p:cNvSpPr>
            <p:nvPr/>
          </p:nvSpPr>
          <p:spPr bwMode="auto">
            <a:xfrm rot="5400000">
              <a:off x="10437" y="5217"/>
              <a:ext cx="10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755650" y="4940300"/>
            <a:ext cx="6078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Strictly speaking, the rec-STFT have no rotation property.</a:t>
            </a: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4284663" y="2997200"/>
            <a:ext cx="345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(clockwise rotation by 90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)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52C027-09AC-425F-A0AC-3B5D454A8DB8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84213" y="476250"/>
            <a:ext cx="705643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Gabor transforms, if 			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	    		                ,		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			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(clockwise rotation by 90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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for amplitude) 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755650" y="908050"/>
          <a:ext cx="3686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3" imgW="3683000" imgH="508000" progId="Equation.DSMT4">
                  <p:embed/>
                </p:oleObj>
              </mc:Choice>
              <mc:Fallback>
                <p:oleObj name="Equation" r:id="rId3" imgW="36830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08050"/>
                        <a:ext cx="3686175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827088" y="1557338"/>
          <a:ext cx="3822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Equation" r:id="rId5" imgW="3822700" imgH="508000" progId="Equation.DSMT4">
                  <p:embed/>
                </p:oleObj>
              </mc:Choice>
              <mc:Fallback>
                <p:oleObj name="Equation" r:id="rId5" imgW="38227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3822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1331913" y="2205038"/>
          <a:ext cx="2873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Equation" r:id="rId7" imgW="2895600" imgH="393700" progId="Equation.DSMT4">
                  <p:embed/>
                </p:oleObj>
              </mc:Choice>
              <mc:Fallback>
                <p:oleObj name="Equation" r:id="rId7" imgW="28956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5038"/>
                        <a:ext cx="2873375" cy="390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5003800" y="1557338"/>
          <a:ext cx="377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9" imgW="3771900" imgH="508000" progId="Equation.DSMT4">
                  <p:embed/>
                </p:oleObj>
              </mc:Choice>
              <mc:Fallback>
                <p:oleObj name="Equation" r:id="rId9" imgW="37719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557338"/>
                        <a:ext cx="3771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9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1530</Words>
  <Application>Microsoft Office PowerPoint</Application>
  <PresentationFormat>如螢幕大小 (4:3)</PresentationFormat>
  <Paragraphs>270</Paragraphs>
  <Slides>37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SimSun</vt:lpstr>
      <vt:lpstr>細明體</vt:lpstr>
      <vt:lpstr>新細明體</vt:lpstr>
      <vt:lpstr>標楷體</vt:lpstr>
      <vt:lpstr>Arial</vt:lpstr>
      <vt:lpstr>Symbol</vt:lpstr>
      <vt:lpstr>Times New Roman</vt:lpstr>
      <vt:lpstr>19_預設簡報設計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User</cp:lastModifiedBy>
  <cp:revision>414</cp:revision>
  <dcterms:created xsi:type="dcterms:W3CDTF">2007-09-19T14:57:43Z</dcterms:created>
  <dcterms:modified xsi:type="dcterms:W3CDTF">2020-11-05T06:20:55Z</dcterms:modified>
</cp:coreProperties>
</file>