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8" saveSubsetFonts="1">
  <p:sldMasterIdLst>
    <p:sldMasterId id="2147483696" r:id="rId1"/>
  </p:sldMasterIdLst>
  <p:notesMasterIdLst>
    <p:notesMasterId r:id="rId36"/>
  </p:notesMasterIdLst>
  <p:sldIdLst>
    <p:sldId id="547" r:id="rId2"/>
    <p:sldId id="549" r:id="rId3"/>
    <p:sldId id="551" r:id="rId4"/>
    <p:sldId id="550" r:id="rId5"/>
    <p:sldId id="588" r:id="rId6"/>
    <p:sldId id="552" r:id="rId7"/>
    <p:sldId id="553" r:id="rId8"/>
    <p:sldId id="555" r:id="rId9"/>
    <p:sldId id="554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77" r:id="rId21"/>
    <p:sldId id="579" r:id="rId22"/>
    <p:sldId id="578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73" r:id="rId31"/>
    <p:sldId id="574" r:id="rId32"/>
    <p:sldId id="575" r:id="rId33"/>
    <p:sldId id="576" r:id="rId34"/>
    <p:sldId id="587" r:id="rId3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>
      <p:cViewPr varScale="1">
        <p:scale>
          <a:sx n="85" d="100"/>
          <a:sy n="85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4CB8405-161A-4B1F-9796-0E53CD1FB8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0357A90-3B7C-40FD-8431-F08837C52825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254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0B891E5-6562-4642-856F-11E82CA44A05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280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927DE643-F684-42A7-946F-2CCD95711363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281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B8DC1599-2A1B-4EA3-97D7-8B58FA23B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B6A734B-01D0-43E1-85E0-722B3B608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B2B3E-2590-4D94-B449-DECB53E8EF7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3701" name="Rectangle 4"/>
          <p:cNvSpPr>
            <a:spLocks noChangeArrowheads="1"/>
          </p:cNvSpPr>
          <p:nvPr/>
        </p:nvSpPr>
        <p:spPr bwMode="auto">
          <a:xfrm>
            <a:off x="187325" y="668338"/>
            <a:ext cx="8569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marL="571500" indent="-571500" algn="ctr" eaLnBrk="1" hangingPunct="1">
              <a:buFontTx/>
              <a:buAutoNum type="romanUcPeriod" startAt="9"/>
              <a:defRPr/>
            </a:pPr>
            <a:r>
              <a:rPr lang="en-US" altLang="zh-TW" sz="3200" b="1" dirty="0">
                <a:solidFill>
                  <a:srgbClr val="3333FF"/>
                </a:solidFill>
                <a:ea typeface="新細明體" panose="02020500000000000000" pitchFamily="18" charset="-120"/>
              </a:rPr>
              <a:t> Applications of Time-Frequency Analysis</a:t>
            </a:r>
          </a:p>
          <a:p>
            <a:pPr algn="ctr" eaLnBrk="1" hangingPunct="1">
              <a:defRPr/>
            </a:pPr>
            <a:r>
              <a:rPr lang="en-US" altLang="zh-TW" sz="3200" b="1" dirty="0">
                <a:solidFill>
                  <a:srgbClr val="3333FF"/>
                </a:solidFill>
                <a:ea typeface="新細明體" panose="02020500000000000000" pitchFamily="18" charset="-120"/>
              </a:rPr>
              <a:t>for Filter Design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11188" y="1700213"/>
            <a:ext cx="79200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9-1  Signal Decomposition and Filter Design 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11188" y="2419350"/>
            <a:ext cx="734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Signal Decomposition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Decompose a signal into several components.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611188" y="3067050"/>
            <a:ext cx="734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Filter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Remove the undesired component of a signal </a:t>
            </a: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682625" y="378777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Decomposing in the time domain </a:t>
            </a:r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1042988" y="5732463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6083300" y="55165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4106" name="Line 13"/>
          <p:cNvSpPr>
            <a:spLocks noChangeShapeType="1"/>
          </p:cNvSpPr>
          <p:nvPr/>
        </p:nvSpPr>
        <p:spPr bwMode="auto">
          <a:xfrm flipV="1">
            <a:off x="1762125" y="50831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>
            <a:off x="1762125" y="5083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8" name="Line 15"/>
          <p:cNvSpPr>
            <a:spLocks noChangeShapeType="1"/>
          </p:cNvSpPr>
          <p:nvPr/>
        </p:nvSpPr>
        <p:spPr bwMode="auto">
          <a:xfrm>
            <a:off x="2986088" y="50831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9" name="Line 16"/>
          <p:cNvSpPr>
            <a:spLocks noChangeShapeType="1"/>
          </p:cNvSpPr>
          <p:nvPr/>
        </p:nvSpPr>
        <p:spPr bwMode="auto">
          <a:xfrm flipV="1">
            <a:off x="3851275" y="5011738"/>
            <a:ext cx="7191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0" name="Line 17"/>
          <p:cNvSpPr>
            <a:spLocks noChangeShapeType="1"/>
          </p:cNvSpPr>
          <p:nvPr/>
        </p:nvSpPr>
        <p:spPr bwMode="auto">
          <a:xfrm>
            <a:off x="4570413" y="5011738"/>
            <a:ext cx="7207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1" name="Line 18"/>
          <p:cNvSpPr>
            <a:spLocks noChangeShapeType="1"/>
          </p:cNvSpPr>
          <p:nvPr/>
        </p:nvSpPr>
        <p:spPr bwMode="auto">
          <a:xfrm>
            <a:off x="3419475" y="48672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2" name="Text Box 19"/>
          <p:cNvSpPr txBox="1">
            <a:spLocks noChangeArrowheads="1"/>
          </p:cNvSpPr>
          <p:nvPr/>
        </p:nvSpPr>
        <p:spPr bwMode="auto">
          <a:xfrm>
            <a:off x="2914650" y="59007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criterion</a:t>
            </a:r>
          </a:p>
        </p:txBody>
      </p:sp>
      <p:sp>
        <p:nvSpPr>
          <p:cNvPr id="4113" name="Text Box 20"/>
          <p:cNvSpPr txBox="1">
            <a:spLocks noChangeArrowheads="1"/>
          </p:cNvSpPr>
          <p:nvPr/>
        </p:nvSpPr>
        <p:spPr bwMode="auto">
          <a:xfrm>
            <a:off x="1546225" y="4651375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component 1</a:t>
            </a:r>
          </a:p>
        </p:txBody>
      </p:sp>
      <p:sp>
        <p:nvSpPr>
          <p:cNvPr id="4114" name="Text Box 21"/>
          <p:cNvSpPr txBox="1">
            <a:spLocks noChangeArrowheads="1"/>
          </p:cNvSpPr>
          <p:nvPr/>
        </p:nvSpPr>
        <p:spPr bwMode="auto">
          <a:xfrm>
            <a:off x="4354513" y="4579938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component 2</a:t>
            </a:r>
          </a:p>
        </p:txBody>
      </p:sp>
      <p:sp>
        <p:nvSpPr>
          <p:cNvPr id="4115" name="Text Box 22"/>
          <p:cNvSpPr txBox="1">
            <a:spLocks noChangeArrowheads="1"/>
          </p:cNvSpPr>
          <p:nvPr/>
        </p:nvSpPr>
        <p:spPr bwMode="auto">
          <a:xfrm>
            <a:off x="3381375" y="56467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886EE-17DC-41AB-93E3-E25BC5690D5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50888" y="665163"/>
            <a:ext cx="76327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	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							.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					     .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4342" name="Group 9"/>
          <p:cNvGrpSpPr>
            <a:grpSpLocks/>
          </p:cNvGrpSpPr>
          <p:nvPr/>
        </p:nvGrpSpPr>
        <p:grpSpPr bwMode="auto">
          <a:xfrm>
            <a:off x="1111250" y="1239838"/>
            <a:ext cx="6985000" cy="2952750"/>
            <a:chOff x="2109" y="1837"/>
            <a:chExt cx="8160" cy="3380"/>
          </a:xfrm>
        </p:grpSpPr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9429" y="3428"/>
              <a:ext cx="8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</a:rPr>
                <a:t>t</a:t>
              </a:r>
              <a:r>
                <a:rPr lang="en-US" altLang="zh-TW" sz="2000">
                  <a:latin typeface="Times New Roman" panose="02020603050405020304" pitchFamily="18" charset="0"/>
                </a:rPr>
                <a:t>-axis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6117" y="1837"/>
              <a:ext cx="108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4137" y="1977"/>
              <a:ext cx="162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desired part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8629" y="2287"/>
              <a:ext cx="1448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undesired </a:t>
              </a:r>
              <a:br>
                <a:rPr lang="en-US" altLang="zh-TW" sz="2000">
                  <a:latin typeface="Times New Roman" panose="02020603050405020304" pitchFamily="18" charset="0"/>
                </a:rPr>
              </a:br>
              <a:r>
                <a:rPr lang="en-US" altLang="zh-TW" sz="2000">
                  <a:latin typeface="Times New Roman" panose="02020603050405020304" pitchFamily="18" charset="0"/>
                </a:rPr>
                <a:t>part</a:t>
              </a: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8097" y="4677"/>
              <a:ext cx="1440" cy="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cutoff line </a:t>
              </a: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2109" y="3834"/>
              <a:ext cx="1268" cy="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undesired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 part</a:t>
              </a: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7257" y="3537"/>
              <a:ext cx="72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(</a:t>
              </a:r>
              <a:r>
                <a:rPr lang="en-US" altLang="zh-TW" sz="2000" i="1">
                  <a:latin typeface="Times New Roman" panose="02020603050405020304" pitchFamily="18" charset="0"/>
                </a:rPr>
                <a:t>t</a:t>
              </a:r>
              <a:r>
                <a:rPr lang="en-US" altLang="zh-TW" sz="20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TW" sz="2000">
                  <a:latin typeface="Times New Roman" panose="02020603050405020304" pitchFamily="18" charset="0"/>
                </a:rPr>
                <a:t>, 0)</a:t>
              </a:r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3957" y="3417"/>
              <a:ext cx="72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(</a:t>
              </a:r>
              <a:r>
                <a:rPr lang="en-US" altLang="zh-TW" sz="2000" i="1">
                  <a:latin typeface="Times New Roman" panose="02020603050405020304" pitchFamily="18" charset="0"/>
                </a:rPr>
                <a:t>t</a:t>
              </a:r>
              <a:r>
                <a:rPr lang="en-US" altLang="zh-TW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TW" sz="2000">
                  <a:latin typeface="Times New Roman" panose="02020603050405020304" pitchFamily="18" charset="0"/>
                </a:rPr>
                <a:t>, 0)</a:t>
              </a:r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2157" y="2157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panose="02020603050405020304" pitchFamily="18" charset="0"/>
                </a:rPr>
                <a:t>cutoff line </a:t>
              </a:r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>
              <a:off x="3109" y="2613"/>
              <a:ext cx="2400" cy="206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5697" y="2197"/>
              <a:ext cx="72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>
              <a:off x="6477" y="2157"/>
              <a:ext cx="1980" cy="25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Freeform 22"/>
            <p:cNvSpPr>
              <a:spLocks/>
            </p:cNvSpPr>
            <p:nvPr/>
          </p:nvSpPr>
          <p:spPr bwMode="auto">
            <a:xfrm>
              <a:off x="4069" y="2450"/>
              <a:ext cx="3308" cy="2407"/>
            </a:xfrm>
            <a:custGeom>
              <a:avLst/>
              <a:gdLst>
                <a:gd name="T0" fmla="*/ 294039 w 2095"/>
                <a:gd name="T1" fmla="*/ 118908 h 1624"/>
                <a:gd name="T2" fmla="*/ 1105859 w 2095"/>
                <a:gd name="T3" fmla="*/ 0 h 1624"/>
                <a:gd name="T4" fmla="*/ 5839081 w 2095"/>
                <a:gd name="T5" fmla="*/ 79751 h 1624"/>
                <a:gd name="T6" fmla="*/ 6339596 w 2095"/>
                <a:gd name="T7" fmla="*/ 278698 h 1624"/>
                <a:gd name="T8" fmla="*/ 6840076 w 2095"/>
                <a:gd name="T9" fmla="*/ 318925 h 1624"/>
                <a:gd name="T10" fmla="*/ 7215339 w 2095"/>
                <a:gd name="T11" fmla="*/ 578234 h 1624"/>
                <a:gd name="T12" fmla="*/ 7527994 w 2095"/>
                <a:gd name="T13" fmla="*/ 976575 h 1624"/>
                <a:gd name="T14" fmla="*/ 7651162 w 2095"/>
                <a:gd name="T15" fmla="*/ 1555598 h 1624"/>
                <a:gd name="T16" fmla="*/ 7215339 w 2095"/>
                <a:gd name="T17" fmla="*/ 1735323 h 1624"/>
                <a:gd name="T18" fmla="*/ 7028152 w 2095"/>
                <a:gd name="T19" fmla="*/ 1914472 h 1624"/>
                <a:gd name="T20" fmla="*/ 6779202 w 2095"/>
                <a:gd name="T21" fmla="*/ 1934942 h 1624"/>
                <a:gd name="T22" fmla="*/ 5033459 w 2095"/>
                <a:gd name="T23" fmla="*/ 1914472 h 1624"/>
                <a:gd name="T24" fmla="*/ 4657531 w 2095"/>
                <a:gd name="T25" fmla="*/ 1875137 h 1624"/>
                <a:gd name="T26" fmla="*/ 3786002 w 2095"/>
                <a:gd name="T27" fmla="*/ 1835056 h 1624"/>
                <a:gd name="T28" fmla="*/ 3721926 w 2095"/>
                <a:gd name="T29" fmla="*/ 1715228 h 1624"/>
                <a:gd name="T30" fmla="*/ 2475993 w 2095"/>
                <a:gd name="T31" fmla="*/ 1156620 h 1624"/>
                <a:gd name="T32" fmla="*/ 2102075 w 2095"/>
                <a:gd name="T33" fmla="*/ 1117171 h 1624"/>
                <a:gd name="T34" fmla="*/ 1605049 w 2095"/>
                <a:gd name="T35" fmla="*/ 976575 h 1624"/>
                <a:gd name="T36" fmla="*/ 1105859 w 2095"/>
                <a:gd name="T37" fmla="*/ 837071 h 1624"/>
                <a:gd name="T38" fmla="*/ 545117 w 2095"/>
                <a:gd name="T39" fmla="*/ 657078 h 1624"/>
                <a:gd name="T40" fmla="*/ 231791 w 2095"/>
                <a:gd name="T41" fmla="*/ 478840 h 1624"/>
                <a:gd name="T42" fmla="*/ 171767 w 2095"/>
                <a:gd name="T43" fmla="*/ 239679 h 1624"/>
                <a:gd name="T44" fmla="*/ 419829 w 2095"/>
                <a:gd name="T45" fmla="*/ 219513 h 1624"/>
                <a:gd name="T46" fmla="*/ 358096 w 2095"/>
                <a:gd name="T47" fmla="*/ 138760 h 1624"/>
                <a:gd name="T48" fmla="*/ 294039 w 2095"/>
                <a:gd name="T49" fmla="*/ 118908 h 16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95"/>
                <a:gd name="T76" fmla="*/ 0 h 1624"/>
                <a:gd name="T77" fmla="*/ 2095 w 2095"/>
                <a:gd name="T78" fmla="*/ 1624 h 162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95" h="1624">
                  <a:moveTo>
                    <a:pt x="79" y="100"/>
                  </a:moveTo>
                  <a:cubicBezTo>
                    <a:pt x="136" y="45"/>
                    <a:pt x="221" y="19"/>
                    <a:pt x="297" y="0"/>
                  </a:cubicBezTo>
                  <a:cubicBezTo>
                    <a:pt x="721" y="15"/>
                    <a:pt x="1146" y="36"/>
                    <a:pt x="1569" y="67"/>
                  </a:cubicBezTo>
                  <a:cubicBezTo>
                    <a:pt x="1620" y="117"/>
                    <a:pt x="1645" y="192"/>
                    <a:pt x="1703" y="234"/>
                  </a:cubicBezTo>
                  <a:cubicBezTo>
                    <a:pt x="1740" y="261"/>
                    <a:pt x="1792" y="257"/>
                    <a:pt x="1837" y="268"/>
                  </a:cubicBezTo>
                  <a:cubicBezTo>
                    <a:pt x="1923" y="521"/>
                    <a:pt x="1805" y="196"/>
                    <a:pt x="1938" y="485"/>
                  </a:cubicBezTo>
                  <a:cubicBezTo>
                    <a:pt x="1985" y="588"/>
                    <a:pt x="2003" y="709"/>
                    <a:pt x="2022" y="820"/>
                  </a:cubicBezTo>
                  <a:cubicBezTo>
                    <a:pt x="2004" y="982"/>
                    <a:pt x="2002" y="1150"/>
                    <a:pt x="2055" y="1306"/>
                  </a:cubicBezTo>
                  <a:cubicBezTo>
                    <a:pt x="2011" y="1606"/>
                    <a:pt x="2095" y="1278"/>
                    <a:pt x="1938" y="1457"/>
                  </a:cubicBezTo>
                  <a:cubicBezTo>
                    <a:pt x="1870" y="1535"/>
                    <a:pt x="1968" y="1554"/>
                    <a:pt x="1888" y="1607"/>
                  </a:cubicBezTo>
                  <a:cubicBezTo>
                    <a:pt x="1869" y="1620"/>
                    <a:pt x="1843" y="1618"/>
                    <a:pt x="1821" y="1624"/>
                  </a:cubicBezTo>
                  <a:cubicBezTo>
                    <a:pt x="1665" y="1618"/>
                    <a:pt x="1508" y="1621"/>
                    <a:pt x="1352" y="1607"/>
                  </a:cubicBezTo>
                  <a:cubicBezTo>
                    <a:pt x="1317" y="1604"/>
                    <a:pt x="1286" y="1581"/>
                    <a:pt x="1251" y="1574"/>
                  </a:cubicBezTo>
                  <a:cubicBezTo>
                    <a:pt x="1174" y="1558"/>
                    <a:pt x="1095" y="1553"/>
                    <a:pt x="1017" y="1540"/>
                  </a:cubicBezTo>
                  <a:cubicBezTo>
                    <a:pt x="1011" y="1507"/>
                    <a:pt x="1014" y="1471"/>
                    <a:pt x="1000" y="1440"/>
                  </a:cubicBezTo>
                  <a:cubicBezTo>
                    <a:pt x="943" y="1314"/>
                    <a:pt x="789" y="1053"/>
                    <a:pt x="665" y="971"/>
                  </a:cubicBezTo>
                  <a:cubicBezTo>
                    <a:pt x="636" y="952"/>
                    <a:pt x="598" y="949"/>
                    <a:pt x="565" y="938"/>
                  </a:cubicBezTo>
                  <a:cubicBezTo>
                    <a:pt x="473" y="664"/>
                    <a:pt x="611" y="977"/>
                    <a:pt x="431" y="820"/>
                  </a:cubicBezTo>
                  <a:cubicBezTo>
                    <a:pt x="254" y="666"/>
                    <a:pt x="558" y="747"/>
                    <a:pt x="297" y="703"/>
                  </a:cubicBezTo>
                  <a:cubicBezTo>
                    <a:pt x="247" y="653"/>
                    <a:pt x="196" y="602"/>
                    <a:pt x="146" y="552"/>
                  </a:cubicBezTo>
                  <a:cubicBezTo>
                    <a:pt x="102" y="508"/>
                    <a:pt x="113" y="451"/>
                    <a:pt x="62" y="402"/>
                  </a:cubicBezTo>
                  <a:cubicBezTo>
                    <a:pt x="43" y="343"/>
                    <a:pt x="0" y="265"/>
                    <a:pt x="46" y="201"/>
                  </a:cubicBezTo>
                  <a:cubicBezTo>
                    <a:pt x="59" y="182"/>
                    <a:pt x="91" y="190"/>
                    <a:pt x="113" y="184"/>
                  </a:cubicBezTo>
                  <a:cubicBezTo>
                    <a:pt x="162" y="110"/>
                    <a:pt x="159" y="149"/>
                    <a:pt x="96" y="117"/>
                  </a:cubicBezTo>
                  <a:cubicBezTo>
                    <a:pt x="89" y="113"/>
                    <a:pt x="85" y="106"/>
                    <a:pt x="79" y="10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 flipH="1">
              <a:off x="6297" y="2157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Freeform 24"/>
            <p:cNvSpPr>
              <a:spLocks/>
            </p:cNvSpPr>
            <p:nvPr/>
          </p:nvSpPr>
          <p:spPr bwMode="auto">
            <a:xfrm>
              <a:off x="6837" y="2337"/>
              <a:ext cx="2640" cy="2069"/>
            </a:xfrm>
            <a:custGeom>
              <a:avLst/>
              <a:gdLst>
                <a:gd name="T0" fmla="*/ 137 w 2528"/>
                <a:gd name="T1" fmla="*/ 1134 h 1837"/>
                <a:gd name="T2" fmla="*/ 502 w 2528"/>
                <a:gd name="T3" fmla="*/ 3418 h 1837"/>
                <a:gd name="T4" fmla="*/ 1378 w 2528"/>
                <a:gd name="T5" fmla="*/ 6831 h 1837"/>
                <a:gd name="T6" fmla="*/ 2112 w 2528"/>
                <a:gd name="T7" fmla="*/ 9106 h 1837"/>
                <a:gd name="T8" fmla="*/ 2258 w 2528"/>
                <a:gd name="T9" fmla="*/ 11109 h 1837"/>
                <a:gd name="T10" fmla="*/ 2772 w 2528"/>
                <a:gd name="T11" fmla="*/ 13390 h 1837"/>
                <a:gd name="T12" fmla="*/ 2844 w 2528"/>
                <a:gd name="T13" fmla="*/ 14233 h 1837"/>
                <a:gd name="T14" fmla="*/ 2949 w 2528"/>
                <a:gd name="T15" fmla="*/ 14387 h 1837"/>
                <a:gd name="T16" fmla="*/ 3644 w 2528"/>
                <a:gd name="T17" fmla="*/ 14528 h 1837"/>
                <a:gd name="T18" fmla="*/ 4633 w 2528"/>
                <a:gd name="T19" fmla="*/ 15090 h 1837"/>
                <a:gd name="T20" fmla="*/ 5179 w 2528"/>
                <a:gd name="T21" fmla="*/ 15376 h 1837"/>
                <a:gd name="T22" fmla="*/ 5398 w 2528"/>
                <a:gd name="T23" fmla="*/ 14948 h 1837"/>
                <a:gd name="T24" fmla="*/ 5506 w 2528"/>
                <a:gd name="T25" fmla="*/ 14662 h 1837"/>
                <a:gd name="T26" fmla="*/ 5434 w 2528"/>
                <a:gd name="T27" fmla="*/ 14233 h 1837"/>
                <a:gd name="T28" fmla="*/ 5142 w 2528"/>
                <a:gd name="T29" fmla="*/ 12815 h 1837"/>
                <a:gd name="T30" fmla="*/ 4850 w 2528"/>
                <a:gd name="T31" fmla="*/ 12103 h 1837"/>
                <a:gd name="T32" fmla="*/ 4633 w 2528"/>
                <a:gd name="T33" fmla="*/ 11252 h 1837"/>
                <a:gd name="T34" fmla="*/ 4339 w 2528"/>
                <a:gd name="T35" fmla="*/ 11109 h 1837"/>
                <a:gd name="T36" fmla="*/ 3863 w 2528"/>
                <a:gd name="T37" fmla="*/ 9674 h 1837"/>
                <a:gd name="T38" fmla="*/ 3793 w 2528"/>
                <a:gd name="T39" fmla="*/ 8542 h 1837"/>
                <a:gd name="T40" fmla="*/ 3496 w 2528"/>
                <a:gd name="T41" fmla="*/ 7403 h 1837"/>
                <a:gd name="T42" fmla="*/ 3425 w 2528"/>
                <a:gd name="T43" fmla="*/ 6831 h 1837"/>
                <a:gd name="T44" fmla="*/ 3204 w 2528"/>
                <a:gd name="T45" fmla="*/ 3836 h 1837"/>
                <a:gd name="T46" fmla="*/ 3132 w 2528"/>
                <a:gd name="T47" fmla="*/ 2980 h 1837"/>
                <a:gd name="T48" fmla="*/ 2914 w 2528"/>
                <a:gd name="T49" fmla="*/ 2703 h 1837"/>
                <a:gd name="T50" fmla="*/ 1710 w 2528"/>
                <a:gd name="T51" fmla="*/ 2133 h 1837"/>
                <a:gd name="T52" fmla="*/ 1562 w 2528"/>
                <a:gd name="T53" fmla="*/ 1846 h 1837"/>
                <a:gd name="T54" fmla="*/ 1343 w 2528"/>
                <a:gd name="T55" fmla="*/ 1709 h 1837"/>
                <a:gd name="T56" fmla="*/ 1197 w 2528"/>
                <a:gd name="T57" fmla="*/ 1274 h 1837"/>
                <a:gd name="T58" fmla="*/ 1086 w 2528"/>
                <a:gd name="T59" fmla="*/ 1134 h 1837"/>
                <a:gd name="T60" fmla="*/ 646 w 2528"/>
                <a:gd name="T61" fmla="*/ 0 h 1837"/>
                <a:gd name="T62" fmla="*/ 392 w 2528"/>
                <a:gd name="T63" fmla="*/ 140 h 1837"/>
                <a:gd name="T64" fmla="*/ 321 w 2528"/>
                <a:gd name="T65" fmla="*/ 419 h 1837"/>
                <a:gd name="T66" fmla="*/ 212 w 2528"/>
                <a:gd name="T67" fmla="*/ 569 h 1837"/>
                <a:gd name="T68" fmla="*/ 64 w 2528"/>
                <a:gd name="T69" fmla="*/ 1134 h 1837"/>
                <a:gd name="T70" fmla="*/ 137 w 2528"/>
                <a:gd name="T71" fmla="*/ 1134 h 18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28"/>
                <a:gd name="T109" fmla="*/ 0 h 1837"/>
                <a:gd name="T110" fmla="*/ 2528 w 2528"/>
                <a:gd name="T111" fmla="*/ 1837 h 18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28" h="1837">
                  <a:moveTo>
                    <a:pt x="63" y="134"/>
                  </a:moveTo>
                  <a:cubicBezTo>
                    <a:pt x="367" y="438"/>
                    <a:pt x="82" y="106"/>
                    <a:pt x="230" y="402"/>
                  </a:cubicBezTo>
                  <a:cubicBezTo>
                    <a:pt x="316" y="574"/>
                    <a:pt x="497" y="679"/>
                    <a:pt x="632" y="803"/>
                  </a:cubicBezTo>
                  <a:cubicBezTo>
                    <a:pt x="928" y="1075"/>
                    <a:pt x="750" y="999"/>
                    <a:pt x="967" y="1071"/>
                  </a:cubicBezTo>
                  <a:cubicBezTo>
                    <a:pt x="973" y="1094"/>
                    <a:pt x="1015" y="1273"/>
                    <a:pt x="1034" y="1306"/>
                  </a:cubicBezTo>
                  <a:cubicBezTo>
                    <a:pt x="1094" y="1412"/>
                    <a:pt x="1184" y="1489"/>
                    <a:pt x="1269" y="1574"/>
                  </a:cubicBezTo>
                  <a:cubicBezTo>
                    <a:pt x="1280" y="1607"/>
                    <a:pt x="1282" y="1645"/>
                    <a:pt x="1302" y="1674"/>
                  </a:cubicBezTo>
                  <a:cubicBezTo>
                    <a:pt x="1312" y="1688"/>
                    <a:pt x="1334" y="1689"/>
                    <a:pt x="1352" y="1691"/>
                  </a:cubicBezTo>
                  <a:cubicBezTo>
                    <a:pt x="1458" y="1701"/>
                    <a:pt x="1564" y="1702"/>
                    <a:pt x="1670" y="1708"/>
                  </a:cubicBezTo>
                  <a:cubicBezTo>
                    <a:pt x="1822" y="1726"/>
                    <a:pt x="1971" y="1753"/>
                    <a:pt x="2123" y="1775"/>
                  </a:cubicBezTo>
                  <a:cubicBezTo>
                    <a:pt x="2217" y="1837"/>
                    <a:pt x="2256" y="1823"/>
                    <a:pt x="2374" y="1808"/>
                  </a:cubicBezTo>
                  <a:cubicBezTo>
                    <a:pt x="2407" y="1791"/>
                    <a:pt x="2441" y="1776"/>
                    <a:pt x="2474" y="1758"/>
                  </a:cubicBezTo>
                  <a:cubicBezTo>
                    <a:pt x="2492" y="1748"/>
                    <a:pt x="2520" y="1744"/>
                    <a:pt x="2524" y="1724"/>
                  </a:cubicBezTo>
                  <a:cubicBezTo>
                    <a:pt x="2528" y="1704"/>
                    <a:pt x="2502" y="1691"/>
                    <a:pt x="2491" y="1674"/>
                  </a:cubicBezTo>
                  <a:cubicBezTo>
                    <a:pt x="2471" y="1554"/>
                    <a:pt x="2474" y="1545"/>
                    <a:pt x="2357" y="1507"/>
                  </a:cubicBezTo>
                  <a:cubicBezTo>
                    <a:pt x="2315" y="1475"/>
                    <a:pt x="2264" y="1456"/>
                    <a:pt x="2223" y="1423"/>
                  </a:cubicBezTo>
                  <a:cubicBezTo>
                    <a:pt x="2186" y="1393"/>
                    <a:pt x="2165" y="1343"/>
                    <a:pt x="2123" y="1322"/>
                  </a:cubicBezTo>
                  <a:cubicBezTo>
                    <a:pt x="2083" y="1302"/>
                    <a:pt x="2034" y="1311"/>
                    <a:pt x="1989" y="1306"/>
                  </a:cubicBezTo>
                  <a:cubicBezTo>
                    <a:pt x="1795" y="1241"/>
                    <a:pt x="1864" y="1301"/>
                    <a:pt x="1771" y="1138"/>
                  </a:cubicBezTo>
                  <a:cubicBezTo>
                    <a:pt x="1760" y="1093"/>
                    <a:pt x="1761" y="1043"/>
                    <a:pt x="1737" y="1004"/>
                  </a:cubicBezTo>
                  <a:cubicBezTo>
                    <a:pt x="1704" y="951"/>
                    <a:pt x="1632" y="926"/>
                    <a:pt x="1604" y="870"/>
                  </a:cubicBezTo>
                  <a:cubicBezTo>
                    <a:pt x="1593" y="848"/>
                    <a:pt x="1581" y="825"/>
                    <a:pt x="1570" y="803"/>
                  </a:cubicBezTo>
                  <a:cubicBezTo>
                    <a:pt x="1538" y="617"/>
                    <a:pt x="1563" y="732"/>
                    <a:pt x="1470" y="452"/>
                  </a:cubicBezTo>
                  <a:cubicBezTo>
                    <a:pt x="1459" y="418"/>
                    <a:pt x="1470" y="362"/>
                    <a:pt x="1436" y="351"/>
                  </a:cubicBezTo>
                  <a:cubicBezTo>
                    <a:pt x="1403" y="340"/>
                    <a:pt x="1369" y="329"/>
                    <a:pt x="1336" y="318"/>
                  </a:cubicBezTo>
                  <a:cubicBezTo>
                    <a:pt x="1232" y="214"/>
                    <a:pt x="816" y="252"/>
                    <a:pt x="783" y="251"/>
                  </a:cubicBezTo>
                  <a:cubicBezTo>
                    <a:pt x="761" y="240"/>
                    <a:pt x="740" y="224"/>
                    <a:pt x="716" y="217"/>
                  </a:cubicBezTo>
                  <a:cubicBezTo>
                    <a:pt x="684" y="207"/>
                    <a:pt x="647" y="214"/>
                    <a:pt x="616" y="201"/>
                  </a:cubicBezTo>
                  <a:cubicBezTo>
                    <a:pt x="590" y="191"/>
                    <a:pt x="573" y="164"/>
                    <a:pt x="549" y="150"/>
                  </a:cubicBezTo>
                  <a:cubicBezTo>
                    <a:pt x="534" y="141"/>
                    <a:pt x="515" y="139"/>
                    <a:pt x="498" y="134"/>
                  </a:cubicBezTo>
                  <a:cubicBezTo>
                    <a:pt x="446" y="54"/>
                    <a:pt x="385" y="21"/>
                    <a:pt x="297" y="0"/>
                  </a:cubicBezTo>
                  <a:cubicBezTo>
                    <a:pt x="258" y="5"/>
                    <a:pt x="217" y="4"/>
                    <a:pt x="180" y="16"/>
                  </a:cubicBezTo>
                  <a:cubicBezTo>
                    <a:pt x="165" y="21"/>
                    <a:pt x="160" y="42"/>
                    <a:pt x="147" y="50"/>
                  </a:cubicBezTo>
                  <a:cubicBezTo>
                    <a:pt x="132" y="59"/>
                    <a:pt x="114" y="61"/>
                    <a:pt x="97" y="67"/>
                  </a:cubicBezTo>
                  <a:cubicBezTo>
                    <a:pt x="75" y="89"/>
                    <a:pt x="0" y="124"/>
                    <a:pt x="30" y="134"/>
                  </a:cubicBezTo>
                  <a:cubicBezTo>
                    <a:pt x="87" y="152"/>
                    <a:pt x="93" y="162"/>
                    <a:pt x="63" y="134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Freeform 25"/>
            <p:cNvSpPr>
              <a:spLocks/>
            </p:cNvSpPr>
            <p:nvPr/>
          </p:nvSpPr>
          <p:spPr bwMode="auto">
            <a:xfrm>
              <a:off x="2509" y="2776"/>
              <a:ext cx="2160" cy="1743"/>
            </a:xfrm>
            <a:custGeom>
              <a:avLst/>
              <a:gdLst>
                <a:gd name="T0" fmla="*/ 8 w 2299"/>
                <a:gd name="T1" fmla="*/ 10 h 2003"/>
                <a:gd name="T2" fmla="*/ 15 w 2299"/>
                <a:gd name="T3" fmla="*/ 38 h 2003"/>
                <a:gd name="T4" fmla="*/ 58 w 2299"/>
                <a:gd name="T5" fmla="*/ 52 h 2003"/>
                <a:gd name="T6" fmla="*/ 123 w 2299"/>
                <a:gd name="T7" fmla="*/ 77 h 2003"/>
                <a:gd name="T8" fmla="*/ 231 w 2299"/>
                <a:gd name="T9" fmla="*/ 104 h 2003"/>
                <a:gd name="T10" fmla="*/ 287 w 2299"/>
                <a:gd name="T11" fmla="*/ 113 h 2003"/>
                <a:gd name="T12" fmla="*/ 430 w 2299"/>
                <a:gd name="T13" fmla="*/ 137 h 2003"/>
                <a:gd name="T14" fmla="*/ 495 w 2299"/>
                <a:gd name="T15" fmla="*/ 144 h 2003"/>
                <a:gd name="T16" fmla="*/ 537 w 2299"/>
                <a:gd name="T17" fmla="*/ 156 h 2003"/>
                <a:gd name="T18" fmla="*/ 582 w 2299"/>
                <a:gd name="T19" fmla="*/ 158 h 2003"/>
                <a:gd name="T20" fmla="*/ 691 w 2299"/>
                <a:gd name="T21" fmla="*/ 163 h 2003"/>
                <a:gd name="T22" fmla="*/ 739 w 2299"/>
                <a:gd name="T23" fmla="*/ 161 h 2003"/>
                <a:gd name="T24" fmla="*/ 745 w 2299"/>
                <a:gd name="T25" fmla="*/ 153 h 2003"/>
                <a:gd name="T26" fmla="*/ 739 w 2299"/>
                <a:gd name="T27" fmla="*/ 144 h 2003"/>
                <a:gd name="T28" fmla="*/ 734 w 2299"/>
                <a:gd name="T29" fmla="*/ 135 h 2003"/>
                <a:gd name="T30" fmla="*/ 587 w 2299"/>
                <a:gd name="T31" fmla="*/ 107 h 2003"/>
                <a:gd name="T32" fmla="*/ 533 w 2299"/>
                <a:gd name="T33" fmla="*/ 96 h 2003"/>
                <a:gd name="T34" fmla="*/ 477 w 2299"/>
                <a:gd name="T35" fmla="*/ 82 h 2003"/>
                <a:gd name="T36" fmla="*/ 401 w 2299"/>
                <a:gd name="T37" fmla="*/ 69 h 2003"/>
                <a:gd name="T38" fmla="*/ 358 w 2299"/>
                <a:gd name="T39" fmla="*/ 57 h 2003"/>
                <a:gd name="T40" fmla="*/ 315 w 2299"/>
                <a:gd name="T41" fmla="*/ 49 h 2003"/>
                <a:gd name="T42" fmla="*/ 107 w 2299"/>
                <a:gd name="T43" fmla="*/ 6 h 2003"/>
                <a:gd name="T44" fmla="*/ 91 w 2299"/>
                <a:gd name="T45" fmla="*/ 3 h 2003"/>
                <a:gd name="T46" fmla="*/ 8 w 2299"/>
                <a:gd name="T47" fmla="*/ 10 h 20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99"/>
                <a:gd name="T73" fmla="*/ 0 h 2003"/>
                <a:gd name="T74" fmla="*/ 2299 w 2299"/>
                <a:gd name="T75" fmla="*/ 2003 h 20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99" h="2003">
                  <a:moveTo>
                    <a:pt x="11" y="115"/>
                  </a:moveTo>
                  <a:cubicBezTo>
                    <a:pt x="24" y="232"/>
                    <a:pt x="0" y="358"/>
                    <a:pt x="44" y="467"/>
                  </a:cubicBezTo>
                  <a:cubicBezTo>
                    <a:pt x="71" y="533"/>
                    <a:pt x="136" y="576"/>
                    <a:pt x="178" y="634"/>
                  </a:cubicBezTo>
                  <a:cubicBezTo>
                    <a:pt x="248" y="732"/>
                    <a:pt x="303" y="841"/>
                    <a:pt x="379" y="935"/>
                  </a:cubicBezTo>
                  <a:cubicBezTo>
                    <a:pt x="479" y="1058"/>
                    <a:pt x="602" y="1158"/>
                    <a:pt x="714" y="1270"/>
                  </a:cubicBezTo>
                  <a:cubicBezTo>
                    <a:pt x="760" y="1316"/>
                    <a:pt x="828" y="1335"/>
                    <a:pt x="882" y="1371"/>
                  </a:cubicBezTo>
                  <a:cubicBezTo>
                    <a:pt x="1029" y="1469"/>
                    <a:pt x="1172" y="1572"/>
                    <a:pt x="1317" y="1672"/>
                  </a:cubicBezTo>
                  <a:cubicBezTo>
                    <a:pt x="1379" y="1715"/>
                    <a:pt x="1457" y="1730"/>
                    <a:pt x="1518" y="1773"/>
                  </a:cubicBezTo>
                  <a:cubicBezTo>
                    <a:pt x="1570" y="1809"/>
                    <a:pt x="1597" y="1876"/>
                    <a:pt x="1652" y="1907"/>
                  </a:cubicBezTo>
                  <a:cubicBezTo>
                    <a:pt x="1691" y="1929"/>
                    <a:pt x="1741" y="1917"/>
                    <a:pt x="1786" y="1923"/>
                  </a:cubicBezTo>
                  <a:cubicBezTo>
                    <a:pt x="1899" y="1939"/>
                    <a:pt x="2008" y="1972"/>
                    <a:pt x="2121" y="1990"/>
                  </a:cubicBezTo>
                  <a:cubicBezTo>
                    <a:pt x="2171" y="1985"/>
                    <a:pt x="2230" y="2003"/>
                    <a:pt x="2271" y="1974"/>
                  </a:cubicBezTo>
                  <a:cubicBezTo>
                    <a:pt x="2299" y="1954"/>
                    <a:pt x="2288" y="1907"/>
                    <a:pt x="2288" y="1873"/>
                  </a:cubicBezTo>
                  <a:cubicBezTo>
                    <a:pt x="2288" y="1839"/>
                    <a:pt x="2276" y="1806"/>
                    <a:pt x="2271" y="1773"/>
                  </a:cubicBezTo>
                  <a:cubicBezTo>
                    <a:pt x="2265" y="1728"/>
                    <a:pt x="2279" y="1677"/>
                    <a:pt x="2255" y="1639"/>
                  </a:cubicBezTo>
                  <a:cubicBezTo>
                    <a:pt x="2149" y="1476"/>
                    <a:pt x="1984" y="1355"/>
                    <a:pt x="1803" y="1304"/>
                  </a:cubicBezTo>
                  <a:cubicBezTo>
                    <a:pt x="1674" y="1175"/>
                    <a:pt x="1975" y="1473"/>
                    <a:pt x="1635" y="1170"/>
                  </a:cubicBezTo>
                  <a:cubicBezTo>
                    <a:pt x="1576" y="1117"/>
                    <a:pt x="1529" y="1053"/>
                    <a:pt x="1468" y="1002"/>
                  </a:cubicBezTo>
                  <a:cubicBezTo>
                    <a:pt x="1394" y="940"/>
                    <a:pt x="1307" y="896"/>
                    <a:pt x="1233" y="835"/>
                  </a:cubicBezTo>
                  <a:cubicBezTo>
                    <a:pt x="1184" y="795"/>
                    <a:pt x="1146" y="743"/>
                    <a:pt x="1099" y="701"/>
                  </a:cubicBezTo>
                  <a:cubicBezTo>
                    <a:pt x="1057" y="664"/>
                    <a:pt x="1007" y="637"/>
                    <a:pt x="965" y="600"/>
                  </a:cubicBezTo>
                  <a:cubicBezTo>
                    <a:pt x="764" y="419"/>
                    <a:pt x="596" y="153"/>
                    <a:pt x="329" y="65"/>
                  </a:cubicBezTo>
                  <a:cubicBezTo>
                    <a:pt x="312" y="48"/>
                    <a:pt x="302" y="19"/>
                    <a:pt x="279" y="14"/>
                  </a:cubicBezTo>
                  <a:cubicBezTo>
                    <a:pt x="218" y="0"/>
                    <a:pt x="61" y="94"/>
                    <a:pt x="11" y="115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>
              <a:off x="2389" y="3591"/>
              <a:ext cx="6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3" name="Rectangle 27"/>
          <p:cNvSpPr>
            <a:spLocks noChangeArrowheads="1"/>
          </p:cNvSpPr>
          <p:nvPr/>
        </p:nvSpPr>
        <p:spPr bwMode="auto">
          <a:xfrm>
            <a:off x="755650" y="996950"/>
            <a:ext cx="7632700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4" name="Line 32"/>
          <p:cNvSpPr>
            <a:spLocks noChangeShapeType="1"/>
          </p:cNvSpPr>
          <p:nvPr/>
        </p:nvSpPr>
        <p:spPr bwMode="auto">
          <a:xfrm flipV="1">
            <a:off x="4692650" y="1168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Text Box 33"/>
          <p:cNvSpPr txBox="1">
            <a:spLocks noChangeArrowheads="1"/>
          </p:cNvSpPr>
          <p:nvPr/>
        </p:nvSpPr>
        <p:spPr bwMode="auto">
          <a:xfrm>
            <a:off x="4783138" y="952500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4346" name="Line 34"/>
          <p:cNvSpPr>
            <a:spLocks noChangeShapeType="1"/>
          </p:cNvSpPr>
          <p:nvPr/>
        </p:nvSpPr>
        <p:spPr bwMode="auto">
          <a:xfrm flipH="1" flipV="1">
            <a:off x="4543425" y="1096963"/>
            <a:ext cx="358775" cy="5032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Text Box 35"/>
          <p:cNvSpPr txBox="1">
            <a:spLocks noChangeArrowheads="1"/>
          </p:cNvSpPr>
          <p:nvPr/>
        </p:nvSpPr>
        <p:spPr bwMode="auto">
          <a:xfrm>
            <a:off x="3990975" y="116840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(0,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134287" y="4689683"/>
            <a:ext cx="1868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?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u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?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ACD5-8D07-4B57-BD12-9A7D60B8347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8913" y="620713"/>
            <a:ext cx="8569325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25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 The Fourier transform</a:t>
            </a:r>
            <a:r>
              <a:rPr lang="en-US" altLang="zh-TW" sz="2000">
                <a:latin typeface="Times New Roman" panose="02020603050405020304" pitchFamily="18" charset="0"/>
              </a:rPr>
              <a:t> is suitable to filter out the noise that is a combination of </a:t>
            </a:r>
          </a:p>
          <a:p>
            <a:pPr lvl="1" eaLnBrk="1" hangingPunct="1">
              <a:spcBef>
                <a:spcPct val="25000"/>
              </a:spcBef>
              <a:buFont typeface="Symbol" panose="05050102010706020507" pitchFamily="18" charset="2"/>
              <a:buNone/>
            </a:pPr>
            <a:br>
              <a:rPr lang="en-US" altLang="zh-TW" sz="2000">
                <a:latin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</a:rPr>
              <a:t>                        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sinusoid functions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exp(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</a:rPr>
              <a:t>.     </a:t>
            </a:r>
          </a:p>
          <a:p>
            <a:pPr lvl="1" eaLnBrk="1" hangingPunct="1">
              <a:spcBef>
                <a:spcPct val="25000"/>
              </a:spcBef>
              <a:buFont typeface="Symbol" panose="05050102010706020507" pitchFamily="18" charset="2"/>
              <a:buChar char="·"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The fractional Fourier transform (FRFT)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is suitable to filter out the noise that </a:t>
            </a:r>
          </a:p>
          <a:p>
            <a:pPr lvl="1"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is a combination of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higher order exponential functions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</a:rPr>
            </a:br>
            <a:endParaRPr lang="en-US" altLang="zh-TW" sz="20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 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exp[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-1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-2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+ ……. </a:t>
            </a:r>
            <a:r>
              <a:rPr lang="de-DE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+ </a:t>
            </a:r>
            <a:r>
              <a:rPr lang="de-DE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de-DE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de-DE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de-DE" altLang="zh-TW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de-DE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de-DE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de-DE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lang="de-DE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)]</a:t>
            </a:r>
            <a:endParaRPr lang="de-DE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de-DE" altLang="zh-TW" sz="2000">
                <a:latin typeface="Times New Roman" panose="02020603050405020304" pitchFamily="18" charset="0"/>
              </a:rPr>
              <a:t>                  </a:t>
            </a:r>
            <a:r>
              <a:rPr lang="en-US" altLang="zh-TW" sz="2000">
                <a:latin typeface="Times New Roman" panose="02020603050405020304" pitchFamily="18" charset="0"/>
              </a:rPr>
              <a:t>For example:  chirp function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exp(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jn</a:t>
            </a:r>
            <a:r>
              <a:rPr lang="en-US" altLang="zh-TW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en-US" altLang="zh-TW" sz="2000">
                <a:latin typeface="Times New Roman" panose="02020603050405020304" pitchFamily="18" charset="0"/>
              </a:rPr>
              <a:t> With the FRFT, many noises that cannot be removed by the FT will be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filtered out successfully.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2ED897-30AA-49D2-8212-1E31786C1F2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2009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1042988" y="3141663"/>
            <a:ext cx="7129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(a) Signal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          (b)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+ noise          (c) WDF of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1258888" y="3933825"/>
          <a:ext cx="29003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4" imgW="2895600" imgH="381000" progId="Equation.DSMT4">
                  <p:embed/>
                </p:oleObj>
              </mc:Choice>
              <mc:Fallback>
                <p:oleObj name="Equation" r:id="rId4" imgW="28956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290036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/>
          <p:cNvGraphicFramePr>
            <a:graphicFrameLocks noChangeAspect="1"/>
          </p:cNvGraphicFramePr>
          <p:nvPr/>
        </p:nvGraphicFramePr>
        <p:xfrm>
          <a:off x="1258888" y="4365625"/>
          <a:ext cx="4770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6" imgW="4775200" imgH="393700" progId="Equation.DSMT4">
                  <p:embed/>
                </p:oleObj>
              </mc:Choice>
              <mc:Fallback>
                <p:oleObj name="Equation" r:id="rId6" imgW="4775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4770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539750" y="404813"/>
            <a:ext cx="201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(I)</a:t>
            </a:r>
          </a:p>
        </p:txBody>
      </p:sp>
      <p:graphicFrame>
        <p:nvGraphicFramePr>
          <p:cNvPr id="16394" name="Object 17"/>
          <p:cNvGraphicFramePr>
            <a:graphicFrameLocks noChangeAspect="1"/>
          </p:cNvGraphicFramePr>
          <p:nvPr/>
        </p:nvGraphicFramePr>
        <p:xfrm>
          <a:off x="6588125" y="2852738"/>
          <a:ext cx="863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8" imgW="406048" imgH="152268" progId="Equation.DSMT4">
                  <p:embed/>
                </p:oleObj>
              </mc:Choice>
              <mc:Fallback>
                <p:oleObj name="Equation" r:id="rId8" imgW="406048" imgH="15226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852738"/>
                        <a:ext cx="863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8"/>
          <p:cNvGraphicFramePr>
            <a:graphicFrameLocks noChangeAspect="1"/>
          </p:cNvGraphicFramePr>
          <p:nvPr/>
        </p:nvGraphicFramePr>
        <p:xfrm>
          <a:off x="5580063" y="1651000"/>
          <a:ext cx="3524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0" imgW="139518" imgH="126835" progId="Equation.DSMT4">
                  <p:embed/>
                </p:oleObj>
              </mc:Choice>
              <mc:Fallback>
                <p:oleObj name="Equation" r:id="rId10" imgW="139518" imgH="1268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51000"/>
                        <a:ext cx="35242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9FD68-5EFC-4F3B-B8F3-498E0A9C772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200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900113" y="2781300"/>
            <a:ext cx="6697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(d) WDF of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(e) GT of </a:t>
            </a:r>
            <a:r>
              <a:rPr lang="en-US" altLang="zh-TW" sz="2000" i="1">
                <a:latin typeface="Times New Roman" panose="02020603050405020304" pitchFamily="18" charset="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       (f) GT of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827088" y="3500438"/>
            <a:ext cx="246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GT: Gabor transform,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346450" y="3500438"/>
            <a:ext cx="384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WDF: Wigner distribution function 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4003675"/>
            <a:ext cx="394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horizontal: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-axis,    vertical: </a:t>
            </a:r>
            <a:r>
              <a:rPr lang="el-GR" altLang="zh-TW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-axis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4CD07-17AF-40AA-8052-C33089267D6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74168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4213" y="2922588"/>
            <a:ext cx="764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(g) GWT of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         (h) Cutoff lines on GT	     (i) Cutoff lines on GWT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8313" y="260350"/>
            <a:ext cx="348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GWT: Gabor-Wigner transform 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27088" y="4076700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根據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斜率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來決定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0F383-AAF7-4A08-9BCD-D11D4CD2843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9462" name="Picture 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0564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0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684053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187450" y="234950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27088" y="278130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(performing the FRFT)</a:t>
            </a: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900113" y="2349500"/>
            <a:ext cx="2808287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(j) </a:t>
            </a:r>
            <a:r>
              <a:rPr lang="en-US" altLang="zh-TW" sz="18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performing the FRFT</a:t>
            </a: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  and calculate the GWT</a:t>
            </a:r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808318" y="5342394"/>
            <a:ext cx="561657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(m) recovered signal      (n) recovered signal (green)</a:t>
            </a:r>
            <a:b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and the original signal (blue) </a:t>
            </a:r>
          </a:p>
        </p:txBody>
      </p:sp>
      <p:sp>
        <p:nvSpPr>
          <p:cNvPr id="19468" name="矩形 13"/>
          <p:cNvSpPr>
            <a:spLocks noChangeArrowheads="1"/>
          </p:cNvSpPr>
          <p:nvPr/>
        </p:nvSpPr>
        <p:spPr bwMode="auto">
          <a:xfrm>
            <a:off x="3276600" y="2349500"/>
            <a:ext cx="400843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(k) High pass filter     (l) GWT after filter</a:t>
            </a:r>
            <a:endParaRPr lang="zh-TW" altLang="en-US" sz="1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9FC7F-4054-4D24-ABF1-17F50162F31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55650" y="908050"/>
            <a:ext cx="7632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Signal +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800">
              <a:latin typeface="Times New Roman" panose="02020603050405020304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1835150" y="908050"/>
          <a:ext cx="2355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3" imgW="2070100" imgH="304800" progId="Equation.DSMT4">
                  <p:embed/>
                </p:oleObj>
              </mc:Choice>
              <mc:Fallback>
                <p:oleObj name="Equation" r:id="rId3" imgW="2070100" imgH="304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08050"/>
                        <a:ext cx="2355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39850"/>
            <a:ext cx="68405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27413"/>
            <a:ext cx="6729412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755650" y="3067050"/>
            <a:ext cx="677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 (a) Input signal                 (b) Signal + noise         (c) WDF of (b)         </a:t>
            </a:r>
          </a:p>
        </p:txBody>
      </p:sp>
      <p:sp>
        <p:nvSpPr>
          <p:cNvPr id="20491" name="Rectangle 14"/>
          <p:cNvSpPr>
            <a:spLocks noChangeArrowheads="1"/>
          </p:cNvSpPr>
          <p:nvPr/>
        </p:nvSpPr>
        <p:spPr bwMode="auto">
          <a:xfrm>
            <a:off x="684213" y="5227638"/>
            <a:ext cx="695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    (d) Gabor transform of (b)    (e) GWT of (b)         (f) Recovered signal  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539750" y="404813"/>
            <a:ext cx="201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(II)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08AC0-13F8-4006-AEFA-F77A6EC59FE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95288" y="692150"/>
            <a:ext cx="78486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</a:rPr>
              <a:t>[Important Theory]: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Using the </a:t>
            </a: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</a:rPr>
              <a:t>FT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can only filter the noises that do not overlap with the signals 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 the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</a:rPr>
              <a:t>frequency domain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(1-D)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In contrast, using the </a:t>
            </a: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</a:rPr>
              <a:t>FRFT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can filter the noises that do not overlap with the signals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on the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</a:rPr>
              <a:t>time-frequency plane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(2-D)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97C2A-DC55-48BA-B273-4079FA1A46F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68421" y="620688"/>
            <a:ext cx="82081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思考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Q1: 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哪些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time-frequency distribution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比較適合處理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filter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signal             decomposition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的問題？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568421" y="2204477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Q2:  Cutoff lines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有可能是非直線的嗎？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2306EE-AC19-4E52-8E9C-8E3328585F3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95288" y="836613"/>
            <a:ext cx="7991475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[Ref]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Z.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Zalevsky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D.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Mendlovic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“Fractional Wiener filter,”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Appl. Opt.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35, no. 20, pp. 3930-3936, July 1996.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[Ref] M. A.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Kutay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H. M.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Ozaktas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O.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Arikan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L.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Onural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“Optimal filter in fractional Fourier domains,”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IEEE Trans. Signal Processing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45, no. 5, pp. 1129-1143, May 1997.    </a:t>
            </a:r>
          </a:p>
          <a:p>
            <a:pPr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[Ref] B.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Barshan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M. A.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Kutay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H. M.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Ozaktas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“Optimal filters with linear canonical transformations,”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Opt. </a:t>
            </a:r>
            <a:r>
              <a:rPr lang="en-US" altLang="zh-TW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Commun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135, pp. 32-36, 1997. </a:t>
            </a:r>
          </a:p>
          <a:p>
            <a:pPr algn="just"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[Ref] H. M.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Ozaktas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Z.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Zalevsky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M. A.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Kutay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Fractional Fourier Transform with Applications in Optics and Signal Processing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New York, John Wiley &amp; Sons, 2000.  </a:t>
            </a:r>
          </a:p>
          <a:p>
            <a:pPr algn="just"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[Ref] S. C. Pei and J. J. Ding, “Relations between Gabor transforms and fractional Fourier transforms and their applications for signal processing,”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</a:rPr>
              <a:t>vol. 55, no. 10, pp. 4839-4850, Oct. 2007.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030D7-E6E7-49A0-B9B9-5A0DF10001E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5256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Decomposing in the frequency domain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85875" y="882650"/>
          <a:ext cx="278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2781300" imgH="355600" progId="Equation.DSMT4">
                  <p:embed/>
                </p:oleObj>
              </mc:Choice>
              <mc:Fallback>
                <p:oleObj name="Equation" r:id="rId3" imgW="27813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882650"/>
                        <a:ext cx="278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3850" y="2420938"/>
            <a:ext cx="8208963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Sometimes, signal and noise are separable in the time domain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without any transform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Sometimes, signal and noise are separable in the frequency domain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using the FT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(conventional filter)         </a:t>
            </a:r>
            <a:endParaRPr lang="en-US" altLang="zh-TW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TW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If signal and noise are not separable in both the time and the frequency domains 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(3)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Using the </a:t>
            </a:r>
            <a:r>
              <a:rPr lang="en-US" altLang="zh-TW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fractional Fourier transform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TW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</a:t>
            </a:r>
            <a:endParaRPr lang="en-US" altLang="zh-TW" sz="2000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051050" y="4221163"/>
          <a:ext cx="29432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2946400" imgH="381000" progId="Equation.DSMT4">
                  <p:embed/>
                </p:oleObj>
              </mc:Choice>
              <mc:Fallback>
                <p:oleObj name="Equation" r:id="rId5" imgW="29464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29432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700338" y="1771650"/>
            <a:ext cx="3887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5364163" y="12684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4787900" y="12684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3563938" y="12684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4140200" y="17716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203575" y="1666875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-5       -2       2       5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156325" y="17002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3923928" y="1238250"/>
            <a:ext cx="0" cy="10382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076056" y="1268413"/>
            <a:ext cx="0" cy="10382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72B47-A07F-4D8F-AC53-8DEE2EBD843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9-2   TF analysis and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Random Process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68313" y="1125538"/>
            <a:ext cx="7056437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a random process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we cannot find the explicit value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). The value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is expressed as a probability function.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Auto-covariance function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(alternative definition of the auto-covariance function: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Power spectral density (PSD)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 typeface="Symbol" panose="05050102010706020507" pitchFamily="18" charset="2"/>
              <a:buChar char="·"/>
            </a:pPr>
            <a:endParaRPr lang="en-US" altLang="zh-TW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98706"/>
              </p:ext>
            </p:extLst>
          </p:nvPr>
        </p:nvGraphicFramePr>
        <p:xfrm>
          <a:off x="1154113" y="2708275"/>
          <a:ext cx="3621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3" imgW="3619500" imgH="431800" progId="Equation.DSMT4">
                  <p:embed/>
                </p:oleObj>
              </mc:Choice>
              <mc:Fallback>
                <p:oleObj name="Equation" r:id="rId3" imgW="3619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708275"/>
                        <a:ext cx="3621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5510"/>
              </p:ext>
            </p:extLst>
          </p:nvPr>
        </p:nvGraphicFramePr>
        <p:xfrm>
          <a:off x="1372393" y="5733256"/>
          <a:ext cx="3184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5" imgW="3187700" imgH="495300" progId="Equation.DSMT4">
                  <p:embed/>
                </p:oleObj>
              </mc:Choice>
              <mc:Fallback>
                <p:oleObj name="Equation" r:id="rId5" imgW="31877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93" y="5733256"/>
                        <a:ext cx="3184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1183"/>
              </p:ext>
            </p:extLst>
          </p:nvPr>
        </p:nvGraphicFramePr>
        <p:xfrm>
          <a:off x="1042988" y="3429000"/>
          <a:ext cx="5021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7" imgW="5016500" imgH="939800" progId="Equation.DSMT4">
                  <p:embed/>
                </p:oleObj>
              </mc:Choice>
              <mc:Fallback>
                <p:oleObj name="Equation" r:id="rId7" imgW="50165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50212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580063" y="2349500"/>
            <a:ext cx="2879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In usual, we suppose that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)] = 0 for any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08489"/>
              </p:ext>
            </p:extLst>
          </p:nvPr>
        </p:nvGraphicFramePr>
        <p:xfrm>
          <a:off x="1259632" y="4867538"/>
          <a:ext cx="2566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9" imgW="2565360" imgH="406080" progId="Equation.DSMT4">
                  <p:embed/>
                </p:oleObj>
              </mc:Choice>
              <mc:Fallback>
                <p:oleObj name="Equation" r:id="rId9" imgW="2565360" imgH="406080" progId="Equation.DSMT4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67538"/>
                        <a:ext cx="2566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38753-4E88-4911-84B1-55CE649E56A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68313" y="333375"/>
            <a:ext cx="83883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</a:rPr>
              <a:t>Relation between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WDF</a:t>
            </a:r>
            <a:r>
              <a:rPr lang="en-US" altLang="zh-TW" sz="2000">
                <a:latin typeface="Times New Roman" panose="02020603050405020304" pitchFamily="18" charset="0"/>
              </a:rPr>
              <a:t> and the random process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				</a:t>
            </a:r>
            <a:endParaRPr lang="en-US" altLang="zh-TW" sz="20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</a:rPr>
              <a:t>Relation between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ambiguity function</a:t>
            </a:r>
            <a:r>
              <a:rPr lang="en-US" altLang="zh-TW" sz="2000">
                <a:latin typeface="Times New Roman" panose="02020603050405020304" pitchFamily="18" charset="0"/>
              </a:rPr>
              <a:t> and the random process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6635" name="Object 10"/>
          <p:cNvGraphicFramePr>
            <a:graphicFrameLocks noChangeAspect="1"/>
          </p:cNvGraphicFramePr>
          <p:nvPr/>
        </p:nvGraphicFramePr>
        <p:xfrm>
          <a:off x="1049338" y="765175"/>
          <a:ext cx="587851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3" imgW="5829300" imgH="2082800" progId="Equation.DSMT4">
                  <p:embed/>
                </p:oleObj>
              </mc:Choice>
              <mc:Fallback>
                <p:oleObj name="Equation" r:id="rId3" imgW="5829300" imgH="208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765175"/>
                        <a:ext cx="587851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/>
        </p:nvGraphicFramePr>
        <p:xfrm>
          <a:off x="865188" y="3357563"/>
          <a:ext cx="7870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" imgW="7747000" imgH="495300" progId="Equation.DSMT4">
                  <p:embed/>
                </p:oleObj>
              </mc:Choice>
              <mc:Fallback>
                <p:oleObj name="Equation" r:id="rId5" imgW="77470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357563"/>
                        <a:ext cx="7870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772B1-B8D3-42CB-A6EB-AB9548D29FA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39750" y="404813"/>
            <a:ext cx="784860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Stationary random process: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the statistical properties do not change with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Auto-covariance function  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                       for any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PSD: 	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White noise:                         where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is some constant.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70359"/>
              </p:ext>
            </p:extLst>
          </p:nvPr>
        </p:nvGraphicFramePr>
        <p:xfrm>
          <a:off x="3563888" y="1858963"/>
          <a:ext cx="28463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3" imgW="2844800" imgH="381000" progId="Equation.DSMT4">
                  <p:embed/>
                </p:oleObj>
              </mc:Choice>
              <mc:Fallback>
                <p:oleObj name="Equation" r:id="rId3" imgW="2844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58963"/>
                        <a:ext cx="28463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274906"/>
              </p:ext>
            </p:extLst>
          </p:nvPr>
        </p:nvGraphicFramePr>
        <p:xfrm>
          <a:off x="1477963" y="2382838"/>
          <a:ext cx="298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5" imgW="2984500" imgH="431800" progId="Equation.DSMT4">
                  <p:embed/>
                </p:oleObj>
              </mc:Choice>
              <mc:Fallback>
                <p:oleObj name="Equation" r:id="rId5" imgW="2984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382838"/>
                        <a:ext cx="298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65436"/>
              </p:ext>
            </p:extLst>
          </p:nvPr>
        </p:nvGraphicFramePr>
        <p:xfrm>
          <a:off x="2198688" y="2919668"/>
          <a:ext cx="454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7" imgW="4546600" imgH="431800" progId="Equation.DSMT4">
                  <p:embed/>
                </p:oleObj>
              </mc:Choice>
              <mc:Fallback>
                <p:oleObj name="Equation" r:id="rId7" imgW="4546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919668"/>
                        <a:ext cx="454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99735"/>
              </p:ext>
            </p:extLst>
          </p:nvPr>
        </p:nvGraphicFramePr>
        <p:xfrm>
          <a:off x="1689893" y="3598459"/>
          <a:ext cx="2562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9" imgW="2565360" imgH="457200" progId="Equation.DSMT4">
                  <p:embed/>
                </p:oleObj>
              </mc:Choice>
              <mc:Fallback>
                <p:oleObj name="Equation" r:id="rId9" imgW="25653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893" y="3598459"/>
                        <a:ext cx="2562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10491"/>
              </p:ext>
            </p:extLst>
          </p:nvPr>
        </p:nvGraphicFramePr>
        <p:xfrm>
          <a:off x="2339752" y="4368997"/>
          <a:ext cx="1006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1" imgW="1002960" imgH="342720" progId="Equation.DSMT4">
                  <p:embed/>
                </p:oleObj>
              </mc:Choice>
              <mc:Fallback>
                <p:oleObj name="Equation" r:id="rId11" imgW="100296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68997"/>
                        <a:ext cx="10064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D2B1D-3131-448A-8525-489F06CC25D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6264275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50825" y="188913"/>
            <a:ext cx="85693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is stationary,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			                           (invariant with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				            (nonzero only when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=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0) 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481013" y="704850"/>
          <a:ext cx="2244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4" imgW="2222500" imgH="406400" progId="Equation.DSMT4">
                  <p:embed/>
                </p:oleObj>
              </mc:Choice>
              <mc:Fallback>
                <p:oleObj name="Equation" r:id="rId4" imgW="22225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704850"/>
                        <a:ext cx="22447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420688" y="1341438"/>
          <a:ext cx="509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6" imgW="5016500" imgH="495300" progId="Equation.DSMT4">
                  <p:embed/>
                </p:oleObj>
              </mc:Choice>
              <mc:Fallback>
                <p:oleObj name="Equation" r:id="rId6" imgW="50165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341438"/>
                        <a:ext cx="509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84213" y="2289175"/>
            <a:ext cx="3095625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 typical</a:t>
            </a: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 for stationary random process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3852863" y="2289175"/>
            <a:ext cx="2951162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 typical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 for stationary random process</a:t>
            </a:r>
          </a:p>
        </p:txBody>
      </p:sp>
      <p:sp>
        <p:nvSpPr>
          <p:cNvPr id="27657" name="文字方塊 8"/>
          <p:cNvSpPr txBox="1">
            <a:spLocks noChangeArrowheads="1"/>
          </p:cNvSpPr>
          <p:nvPr/>
        </p:nvSpPr>
        <p:spPr bwMode="auto">
          <a:xfrm>
            <a:off x="3421063" y="478631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</a:p>
        </p:txBody>
      </p:sp>
      <p:sp>
        <p:nvSpPr>
          <p:cNvPr id="27658" name="文字方塊 10"/>
          <p:cNvSpPr txBox="1">
            <a:spLocks noChangeArrowheads="1"/>
          </p:cNvSpPr>
          <p:nvPr/>
        </p:nvSpPr>
        <p:spPr bwMode="auto">
          <a:xfrm>
            <a:off x="684213" y="3375275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</a:p>
        </p:txBody>
      </p:sp>
      <p:sp>
        <p:nvSpPr>
          <p:cNvPr id="27659" name="文字方塊 11"/>
          <p:cNvSpPr txBox="1">
            <a:spLocks noChangeArrowheads="1"/>
          </p:cNvSpPr>
          <p:nvPr/>
        </p:nvSpPr>
        <p:spPr bwMode="auto">
          <a:xfrm>
            <a:off x="6516688" y="4786313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η</a:t>
            </a:r>
            <a:endParaRPr lang="en-US" altLang="zh-TW" sz="2000" i="1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60" name="文字方塊 12"/>
          <p:cNvSpPr txBox="1">
            <a:spLocks noChangeArrowheads="1"/>
          </p:cNvSpPr>
          <p:nvPr/>
        </p:nvSpPr>
        <p:spPr bwMode="auto">
          <a:xfrm>
            <a:off x="3779838" y="3395663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τ</a:t>
            </a:r>
            <a:endParaRPr lang="en-US" altLang="zh-TW" sz="2000" i="1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81F3E-46C6-4D08-A8F9-7DD06D78DE8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39750" y="2276475"/>
            <a:ext cx="76327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 1]	W. Martin, “Time-frequency analysis of random signals”, 	</a:t>
            </a:r>
            <a:r>
              <a:rPr lang="en-US" altLang="zh-TW" sz="2000" i="1" dirty="0">
                <a:latin typeface="Times New Roman" panose="02020603050405020304" pitchFamily="18" charset="0"/>
              </a:rPr>
              <a:t>ICASSP’82</a:t>
            </a:r>
            <a:r>
              <a:rPr lang="en-US" altLang="zh-TW" sz="2000" dirty="0">
                <a:latin typeface="Times New Roman" panose="02020603050405020304" pitchFamily="18" charset="0"/>
              </a:rPr>
              <a:t>, pp. 1325-1328, 1982.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 2]	W. Martin and P.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</a:rPr>
              <a:t>, “Wigner-Ville spectrum analysis of 	nonstationary  processed”, </a:t>
            </a:r>
            <a:r>
              <a:rPr lang="en-US" altLang="zh-TW" sz="2000" i="1" dirty="0">
                <a:latin typeface="Times New Roman" panose="02020603050405020304" pitchFamily="18" charset="0"/>
              </a:rPr>
              <a:t>IEEE Trans. ASSP</a:t>
            </a:r>
            <a:r>
              <a:rPr lang="en-US" altLang="zh-TW" sz="2000" dirty="0">
                <a:latin typeface="Times New Roman" panose="02020603050405020304" pitchFamily="18" charset="0"/>
              </a:rPr>
              <a:t>, vol. 33, no. 6, pp. 	1461-1470, Dec. 1983.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 3]	P.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</a:rPr>
              <a:t>, “A time-frequency formulation of optimum 	detection” , </a:t>
            </a:r>
            <a:r>
              <a:rPr lang="en-US" altLang="zh-TW" sz="2000" i="1" dirty="0">
                <a:latin typeface="Times New Roman" panose="02020603050405020304" pitchFamily="18" charset="0"/>
              </a:rPr>
              <a:t>IEEE Trans. ASSP</a:t>
            </a:r>
            <a:r>
              <a:rPr lang="en-US" altLang="zh-TW" sz="2000" dirty="0">
                <a:latin typeface="Times New Roman" panose="02020603050405020304" pitchFamily="18" charset="0"/>
              </a:rPr>
              <a:t>, vol. 36, pp. 1377-1384, 1988.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 4]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S. C. Pei and J. J. Ding, “Fractional Fourier transform, Wigner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distribution, and filter design for stationary and nonstationary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random processes,”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58, no.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8, pp. 4079-4092, Aug. 2010. 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539750" y="333375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white noise,</a:t>
            </a:r>
          </a:p>
        </p:txBody>
      </p:sp>
      <p:graphicFrame>
        <p:nvGraphicFramePr>
          <p:cNvPr id="28683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1550" y="919163"/>
          <a:ext cx="1676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3" imgW="1765300" imgH="431800" progId="Equation.DSMT4">
                  <p:embed/>
                </p:oleObj>
              </mc:Choice>
              <mc:Fallback>
                <p:oleObj name="Equation" r:id="rId3" imgW="17653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19163"/>
                        <a:ext cx="1676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1566863"/>
          <a:ext cx="2552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5" imgW="2743200" imgH="406400" progId="Equation.DSMT4">
                  <p:embed/>
                </p:oleObj>
              </mc:Choice>
              <mc:Fallback>
                <p:oleObj name="Equation" r:id="rId5" imgW="27432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66863"/>
                        <a:ext cx="2552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F5181-A8A5-4672-86FD-773CF46CCB7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681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Filter Design for White noise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867400" y="1341438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conventional</a:t>
            </a:r>
            <a:r>
              <a:rPr lang="zh-TW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filter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067175" y="1773238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 TF analysis 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 rot="-1800000">
            <a:off x="1908175" y="1700213"/>
            <a:ext cx="1333500" cy="847725"/>
          </a:xfrm>
          <a:custGeom>
            <a:avLst/>
            <a:gdLst>
              <a:gd name="T0" fmla="*/ 2147483646 w 837"/>
              <a:gd name="T1" fmla="*/ 2147483646 h 555"/>
              <a:gd name="T2" fmla="*/ 2147483646 w 837"/>
              <a:gd name="T3" fmla="*/ 2147483646 h 555"/>
              <a:gd name="T4" fmla="*/ 2147483646 w 837"/>
              <a:gd name="T5" fmla="*/ 2147483646 h 555"/>
              <a:gd name="T6" fmla="*/ 2147483646 w 837"/>
              <a:gd name="T7" fmla="*/ 2147483646 h 555"/>
              <a:gd name="T8" fmla="*/ 2147483646 w 837"/>
              <a:gd name="T9" fmla="*/ 2147483646 h 555"/>
              <a:gd name="T10" fmla="*/ 2147483646 w 837"/>
              <a:gd name="T11" fmla="*/ 2147483646 h 555"/>
              <a:gd name="T12" fmla="*/ 2147483646 w 837"/>
              <a:gd name="T13" fmla="*/ 2147483646 h 555"/>
              <a:gd name="T14" fmla="*/ 2147483646 w 837"/>
              <a:gd name="T15" fmla="*/ 2147483646 h 555"/>
              <a:gd name="T16" fmla="*/ 2147483646 w 837"/>
              <a:gd name="T17" fmla="*/ 2147483646 h 555"/>
              <a:gd name="T18" fmla="*/ 2147483646 w 837"/>
              <a:gd name="T19" fmla="*/ 2147483646 h 555"/>
              <a:gd name="T20" fmla="*/ 2147483646 w 837"/>
              <a:gd name="T21" fmla="*/ 2147483646 h 555"/>
              <a:gd name="T22" fmla="*/ 2147483646 w 837"/>
              <a:gd name="T23" fmla="*/ 2147483646 h 555"/>
              <a:gd name="T24" fmla="*/ 0 w 837"/>
              <a:gd name="T25" fmla="*/ 2147483646 h 555"/>
              <a:gd name="T26" fmla="*/ 2147483646 w 837"/>
              <a:gd name="T27" fmla="*/ 2147483646 h 555"/>
              <a:gd name="T28" fmla="*/ 2147483646 w 837"/>
              <a:gd name="T29" fmla="*/ 2147483646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37"/>
              <a:gd name="T46" fmla="*/ 0 h 555"/>
              <a:gd name="T47" fmla="*/ 837 w 837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37" h="555">
                <a:moveTo>
                  <a:pt x="115" y="242"/>
                </a:moveTo>
                <a:cubicBezTo>
                  <a:pt x="158" y="201"/>
                  <a:pt x="106" y="247"/>
                  <a:pt x="214" y="193"/>
                </a:cubicBezTo>
                <a:cubicBezTo>
                  <a:pt x="248" y="176"/>
                  <a:pt x="313" y="136"/>
                  <a:pt x="313" y="136"/>
                </a:cubicBezTo>
                <a:cubicBezTo>
                  <a:pt x="323" y="121"/>
                  <a:pt x="338" y="110"/>
                  <a:pt x="346" y="94"/>
                </a:cubicBezTo>
                <a:cubicBezTo>
                  <a:pt x="355" y="76"/>
                  <a:pt x="346" y="49"/>
                  <a:pt x="362" y="37"/>
                </a:cubicBezTo>
                <a:cubicBezTo>
                  <a:pt x="371" y="30"/>
                  <a:pt x="384" y="30"/>
                  <a:pt x="395" y="29"/>
                </a:cubicBezTo>
                <a:cubicBezTo>
                  <a:pt x="431" y="25"/>
                  <a:pt x="466" y="23"/>
                  <a:pt x="502" y="20"/>
                </a:cubicBezTo>
                <a:cubicBezTo>
                  <a:pt x="564" y="0"/>
                  <a:pt x="625" y="34"/>
                  <a:pt x="683" y="53"/>
                </a:cubicBezTo>
                <a:cubicBezTo>
                  <a:pt x="740" y="92"/>
                  <a:pt x="766" y="169"/>
                  <a:pt x="782" y="234"/>
                </a:cubicBezTo>
                <a:cubicBezTo>
                  <a:pt x="773" y="543"/>
                  <a:pt x="837" y="482"/>
                  <a:pt x="650" y="555"/>
                </a:cubicBezTo>
                <a:cubicBezTo>
                  <a:pt x="504" y="542"/>
                  <a:pt x="361" y="521"/>
                  <a:pt x="214" y="514"/>
                </a:cubicBezTo>
                <a:cubicBezTo>
                  <a:pt x="29" y="484"/>
                  <a:pt x="94" y="522"/>
                  <a:pt x="25" y="448"/>
                </a:cubicBezTo>
                <a:cubicBezTo>
                  <a:pt x="5" y="388"/>
                  <a:pt x="14" y="416"/>
                  <a:pt x="0" y="366"/>
                </a:cubicBezTo>
                <a:cubicBezTo>
                  <a:pt x="18" y="317"/>
                  <a:pt x="51" y="292"/>
                  <a:pt x="99" y="275"/>
                </a:cubicBezTo>
                <a:cubicBezTo>
                  <a:pt x="108" y="247"/>
                  <a:pt x="101" y="257"/>
                  <a:pt x="115" y="24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266950" y="19177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Signal</a:t>
            </a:r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395288" y="28527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1979613" y="11969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3492500" y="28527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1908175" y="10525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539750" y="1268413"/>
            <a:ext cx="7191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468313" y="1341438"/>
            <a:ext cx="9350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539750" y="1341438"/>
            <a:ext cx="10795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539750" y="1268413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539750" y="1268413"/>
            <a:ext cx="1584325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>
            <a:off x="468313" y="1412875"/>
            <a:ext cx="172720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468313" y="1412875"/>
            <a:ext cx="19431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>
            <a:off x="468313" y="1268413"/>
            <a:ext cx="2303462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468313" y="1196975"/>
            <a:ext cx="2590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468313" y="1268413"/>
            <a:ext cx="57467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95288" y="1268413"/>
            <a:ext cx="4318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H="1">
            <a:off x="684213" y="1196975"/>
            <a:ext cx="2590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 flipH="1">
            <a:off x="900113" y="1196975"/>
            <a:ext cx="2590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H="1">
            <a:off x="1042988" y="1268413"/>
            <a:ext cx="2590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1258888" y="1268413"/>
            <a:ext cx="2590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1476375" y="1341438"/>
            <a:ext cx="2519363" cy="251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H="1">
            <a:off x="1692275" y="1484313"/>
            <a:ext cx="237490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 flipH="1">
            <a:off x="1908175" y="1700213"/>
            <a:ext cx="215900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 flipH="1">
            <a:off x="2124075" y="1989138"/>
            <a:ext cx="1870075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Line 30"/>
          <p:cNvSpPr>
            <a:spLocks noChangeShapeType="1"/>
          </p:cNvSpPr>
          <p:nvPr/>
        </p:nvSpPr>
        <p:spPr bwMode="auto">
          <a:xfrm flipH="1">
            <a:off x="2339975" y="2133600"/>
            <a:ext cx="172720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H="1">
            <a:off x="2627313" y="2492375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 flipH="1">
            <a:off x="2916238" y="285273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3203575" y="3141663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 flipH="1">
            <a:off x="3419475" y="3284538"/>
            <a:ext cx="5762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H="1">
            <a:off x="3635375" y="35004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468313" y="4149725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white noise everywhere</a:t>
            </a:r>
          </a:p>
        </p:txBody>
      </p:sp>
      <p:sp>
        <p:nvSpPr>
          <p:cNvPr id="29734" name="Line 37"/>
          <p:cNvSpPr>
            <a:spLocks noChangeShapeType="1"/>
          </p:cNvSpPr>
          <p:nvPr/>
        </p:nvSpPr>
        <p:spPr bwMode="auto">
          <a:xfrm flipV="1">
            <a:off x="179388" y="1557338"/>
            <a:ext cx="5616575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5" name="Line 38"/>
          <p:cNvSpPr>
            <a:spLocks noChangeShapeType="1"/>
          </p:cNvSpPr>
          <p:nvPr/>
        </p:nvSpPr>
        <p:spPr bwMode="auto">
          <a:xfrm>
            <a:off x="250825" y="2708275"/>
            <a:ext cx="5616575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6" name="Line 39"/>
          <p:cNvSpPr>
            <a:spLocks noChangeShapeType="1"/>
          </p:cNvSpPr>
          <p:nvPr/>
        </p:nvSpPr>
        <p:spPr bwMode="auto">
          <a:xfrm flipV="1">
            <a:off x="730250" y="1387475"/>
            <a:ext cx="4392613" cy="208756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V="1">
            <a:off x="468313" y="549275"/>
            <a:ext cx="4392612" cy="208756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 flipV="1">
            <a:off x="1544638" y="908050"/>
            <a:ext cx="1155700" cy="252095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 flipH="1" flipV="1">
            <a:off x="2665413" y="1125538"/>
            <a:ext cx="865187" cy="13668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H="1" flipV="1">
            <a:off x="1606550" y="1900238"/>
            <a:ext cx="865188" cy="13668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 flipV="1">
            <a:off x="2155825" y="2205038"/>
            <a:ext cx="1192213" cy="5778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 flipV="1">
            <a:off x="2268538" y="1463675"/>
            <a:ext cx="620712" cy="3095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3" name="Line 46"/>
          <p:cNvSpPr>
            <a:spLocks noChangeShapeType="1"/>
          </p:cNvSpPr>
          <p:nvPr/>
        </p:nvSpPr>
        <p:spPr bwMode="auto">
          <a:xfrm flipH="1" flipV="1">
            <a:off x="2843213" y="1412875"/>
            <a:ext cx="512762" cy="8239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4" name="Line 47"/>
          <p:cNvSpPr>
            <a:spLocks noChangeShapeType="1"/>
          </p:cNvSpPr>
          <p:nvPr/>
        </p:nvSpPr>
        <p:spPr bwMode="auto">
          <a:xfrm flipH="1" flipV="1">
            <a:off x="1979613" y="2492375"/>
            <a:ext cx="176212" cy="2905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5" name="Line 48"/>
          <p:cNvSpPr>
            <a:spLocks noChangeShapeType="1"/>
          </p:cNvSpPr>
          <p:nvPr/>
        </p:nvSpPr>
        <p:spPr bwMode="auto">
          <a:xfrm flipV="1">
            <a:off x="1979613" y="1749425"/>
            <a:ext cx="306387" cy="7556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6" name="Rectangle 4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9747" name="Object 50"/>
          <p:cNvGraphicFramePr>
            <a:graphicFrameLocks noChangeAspect="1"/>
          </p:cNvGraphicFramePr>
          <p:nvPr/>
        </p:nvGraphicFramePr>
        <p:xfrm>
          <a:off x="1908175" y="4868863"/>
          <a:ext cx="16684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3" imgW="1663700" imgH="622300" progId="Equation.DSMT4">
                  <p:embed/>
                </p:oleObj>
              </mc:Choice>
              <mc:Fallback>
                <p:oleObj name="Equation" r:id="rId3" imgW="1663700" imgH="6223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68863"/>
                        <a:ext cx="16684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8" name="Text Box 51"/>
          <p:cNvSpPr txBox="1">
            <a:spLocks noChangeArrowheads="1"/>
          </p:cNvSpPr>
          <p:nvPr/>
        </p:nvSpPr>
        <p:spPr bwMode="auto">
          <a:xfrm>
            <a:off x="3924300" y="4797425"/>
            <a:ext cx="4679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energy of the signal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area of the time frequency distribution of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the signal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 PSD of the white noise is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S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87D66-F4F2-44C0-8A6D-3D00B8A7AD1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755650" y="333375"/>
            <a:ext cx="8137525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endParaRPr lang="en-US" altLang="zh-TW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</a:rPr>
              <a:t>If 		  varies with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and		         is nonzero when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>
                <a:latin typeface="Times New Roman" panose="02020603050405020304" pitchFamily="18" charset="0"/>
              </a:rPr>
              <a:t> 0,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then </a:t>
            </a:r>
            <a:r>
              <a:rPr lang="en-US" altLang="zh-TW" sz="2000" i="1">
                <a:latin typeface="Times New Roman" panose="02020603050405020304" pitchFamily="18" charset="0"/>
              </a:rPr>
              <a:t>  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 is a non-stationary random process.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endParaRPr lang="en-US" altLang="zh-TW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</a:rPr>
              <a:t>If   </a:t>
            </a:r>
            <a:r>
              <a:rPr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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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)’s have zero mean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’s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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)’s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are mutually independent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’s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’s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800">
                <a:solidFill>
                  <a:srgbClr val="000000"/>
                </a:solidFill>
                <a:latin typeface="Times New Roman" panose="02020603050405020304" pitchFamily="18" charset="0"/>
              </a:rPr>
              <a:t>						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         if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 then 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			       ,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1393825" y="601663"/>
          <a:ext cx="13271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Equation" r:id="rId3" imgW="1320227" imgH="406224" progId="Equation.DSMT4">
                  <p:embed/>
                </p:oleObj>
              </mc:Choice>
              <mc:Fallback>
                <p:oleObj name="Equation" r:id="rId3" imgW="1320227" imgH="4062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601663"/>
                        <a:ext cx="13271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7"/>
          <p:cNvGraphicFramePr>
            <a:graphicFrameLocks noChangeAspect="1"/>
          </p:cNvGraphicFramePr>
          <p:nvPr/>
        </p:nvGraphicFramePr>
        <p:xfrm>
          <a:off x="4578350" y="633413"/>
          <a:ext cx="1330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name="Equation" r:id="rId5" imgW="1307532" imgH="406224" progId="Equation.DSMT4">
                  <p:embed/>
                </p:oleObj>
              </mc:Choice>
              <mc:Fallback>
                <p:oleObj name="Equation" r:id="rId5" imgW="1307532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633413"/>
                        <a:ext cx="13303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61178"/>
              </p:ext>
            </p:extLst>
          </p:nvPr>
        </p:nvGraphicFramePr>
        <p:xfrm>
          <a:off x="1906575" y="1748632"/>
          <a:ext cx="416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5" name="Equation" r:id="rId7" imgW="4165600" imgH="381000" progId="Equation.DSMT4">
                  <p:embed/>
                </p:oleObj>
              </mc:Choice>
              <mc:Fallback>
                <p:oleObj name="Equation" r:id="rId7" imgW="41656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75" y="1748632"/>
                        <a:ext cx="416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31" name="Object 21"/>
          <p:cNvGraphicFramePr>
            <a:graphicFrameLocks noChangeAspect="1"/>
          </p:cNvGraphicFramePr>
          <p:nvPr/>
        </p:nvGraphicFramePr>
        <p:xfrm>
          <a:off x="1908175" y="3141663"/>
          <a:ext cx="64293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6" name="Equation" r:id="rId9" imgW="6426200" imgH="431800" progId="Equation.DSMT4">
                  <p:embed/>
                </p:oleObj>
              </mc:Choice>
              <mc:Fallback>
                <p:oleObj name="Equation" r:id="rId9" imgW="64262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1663"/>
                        <a:ext cx="64293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23"/>
          <p:cNvGraphicFramePr>
            <a:graphicFrameLocks noChangeAspect="1"/>
          </p:cNvGraphicFramePr>
          <p:nvPr/>
        </p:nvGraphicFramePr>
        <p:xfrm>
          <a:off x="1763713" y="4076700"/>
          <a:ext cx="32369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Equation" r:id="rId11" imgW="3225800" imgH="685800" progId="Equation.DSMT4">
                  <p:embed/>
                </p:oleObj>
              </mc:Choice>
              <mc:Fallback>
                <p:oleObj name="Equation" r:id="rId11" imgW="3225800" imgH="685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76700"/>
                        <a:ext cx="32369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34" name="Object 26"/>
          <p:cNvGraphicFramePr>
            <a:graphicFrameLocks noChangeAspect="1"/>
          </p:cNvGraphicFramePr>
          <p:nvPr/>
        </p:nvGraphicFramePr>
        <p:xfrm>
          <a:off x="5291138" y="4076700"/>
          <a:ext cx="31448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Equation" r:id="rId13" imgW="3022600" imgH="685800" progId="Equation.DSMT4">
                  <p:embed/>
                </p:oleObj>
              </mc:Choice>
              <mc:Fallback>
                <p:oleObj name="Equation" r:id="rId13" imgW="3022600" imgH="685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076700"/>
                        <a:ext cx="31448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DEF85A-BB73-49C6-9C4B-F5F21ABD91B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68313" y="333375"/>
            <a:ext cx="76327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(1) Random process for the STFT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)]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0 should be satisfied.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Otherwise,  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for zero-mean random process,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)]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(2)	Decompose by the AF and the FRFT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Any non-stationary random process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can be expressed as a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summation of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the fractional Fourier transform (or chirp multiplication) of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stationary random process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49297"/>
              </p:ext>
            </p:extLst>
          </p:nvPr>
        </p:nvGraphicFramePr>
        <p:xfrm>
          <a:off x="903288" y="1700808"/>
          <a:ext cx="75263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3" imgW="7531100" imgH="508000" progId="Equation.DSMT4">
                  <p:embed/>
                </p:oleObj>
              </mc:Choice>
              <mc:Fallback>
                <p:oleObj name="Equation" r:id="rId3" imgW="75311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700808"/>
                        <a:ext cx="75263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26181-FAAB-4BDF-8608-99F1BD78C38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AutoShape 2"/>
          <p:cNvSpPr>
            <a:spLocks noChangeAspect="1" noChangeArrowheads="1"/>
          </p:cNvSpPr>
          <p:nvPr/>
        </p:nvSpPr>
        <p:spPr bwMode="auto">
          <a:xfrm>
            <a:off x="914400" y="914400"/>
            <a:ext cx="74739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2" name="Line 7"/>
          <p:cNvSpPr>
            <a:spLocks noChangeShapeType="1"/>
          </p:cNvSpPr>
          <p:nvPr/>
        </p:nvSpPr>
        <p:spPr bwMode="auto">
          <a:xfrm flipV="1">
            <a:off x="1514475" y="2341563"/>
            <a:ext cx="44307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 flipH="1">
            <a:off x="3559175" y="446088"/>
            <a:ext cx="17463" cy="355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502025" y="338138"/>
            <a:ext cx="8556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5" name="Text Box 21"/>
          <p:cNvSpPr txBox="1">
            <a:spLocks noChangeArrowheads="1"/>
          </p:cNvSpPr>
          <p:nvPr/>
        </p:nvSpPr>
        <p:spPr bwMode="auto">
          <a:xfrm>
            <a:off x="5940425" y="2060575"/>
            <a:ext cx="8556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6" name="Text Box 22"/>
          <p:cNvSpPr txBox="1">
            <a:spLocks noChangeArrowheads="1"/>
          </p:cNvSpPr>
          <p:nvPr/>
        </p:nvSpPr>
        <p:spPr bwMode="auto">
          <a:xfrm>
            <a:off x="323850" y="4149725"/>
            <a:ext cx="8135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 ambiguity function plane can be viewed as a combination of infinite number of radial lines.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Each radial line can be viewed as the fractional Fourier transform of a stationary random process. </a:t>
            </a:r>
          </a:p>
        </p:txBody>
      </p:sp>
      <p:cxnSp>
        <p:nvCxnSpPr>
          <p:cNvPr id="27" name="直線接點 26"/>
          <p:cNvCxnSpPr/>
          <p:nvPr/>
        </p:nvCxnSpPr>
        <p:spPr>
          <a:xfrm rot="16200000" flipH="1">
            <a:off x="2393156" y="1178719"/>
            <a:ext cx="2428875" cy="23574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800000" flipH="1">
            <a:off x="2355850" y="1171575"/>
            <a:ext cx="2428875" cy="23574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10800000" flipV="1">
            <a:off x="1828800" y="1671638"/>
            <a:ext cx="3500438" cy="13573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V="1">
            <a:off x="2000250" y="1428750"/>
            <a:ext cx="3071813" cy="19288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2143126" y="1714500"/>
            <a:ext cx="2857500" cy="128587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10800000">
            <a:off x="1757363" y="1785938"/>
            <a:ext cx="3602037" cy="1143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10800000">
            <a:off x="2000250" y="1500188"/>
            <a:ext cx="3143250" cy="17145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6200000" flipV="1">
            <a:off x="2150269" y="1666082"/>
            <a:ext cx="2857500" cy="13573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10800000">
            <a:off x="1643063" y="2071688"/>
            <a:ext cx="3786187" cy="5715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0800000" flipV="1">
            <a:off x="1714500" y="2000250"/>
            <a:ext cx="3714750" cy="6429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6200000" flipV="1">
            <a:off x="2107406" y="2035969"/>
            <a:ext cx="3000375" cy="6429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rot="5400000" flipH="1" flipV="1">
            <a:off x="2078831" y="2035969"/>
            <a:ext cx="3000375" cy="6429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rot="5400000">
            <a:off x="2286001" y="1428750"/>
            <a:ext cx="2571750" cy="185737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4D0D6-7F87-4520-A373-90F24CFD3D6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文字方塊 21"/>
          <p:cNvSpPr txBox="1">
            <a:spLocks noChangeArrowheads="1"/>
          </p:cNvSpPr>
          <p:nvPr/>
        </p:nvSpPr>
        <p:spPr bwMode="auto">
          <a:xfrm>
            <a:off x="468313" y="476250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信號處理小常識</a:t>
            </a:r>
          </a:p>
        </p:txBody>
      </p:sp>
      <p:graphicFrame>
        <p:nvGraphicFramePr>
          <p:cNvPr id="33796" name="Object 10"/>
          <p:cNvGraphicFramePr>
            <a:graphicFrameLocks noChangeAspect="1"/>
          </p:cNvGraphicFramePr>
          <p:nvPr/>
        </p:nvGraphicFramePr>
        <p:xfrm>
          <a:off x="1187450" y="1125538"/>
          <a:ext cx="97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3" imgW="1028700" imgH="381000" progId="Equation.DSMT4">
                  <p:embed/>
                </p:oleObj>
              </mc:Choice>
              <mc:Fallback>
                <p:oleObj name="Equation" r:id="rId3" imgW="10287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97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字方塊 23"/>
          <p:cNvSpPr txBox="1">
            <a:spLocks noChangeArrowheads="1"/>
          </p:cNvSpPr>
          <p:nvPr/>
        </p:nvSpPr>
        <p:spPr bwMode="auto">
          <a:xfrm>
            <a:off x="2771775" y="1052513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white noise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3798" name="Object 10"/>
          <p:cNvGraphicFramePr>
            <a:graphicFrameLocks noChangeAspect="1"/>
          </p:cNvGraphicFramePr>
          <p:nvPr/>
        </p:nvGraphicFramePr>
        <p:xfrm>
          <a:off x="1187450" y="1700213"/>
          <a:ext cx="10144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5" imgW="1066337" imgH="583947" progId="Equation.DSMT4">
                  <p:embed/>
                </p:oleObj>
              </mc:Choice>
              <mc:Fallback>
                <p:oleObj name="Equation" r:id="rId5" imgW="1066337" imgH="58394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10144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1187450" y="2492375"/>
          <a:ext cx="11350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7" imgW="1193800" imgH="381000" progId="Equation.DSMT4">
                  <p:embed/>
                </p:oleObj>
              </mc:Choice>
              <mc:Fallback>
                <p:oleObj name="Equation" r:id="rId7" imgW="11938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11350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"/>
          <p:cNvGraphicFramePr>
            <a:graphicFrameLocks noChangeAspect="1"/>
          </p:cNvGraphicFramePr>
          <p:nvPr/>
        </p:nvGraphicFramePr>
        <p:xfrm>
          <a:off x="1187450" y="3284538"/>
          <a:ext cx="12430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9" imgW="1308100" imgH="381000" progId="Equation.DSMT4">
                  <p:embed/>
                </p:oleObj>
              </mc:Choice>
              <mc:Fallback>
                <p:oleObj name="Equation" r:id="rId9" imgW="13081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12430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文字方塊 29"/>
          <p:cNvSpPr txBox="1">
            <a:spLocks noChangeArrowheads="1"/>
          </p:cNvSpPr>
          <p:nvPr/>
        </p:nvSpPr>
        <p:spPr bwMode="auto">
          <a:xfrm>
            <a:off x="2916238" y="3284538"/>
            <a:ext cx="280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α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≠ 0            color noise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110FA-7951-430F-82EB-BEFAD12489F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34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以時頻分析的觀點，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criterion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in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 domain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cutoff line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perpendicular to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47663" y="2843213"/>
            <a:ext cx="734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以時頻分析的觀點，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criterion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in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frequency domain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cutoff line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perpendicular to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395288" y="191611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835150" y="1557338"/>
            <a:ext cx="0" cy="64770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763713" y="17732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419475" y="170021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4211638" y="191611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555875" y="18446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948488" y="18446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5435600" y="836613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5435600" y="7651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6227763" y="981075"/>
            <a:ext cx="0" cy="1584325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6227763" y="18446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156325" y="908050"/>
            <a:ext cx="123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cutoff line</a:t>
            </a: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563563" y="47879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2003425" y="4714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2003425" y="4283075"/>
            <a:ext cx="0" cy="792163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2940050" y="47148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65" name="Text Box 20"/>
          <p:cNvSpPr txBox="1">
            <a:spLocks noChangeArrowheads="1"/>
          </p:cNvSpPr>
          <p:nvPr/>
        </p:nvSpPr>
        <p:spPr bwMode="auto">
          <a:xfrm>
            <a:off x="3587750" y="44275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>
            <a:off x="4235450" y="493077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 flipV="1">
            <a:off x="5459413" y="36353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5459413" y="392271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6827838" y="48593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4667250" y="35639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>
            <a:off x="4164013" y="4283075"/>
            <a:ext cx="2952750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2" name="Rectangle 27"/>
          <p:cNvSpPr>
            <a:spLocks noChangeArrowheads="1"/>
          </p:cNvSpPr>
          <p:nvPr/>
        </p:nvSpPr>
        <p:spPr bwMode="auto">
          <a:xfrm>
            <a:off x="6540500" y="3922713"/>
            <a:ext cx="123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cutoff line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C29995-E725-4038-B3F9-D4E3FCF38F4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705725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附錄九  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理論發展年表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424863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1785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Laplace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invented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1812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invented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1822   The work of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published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1910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Haar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proposed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1927   Heisenberg discovered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uncertainty principle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1929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fractional Fourier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invented by Wiener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1932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Wigner distribution function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proposed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1946  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short-time Fourier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was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proposed.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In the same year, the computer was invented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1961   Slepian and Pollak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found the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prolate spheroidal wave function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1965   The Cooley-Tukey algorithm (FFT) was developed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23850" y="5949950"/>
            <a:ext cx="777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註：沒列出發明者的，指的是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transform / distribution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的名稱和發明者的名字相同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91291D-D6A9-4DF6-8281-0BE0F90044F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23850" y="333375"/>
            <a:ext cx="856932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1966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Cohen’s class distribution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invented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1970s VLSI was developed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1971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Moshinsky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Quesne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linear canonical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1980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fractional Fourier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re-invented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Namias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1981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Morlet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1982  The relations between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the random process and the Wigner distribution </a:t>
            </a:r>
            <a:b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found by Martin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Flandrin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1988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Mallat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Meyer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multiresolution structure of the wavelet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In the same year,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Daubechies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compact support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orthogonal wavelet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1989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Choi-Williams distribution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proposed; In the same year,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Mallat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fast wavelet transform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323850" y="5734050"/>
            <a:ext cx="777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註：沒列出發明者的，指的是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transform / distribution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的名稱和發明者的名字相同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858503-79D7-4977-A6CE-B6FC17B3E4C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250825" y="476250"/>
            <a:ext cx="864235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1990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cone-Shape distribution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proposed by Zhao, Atlas, and Marks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1990s The discrete wavelet transform was widely used in image processing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1993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Mallat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Zhang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 pursuit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In the same year,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rotation relation between the WDF and the      </a:t>
            </a:r>
            <a:b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fractional Fourier transform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was found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Lohmann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1994  The applications of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fractional Fourier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in signal processing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were found by Almeida,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Ozaktas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Wolf,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Lohmann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Pei;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Boashash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O’Shea developed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polynomial Wigner-Ville distributions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1995  Auger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reassignment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L. J.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Stankovic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S.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Stankovic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Fakultet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pseudo </a:t>
            </a:r>
            <a:b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Wigner distribution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1996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Stockwell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Mansinha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Lowe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 transform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Daubechies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synchrosqueezing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0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1998  N. E. Huang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Hilbert-Huang transform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Chen,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Donoho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Saunders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basis pursuit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8B93F-3C71-4BD6-B2DB-BDA31093437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矩形 3"/>
          <p:cNvSpPr>
            <a:spLocks noChangeArrowheads="1"/>
          </p:cNvSpPr>
          <p:nvPr/>
        </p:nvSpPr>
        <p:spPr bwMode="auto">
          <a:xfrm>
            <a:off x="423863" y="404813"/>
            <a:ext cx="8351837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1999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Bultan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four-parameter atom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(i.e.,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chirplet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2000  The standard of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JPEG 2000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published by ISO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Another wavelet-based compression algorithm, SPIHT, was proposed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by Kim,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Xiong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Pearlman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curvelet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developed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Donoho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Candes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2000s The applications of the Hilbert Huang transform in signal processing,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climate analysis, geology, economics, and speech were developed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2002 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bandlet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was developed by Mallet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Peyre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Stankovic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time frequency distribution with complex </a:t>
            </a:r>
            <a:b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arguments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2003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Pinnegar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Mansinha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proposed the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general form</a:t>
            </a:r>
            <a:r>
              <a:rPr lang="en-US" altLang="zh-TW" sz="2000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of the S transform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Liebling et al. proposed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Fresnel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2005  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contourlet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developed by Do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Vetterli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The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shearlet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developed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Kutyniok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Labate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generalized spectrogram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proposed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Boggiatto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et al.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B7B2A5-F18F-4FD6-85E7-10CF3BFBF8C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323528" y="6093296"/>
            <a:ext cx="602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時頻分析理論未來的發展，還看各位同學們大顯身手</a:t>
            </a:r>
          </a:p>
        </p:txBody>
      </p:sp>
      <p:sp>
        <p:nvSpPr>
          <p:cNvPr id="39940" name="矩形 3"/>
          <p:cNvSpPr>
            <a:spLocks noChangeArrowheads="1"/>
          </p:cNvSpPr>
          <p:nvPr/>
        </p:nvSpPr>
        <p:spPr bwMode="auto">
          <a:xfrm>
            <a:off x="319915" y="364238"/>
            <a:ext cx="8438323" cy="570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2006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Donoho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proposed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compressive sensing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2006~ Accelerometer signal analysis becomes a new application. 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2007 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Gabor-Wigner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proposed by Pei and Ding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2007~ Many theories about compressive sensing were developed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Donoho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Candes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Tao, Zhang ….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2010~ Many applications about compressive sensing are found.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2012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generalized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synchrosqueezing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was proposed by Li and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Liang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2015~ Time-frequency analysis was widely combined with the deep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learning technique for signal identification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 2017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wavelet convolutional neural network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was proposed by Kang et al.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higher order </a:t>
            </a:r>
            <a:r>
              <a:rPr lang="en-US" altLang="zh-TW" sz="20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synchrosqueezing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was proposed by Pham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and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Meignen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 2018~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 the fast development of hardware and software, the time-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frequency distribution of a 10</a:t>
            </a:r>
            <a:r>
              <a:rPr lang="en-US" altLang="zh-TW" sz="2000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-point data can be analyzed efficiently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within 0.1 Second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8D0D15-E41D-46F8-A3C9-167FBABC8FE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27088" y="258763"/>
            <a:ext cx="6370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triangular signal +  chirp noise 0.3exp[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0.5(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4.4)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995738" y="620713"/>
          <a:ext cx="2171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點陣圖影像" r:id="rId3" imgW="2647619" imgH="905001" progId="Paint.Picture">
                  <p:embed/>
                </p:oleObj>
              </mc:Choice>
              <mc:Fallback>
                <p:oleObj name="點陣圖影像" r:id="rId3" imgW="2647619" imgH="9050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20713"/>
                        <a:ext cx="2171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1401763" y="13414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V="1">
            <a:off x="1908175" y="692150"/>
            <a:ext cx="431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339975" y="69215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700338" y="1341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177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058025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1835150" y="4746625"/>
            <a:ext cx="1368425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6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-arccot(1/2)</a:t>
            </a:r>
          </a:p>
        </p:txBody>
      </p:sp>
      <p:sp>
        <p:nvSpPr>
          <p:cNvPr id="7179" name="文字方塊 4"/>
          <p:cNvSpPr txBox="1">
            <a:spLocks noChangeArrowheads="1"/>
          </p:cNvSpPr>
          <p:nvPr/>
        </p:nvSpPr>
        <p:spPr bwMode="auto">
          <a:xfrm>
            <a:off x="1722438" y="1774825"/>
            <a:ext cx="169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signal + noise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80" name="文字方塊 16"/>
          <p:cNvSpPr txBox="1">
            <a:spLocks noChangeArrowheads="1"/>
          </p:cNvSpPr>
          <p:nvPr/>
        </p:nvSpPr>
        <p:spPr bwMode="auto">
          <a:xfrm>
            <a:off x="5080000" y="1774825"/>
            <a:ext cx="56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81" name="文字方塊 17"/>
          <p:cNvSpPr txBox="1">
            <a:spLocks noChangeArrowheads="1"/>
          </p:cNvSpPr>
          <p:nvPr/>
        </p:nvSpPr>
        <p:spPr bwMode="auto">
          <a:xfrm>
            <a:off x="1938338" y="442912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FRFT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82" name="文字方塊 18"/>
          <p:cNvSpPr txBox="1">
            <a:spLocks noChangeArrowheads="1"/>
          </p:cNvSpPr>
          <p:nvPr/>
        </p:nvSpPr>
        <p:spPr bwMode="auto">
          <a:xfrm>
            <a:off x="4875213" y="4244975"/>
            <a:ext cx="2039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reconstructed signal 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D3FF3-F13E-4D49-B0B2-3847FB4DCFC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27088" y="258763"/>
            <a:ext cx="624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triangular signal +  chirp noise 0.3exp[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0.5(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4.4)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</a:p>
        </p:txBody>
      </p:sp>
      <p:pic>
        <p:nvPicPr>
          <p:cNvPr id="81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08050"/>
            <a:ext cx="60261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6145177" y="51689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187624" y="270892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0BA01-0C19-49CC-ACDC-8CE7DCCBAB0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68313" y="981075"/>
            <a:ext cx="84963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0 for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	            for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(cutoff lines perpendicular to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-axis)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)] = 0 for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	             for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(cutoff lines parallel to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-axis)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What are the cutoff lines with other directions?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827088" y="1484313"/>
          <a:ext cx="1266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3" imgW="1269449" imgH="380835" progId="Equation.DSMT4">
                  <p:embed/>
                </p:oleObj>
              </mc:Choice>
              <mc:Fallback>
                <p:oleObj name="Equation" r:id="rId3" imgW="1269449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1266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827088" y="2349500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5" imgW="1269449" imgH="355446" progId="Equation.DSMT4">
                  <p:embed/>
                </p:oleObj>
              </mc:Choice>
              <mc:Fallback>
                <p:oleObj name="Equation" r:id="rId5" imgW="1269449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127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3850" y="404813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Decomposing in the time-frequency distribution 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755650" y="335756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with the aid of the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LCT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or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Fresnel transform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5EFD4-8086-4E68-85ED-B100FD84AF7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39750" y="40481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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Filter designed by the fractional Fourier transform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1187450" y="836613"/>
          <a:ext cx="3108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4" imgW="3111500" imgH="457200" progId="Equation.DSMT4">
                  <p:embed/>
                </p:oleObj>
              </mc:Choice>
              <mc:Fallback>
                <p:oleObj name="Equation" r:id="rId4" imgW="3111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36613"/>
                        <a:ext cx="3108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547813" y="1557338"/>
          <a:ext cx="333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6" imgW="330200" imgH="368300" progId="Equation.DSMT4">
                  <p:embed/>
                </p:oleObj>
              </mc:Choice>
              <mc:Fallback>
                <p:oleObj name="Equation" r:id="rId6" imgW="3302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3333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908175" y="1557338"/>
            <a:ext cx="416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means the fractional Fourier transform: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692275" y="2060575"/>
          <a:ext cx="6226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8" imgW="6223000" imgH="508000" progId="Equation.DSMT4">
                  <p:embed/>
                </p:oleObj>
              </mc:Choice>
              <mc:Fallback>
                <p:oleObj name="Equation" r:id="rId8" imgW="6223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60575"/>
                        <a:ext cx="6226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8" name="Group 7"/>
          <p:cNvGrpSpPr>
            <a:grpSpLocks noChangeAspect="1"/>
          </p:cNvGrpSpPr>
          <p:nvPr/>
        </p:nvGrpSpPr>
        <p:grpSpPr bwMode="auto">
          <a:xfrm>
            <a:off x="141288" y="2603500"/>
            <a:ext cx="8823325" cy="3086100"/>
            <a:chOff x="1257" y="1171"/>
            <a:chExt cx="14400" cy="4860"/>
          </a:xfrm>
        </p:grpSpPr>
        <p:sp>
          <p:nvSpPr>
            <p:cNvPr id="10254" name="AutoShape 8"/>
            <p:cNvSpPr>
              <a:spLocks noChangeAspect="1" noChangeArrowheads="1"/>
            </p:cNvSpPr>
            <p:nvPr/>
          </p:nvSpPr>
          <p:spPr bwMode="auto">
            <a:xfrm>
              <a:off x="1257" y="1171"/>
              <a:ext cx="14400" cy="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55" name="Text Box 9"/>
            <p:cNvSpPr txBox="1">
              <a:spLocks noChangeArrowheads="1"/>
            </p:cNvSpPr>
            <p:nvPr/>
          </p:nvSpPr>
          <p:spPr bwMode="auto">
            <a:xfrm>
              <a:off x="2877" y="1351"/>
              <a:ext cx="1501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TW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-axis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56" name="Text Box 10"/>
            <p:cNvSpPr txBox="1">
              <a:spLocks noChangeArrowheads="1"/>
            </p:cNvSpPr>
            <p:nvPr/>
          </p:nvSpPr>
          <p:spPr bwMode="auto">
            <a:xfrm>
              <a:off x="1797" y="2791"/>
              <a:ext cx="1134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Signal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57" name="Freeform 11"/>
            <p:cNvSpPr>
              <a:spLocks/>
            </p:cNvSpPr>
            <p:nvPr/>
          </p:nvSpPr>
          <p:spPr bwMode="auto">
            <a:xfrm>
              <a:off x="1797" y="3331"/>
              <a:ext cx="2189" cy="920"/>
            </a:xfrm>
            <a:custGeom>
              <a:avLst/>
              <a:gdLst>
                <a:gd name="T0" fmla="*/ 141 w 2189"/>
                <a:gd name="T1" fmla="*/ 300 h 920"/>
                <a:gd name="T2" fmla="*/ 521 w 2189"/>
                <a:gd name="T3" fmla="*/ 160 h 920"/>
                <a:gd name="T4" fmla="*/ 941 w 2189"/>
                <a:gd name="T5" fmla="*/ 0 h 920"/>
                <a:gd name="T6" fmla="*/ 1501 w 2189"/>
                <a:gd name="T7" fmla="*/ 20 h 920"/>
                <a:gd name="T8" fmla="*/ 1621 w 2189"/>
                <a:gd name="T9" fmla="*/ 80 h 920"/>
                <a:gd name="T10" fmla="*/ 1661 w 2189"/>
                <a:gd name="T11" fmla="*/ 160 h 920"/>
                <a:gd name="T12" fmla="*/ 1721 w 2189"/>
                <a:gd name="T13" fmla="*/ 240 h 920"/>
                <a:gd name="T14" fmla="*/ 1801 w 2189"/>
                <a:gd name="T15" fmla="*/ 360 h 920"/>
                <a:gd name="T16" fmla="*/ 1881 w 2189"/>
                <a:gd name="T17" fmla="*/ 380 h 920"/>
                <a:gd name="T18" fmla="*/ 2081 w 2189"/>
                <a:gd name="T19" fmla="*/ 520 h 920"/>
                <a:gd name="T20" fmla="*/ 2141 w 2189"/>
                <a:gd name="T21" fmla="*/ 820 h 920"/>
                <a:gd name="T22" fmla="*/ 2101 w 2189"/>
                <a:gd name="T23" fmla="*/ 880 h 920"/>
                <a:gd name="T24" fmla="*/ 1981 w 2189"/>
                <a:gd name="T25" fmla="*/ 920 h 920"/>
                <a:gd name="T26" fmla="*/ 2021 w 2189"/>
                <a:gd name="T27" fmla="*/ 860 h 920"/>
                <a:gd name="T28" fmla="*/ 1901 w 2189"/>
                <a:gd name="T29" fmla="*/ 820 h 920"/>
                <a:gd name="T30" fmla="*/ 1561 w 2189"/>
                <a:gd name="T31" fmla="*/ 800 h 920"/>
                <a:gd name="T32" fmla="*/ 1421 w 2189"/>
                <a:gd name="T33" fmla="*/ 820 h 920"/>
                <a:gd name="T34" fmla="*/ 1361 w 2189"/>
                <a:gd name="T35" fmla="*/ 840 h 920"/>
                <a:gd name="T36" fmla="*/ 1221 w 2189"/>
                <a:gd name="T37" fmla="*/ 800 h 920"/>
                <a:gd name="T38" fmla="*/ 981 w 2189"/>
                <a:gd name="T39" fmla="*/ 780 h 920"/>
                <a:gd name="T40" fmla="*/ 261 w 2189"/>
                <a:gd name="T41" fmla="*/ 700 h 920"/>
                <a:gd name="T42" fmla="*/ 161 w 2189"/>
                <a:gd name="T43" fmla="*/ 680 h 920"/>
                <a:gd name="T44" fmla="*/ 81 w 2189"/>
                <a:gd name="T45" fmla="*/ 560 h 920"/>
                <a:gd name="T46" fmla="*/ 61 w 2189"/>
                <a:gd name="T47" fmla="*/ 500 h 920"/>
                <a:gd name="T48" fmla="*/ 1 w 2189"/>
                <a:gd name="T49" fmla="*/ 460 h 920"/>
                <a:gd name="T50" fmla="*/ 21 w 2189"/>
                <a:gd name="T51" fmla="*/ 380 h 920"/>
                <a:gd name="T52" fmla="*/ 141 w 2189"/>
                <a:gd name="T53" fmla="*/ 340 h 920"/>
                <a:gd name="T54" fmla="*/ 141 w 2189"/>
                <a:gd name="T55" fmla="*/ 300 h 9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89"/>
                <a:gd name="T85" fmla="*/ 0 h 920"/>
                <a:gd name="T86" fmla="*/ 2189 w 2189"/>
                <a:gd name="T87" fmla="*/ 920 h 92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89" h="920">
                  <a:moveTo>
                    <a:pt x="141" y="300"/>
                  </a:moveTo>
                  <a:cubicBezTo>
                    <a:pt x="297" y="196"/>
                    <a:pt x="330" y="192"/>
                    <a:pt x="521" y="160"/>
                  </a:cubicBezTo>
                  <a:cubicBezTo>
                    <a:pt x="660" y="104"/>
                    <a:pt x="796" y="36"/>
                    <a:pt x="941" y="0"/>
                  </a:cubicBezTo>
                  <a:cubicBezTo>
                    <a:pt x="1129" y="14"/>
                    <a:pt x="1315" y="51"/>
                    <a:pt x="1501" y="20"/>
                  </a:cubicBezTo>
                  <a:cubicBezTo>
                    <a:pt x="1542" y="34"/>
                    <a:pt x="1591" y="44"/>
                    <a:pt x="1621" y="80"/>
                  </a:cubicBezTo>
                  <a:cubicBezTo>
                    <a:pt x="1640" y="103"/>
                    <a:pt x="1645" y="135"/>
                    <a:pt x="1661" y="160"/>
                  </a:cubicBezTo>
                  <a:cubicBezTo>
                    <a:pt x="1679" y="188"/>
                    <a:pt x="1702" y="213"/>
                    <a:pt x="1721" y="240"/>
                  </a:cubicBezTo>
                  <a:cubicBezTo>
                    <a:pt x="1749" y="279"/>
                    <a:pt x="1754" y="348"/>
                    <a:pt x="1801" y="360"/>
                  </a:cubicBezTo>
                  <a:cubicBezTo>
                    <a:pt x="1828" y="367"/>
                    <a:pt x="1854" y="373"/>
                    <a:pt x="1881" y="380"/>
                  </a:cubicBezTo>
                  <a:cubicBezTo>
                    <a:pt x="2020" y="519"/>
                    <a:pt x="1946" y="486"/>
                    <a:pt x="2081" y="520"/>
                  </a:cubicBezTo>
                  <a:cubicBezTo>
                    <a:pt x="2176" y="663"/>
                    <a:pt x="2189" y="627"/>
                    <a:pt x="2141" y="820"/>
                  </a:cubicBezTo>
                  <a:cubicBezTo>
                    <a:pt x="2135" y="843"/>
                    <a:pt x="2121" y="867"/>
                    <a:pt x="2101" y="880"/>
                  </a:cubicBezTo>
                  <a:cubicBezTo>
                    <a:pt x="2065" y="902"/>
                    <a:pt x="1981" y="920"/>
                    <a:pt x="1981" y="920"/>
                  </a:cubicBezTo>
                  <a:cubicBezTo>
                    <a:pt x="1994" y="900"/>
                    <a:pt x="2036" y="879"/>
                    <a:pt x="2021" y="860"/>
                  </a:cubicBezTo>
                  <a:cubicBezTo>
                    <a:pt x="1995" y="827"/>
                    <a:pt x="1901" y="820"/>
                    <a:pt x="1901" y="820"/>
                  </a:cubicBezTo>
                  <a:cubicBezTo>
                    <a:pt x="1781" y="844"/>
                    <a:pt x="1680" y="830"/>
                    <a:pt x="1561" y="800"/>
                  </a:cubicBezTo>
                  <a:cubicBezTo>
                    <a:pt x="1514" y="807"/>
                    <a:pt x="1467" y="811"/>
                    <a:pt x="1421" y="820"/>
                  </a:cubicBezTo>
                  <a:cubicBezTo>
                    <a:pt x="1400" y="824"/>
                    <a:pt x="1382" y="840"/>
                    <a:pt x="1361" y="840"/>
                  </a:cubicBezTo>
                  <a:cubicBezTo>
                    <a:pt x="1281" y="840"/>
                    <a:pt x="1292" y="809"/>
                    <a:pt x="1221" y="800"/>
                  </a:cubicBezTo>
                  <a:cubicBezTo>
                    <a:pt x="1141" y="789"/>
                    <a:pt x="1061" y="787"/>
                    <a:pt x="981" y="780"/>
                  </a:cubicBezTo>
                  <a:cubicBezTo>
                    <a:pt x="676" y="678"/>
                    <a:pt x="748" y="718"/>
                    <a:pt x="261" y="700"/>
                  </a:cubicBezTo>
                  <a:cubicBezTo>
                    <a:pt x="228" y="693"/>
                    <a:pt x="188" y="701"/>
                    <a:pt x="161" y="680"/>
                  </a:cubicBezTo>
                  <a:cubicBezTo>
                    <a:pt x="123" y="650"/>
                    <a:pt x="96" y="606"/>
                    <a:pt x="81" y="560"/>
                  </a:cubicBezTo>
                  <a:cubicBezTo>
                    <a:pt x="74" y="540"/>
                    <a:pt x="74" y="516"/>
                    <a:pt x="61" y="500"/>
                  </a:cubicBezTo>
                  <a:cubicBezTo>
                    <a:pt x="46" y="481"/>
                    <a:pt x="21" y="473"/>
                    <a:pt x="1" y="460"/>
                  </a:cubicBezTo>
                  <a:cubicBezTo>
                    <a:pt x="8" y="433"/>
                    <a:pt x="0" y="398"/>
                    <a:pt x="21" y="380"/>
                  </a:cubicBezTo>
                  <a:cubicBezTo>
                    <a:pt x="53" y="353"/>
                    <a:pt x="141" y="340"/>
                    <a:pt x="141" y="340"/>
                  </a:cubicBezTo>
                  <a:cubicBezTo>
                    <a:pt x="189" y="268"/>
                    <a:pt x="202" y="269"/>
                    <a:pt x="141" y="300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4317" y="2431"/>
              <a:ext cx="1073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noise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4938" y="3945"/>
              <a:ext cx="1082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TW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-axis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60" name="Text Box 14"/>
            <p:cNvSpPr txBox="1">
              <a:spLocks noChangeArrowheads="1"/>
            </p:cNvSpPr>
            <p:nvPr/>
          </p:nvSpPr>
          <p:spPr bwMode="auto">
            <a:xfrm>
              <a:off x="5577" y="3038"/>
              <a:ext cx="125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FRFT</a:t>
              </a:r>
              <a:r>
                <a:rPr lang="en-US" altLang="zh-TW" sz="2200" i="1" baseline="-25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61" name="Line 15"/>
            <p:cNvSpPr>
              <a:spLocks noChangeShapeType="1"/>
            </p:cNvSpPr>
            <p:nvPr/>
          </p:nvSpPr>
          <p:spPr bwMode="auto">
            <a:xfrm>
              <a:off x="5397" y="3718"/>
              <a:ext cx="1439" cy="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Freeform 16"/>
            <p:cNvSpPr>
              <a:spLocks/>
            </p:cNvSpPr>
            <p:nvPr/>
          </p:nvSpPr>
          <p:spPr bwMode="auto">
            <a:xfrm>
              <a:off x="2957" y="2391"/>
              <a:ext cx="2034" cy="1700"/>
            </a:xfrm>
            <a:custGeom>
              <a:avLst/>
              <a:gdLst>
                <a:gd name="T0" fmla="*/ 4 w 2032"/>
                <a:gd name="T1" fmla="*/ 20 h 1700"/>
                <a:gd name="T2" fmla="*/ 24 w 2032"/>
                <a:gd name="T3" fmla="*/ 140 h 1700"/>
                <a:gd name="T4" fmla="*/ 184 w 2032"/>
                <a:gd name="T5" fmla="*/ 260 h 1700"/>
                <a:gd name="T6" fmla="*/ 762 w 2032"/>
                <a:gd name="T7" fmla="*/ 540 h 1700"/>
                <a:gd name="T8" fmla="*/ 1062 w 2032"/>
                <a:gd name="T9" fmla="*/ 660 h 1700"/>
                <a:gd name="T10" fmla="*/ 1142 w 2032"/>
                <a:gd name="T11" fmla="*/ 780 h 1700"/>
                <a:gd name="T12" fmla="*/ 1182 w 2032"/>
                <a:gd name="T13" fmla="*/ 840 h 1700"/>
                <a:gd name="T14" fmla="*/ 1262 w 2032"/>
                <a:gd name="T15" fmla="*/ 1040 h 1700"/>
                <a:gd name="T16" fmla="*/ 1342 w 2032"/>
                <a:gd name="T17" fmla="*/ 1080 h 1700"/>
                <a:gd name="T18" fmla="*/ 1502 w 2032"/>
                <a:gd name="T19" fmla="*/ 1340 h 1700"/>
                <a:gd name="T20" fmla="*/ 1620 w 2032"/>
                <a:gd name="T21" fmla="*/ 1560 h 1700"/>
                <a:gd name="T22" fmla="*/ 1640 w 2032"/>
                <a:gd name="T23" fmla="*/ 1620 h 1700"/>
                <a:gd name="T24" fmla="*/ 1700 w 2032"/>
                <a:gd name="T25" fmla="*/ 1640 h 1700"/>
                <a:gd name="T26" fmla="*/ 1760 w 2032"/>
                <a:gd name="T27" fmla="*/ 1700 h 1700"/>
                <a:gd name="T28" fmla="*/ 1900 w 2032"/>
                <a:gd name="T29" fmla="*/ 1700 h 1700"/>
                <a:gd name="T30" fmla="*/ 2040 w 2032"/>
                <a:gd name="T31" fmla="*/ 1660 h 1700"/>
                <a:gd name="T32" fmla="*/ 2060 w 2032"/>
                <a:gd name="T33" fmla="*/ 1600 h 1700"/>
                <a:gd name="T34" fmla="*/ 2000 w 2032"/>
                <a:gd name="T35" fmla="*/ 1560 h 1700"/>
                <a:gd name="T36" fmla="*/ 1920 w 2032"/>
                <a:gd name="T37" fmla="*/ 1440 h 1700"/>
                <a:gd name="T38" fmla="*/ 1840 w 2032"/>
                <a:gd name="T39" fmla="*/ 1320 h 1700"/>
                <a:gd name="T40" fmla="*/ 1800 w 2032"/>
                <a:gd name="T41" fmla="*/ 1200 h 1700"/>
                <a:gd name="T42" fmla="*/ 1740 w 2032"/>
                <a:gd name="T43" fmla="*/ 1080 h 1700"/>
                <a:gd name="T44" fmla="*/ 1720 w 2032"/>
                <a:gd name="T45" fmla="*/ 1020 h 1700"/>
                <a:gd name="T46" fmla="*/ 1660 w 2032"/>
                <a:gd name="T47" fmla="*/ 980 h 1700"/>
                <a:gd name="T48" fmla="*/ 1502 w 2032"/>
                <a:gd name="T49" fmla="*/ 800 h 1700"/>
                <a:gd name="T50" fmla="*/ 1482 w 2032"/>
                <a:gd name="T51" fmla="*/ 740 h 1700"/>
                <a:gd name="T52" fmla="*/ 1342 w 2032"/>
                <a:gd name="T53" fmla="*/ 720 h 1700"/>
                <a:gd name="T54" fmla="*/ 1102 w 2032"/>
                <a:gd name="T55" fmla="*/ 560 h 1700"/>
                <a:gd name="T56" fmla="*/ 942 w 2032"/>
                <a:gd name="T57" fmla="*/ 420 h 1700"/>
                <a:gd name="T58" fmla="*/ 822 w 2032"/>
                <a:gd name="T59" fmla="*/ 340 h 1700"/>
                <a:gd name="T60" fmla="*/ 662 w 2032"/>
                <a:gd name="T61" fmla="*/ 180 h 1700"/>
                <a:gd name="T62" fmla="*/ 602 w 2032"/>
                <a:gd name="T63" fmla="*/ 120 h 1700"/>
                <a:gd name="T64" fmla="*/ 404 w 2032"/>
                <a:gd name="T65" fmla="*/ 100 h 1700"/>
                <a:gd name="T66" fmla="*/ 84 w 2032"/>
                <a:gd name="T67" fmla="*/ 0 h 1700"/>
                <a:gd name="T68" fmla="*/ 4 w 2032"/>
                <a:gd name="T69" fmla="*/ 20 h 1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2"/>
                <a:gd name="T106" fmla="*/ 0 h 1700"/>
                <a:gd name="T107" fmla="*/ 2032 w 2032"/>
                <a:gd name="T108" fmla="*/ 1700 h 1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2" h="1700">
                  <a:moveTo>
                    <a:pt x="4" y="20"/>
                  </a:moveTo>
                  <a:cubicBezTo>
                    <a:pt x="11" y="60"/>
                    <a:pt x="0" y="108"/>
                    <a:pt x="24" y="140"/>
                  </a:cubicBezTo>
                  <a:cubicBezTo>
                    <a:pt x="64" y="193"/>
                    <a:pt x="131" y="220"/>
                    <a:pt x="184" y="260"/>
                  </a:cubicBezTo>
                  <a:cubicBezTo>
                    <a:pt x="353" y="387"/>
                    <a:pt x="540" y="489"/>
                    <a:pt x="744" y="540"/>
                  </a:cubicBezTo>
                  <a:cubicBezTo>
                    <a:pt x="835" y="600"/>
                    <a:pt x="945" y="610"/>
                    <a:pt x="1044" y="660"/>
                  </a:cubicBezTo>
                  <a:cubicBezTo>
                    <a:pt x="1071" y="700"/>
                    <a:pt x="1097" y="740"/>
                    <a:pt x="1124" y="780"/>
                  </a:cubicBezTo>
                  <a:cubicBezTo>
                    <a:pt x="1137" y="800"/>
                    <a:pt x="1164" y="840"/>
                    <a:pt x="1164" y="840"/>
                  </a:cubicBezTo>
                  <a:cubicBezTo>
                    <a:pt x="1179" y="901"/>
                    <a:pt x="1191" y="996"/>
                    <a:pt x="1244" y="1040"/>
                  </a:cubicBezTo>
                  <a:cubicBezTo>
                    <a:pt x="1267" y="1059"/>
                    <a:pt x="1297" y="1067"/>
                    <a:pt x="1324" y="1080"/>
                  </a:cubicBezTo>
                  <a:cubicBezTo>
                    <a:pt x="1357" y="1179"/>
                    <a:pt x="1426" y="1254"/>
                    <a:pt x="1484" y="1340"/>
                  </a:cubicBezTo>
                  <a:cubicBezTo>
                    <a:pt x="1508" y="1437"/>
                    <a:pt x="1523" y="1479"/>
                    <a:pt x="1584" y="1560"/>
                  </a:cubicBezTo>
                  <a:cubicBezTo>
                    <a:pt x="1591" y="1580"/>
                    <a:pt x="1589" y="1605"/>
                    <a:pt x="1604" y="1620"/>
                  </a:cubicBezTo>
                  <a:cubicBezTo>
                    <a:pt x="1619" y="1635"/>
                    <a:pt x="1646" y="1628"/>
                    <a:pt x="1664" y="1640"/>
                  </a:cubicBezTo>
                  <a:cubicBezTo>
                    <a:pt x="1688" y="1656"/>
                    <a:pt x="1704" y="1680"/>
                    <a:pt x="1724" y="1700"/>
                  </a:cubicBezTo>
                  <a:cubicBezTo>
                    <a:pt x="1974" y="1637"/>
                    <a:pt x="1663" y="1700"/>
                    <a:pt x="1864" y="1700"/>
                  </a:cubicBezTo>
                  <a:cubicBezTo>
                    <a:pt x="1889" y="1700"/>
                    <a:pt x="1976" y="1669"/>
                    <a:pt x="2004" y="1660"/>
                  </a:cubicBezTo>
                  <a:cubicBezTo>
                    <a:pt x="2011" y="1640"/>
                    <a:pt x="2032" y="1620"/>
                    <a:pt x="2024" y="1600"/>
                  </a:cubicBezTo>
                  <a:cubicBezTo>
                    <a:pt x="2015" y="1578"/>
                    <a:pt x="1980" y="1578"/>
                    <a:pt x="1964" y="1560"/>
                  </a:cubicBezTo>
                  <a:cubicBezTo>
                    <a:pt x="1932" y="1524"/>
                    <a:pt x="1911" y="1480"/>
                    <a:pt x="1884" y="1440"/>
                  </a:cubicBezTo>
                  <a:cubicBezTo>
                    <a:pt x="1857" y="1400"/>
                    <a:pt x="1831" y="1360"/>
                    <a:pt x="1804" y="1320"/>
                  </a:cubicBezTo>
                  <a:cubicBezTo>
                    <a:pt x="1781" y="1285"/>
                    <a:pt x="1777" y="1240"/>
                    <a:pt x="1764" y="1200"/>
                  </a:cubicBezTo>
                  <a:cubicBezTo>
                    <a:pt x="1714" y="1049"/>
                    <a:pt x="1782" y="1235"/>
                    <a:pt x="1704" y="1080"/>
                  </a:cubicBezTo>
                  <a:cubicBezTo>
                    <a:pt x="1695" y="1061"/>
                    <a:pt x="1697" y="1036"/>
                    <a:pt x="1684" y="1020"/>
                  </a:cubicBezTo>
                  <a:cubicBezTo>
                    <a:pt x="1669" y="1001"/>
                    <a:pt x="1644" y="993"/>
                    <a:pt x="1624" y="980"/>
                  </a:cubicBezTo>
                  <a:cubicBezTo>
                    <a:pt x="1528" y="836"/>
                    <a:pt x="1578" y="894"/>
                    <a:pt x="1484" y="800"/>
                  </a:cubicBezTo>
                  <a:cubicBezTo>
                    <a:pt x="1477" y="780"/>
                    <a:pt x="1483" y="749"/>
                    <a:pt x="1464" y="740"/>
                  </a:cubicBezTo>
                  <a:cubicBezTo>
                    <a:pt x="1422" y="719"/>
                    <a:pt x="1368" y="737"/>
                    <a:pt x="1324" y="720"/>
                  </a:cubicBezTo>
                  <a:cubicBezTo>
                    <a:pt x="1214" y="678"/>
                    <a:pt x="1191" y="596"/>
                    <a:pt x="1084" y="560"/>
                  </a:cubicBezTo>
                  <a:cubicBezTo>
                    <a:pt x="971" y="390"/>
                    <a:pt x="1157" y="653"/>
                    <a:pt x="924" y="420"/>
                  </a:cubicBezTo>
                  <a:cubicBezTo>
                    <a:pt x="849" y="345"/>
                    <a:pt x="891" y="369"/>
                    <a:pt x="804" y="340"/>
                  </a:cubicBezTo>
                  <a:cubicBezTo>
                    <a:pt x="757" y="269"/>
                    <a:pt x="708" y="233"/>
                    <a:pt x="644" y="180"/>
                  </a:cubicBezTo>
                  <a:cubicBezTo>
                    <a:pt x="622" y="162"/>
                    <a:pt x="611" y="129"/>
                    <a:pt x="584" y="120"/>
                  </a:cubicBezTo>
                  <a:cubicBezTo>
                    <a:pt x="527" y="101"/>
                    <a:pt x="464" y="107"/>
                    <a:pt x="404" y="100"/>
                  </a:cubicBezTo>
                  <a:cubicBezTo>
                    <a:pt x="297" y="64"/>
                    <a:pt x="193" y="27"/>
                    <a:pt x="84" y="0"/>
                  </a:cubicBezTo>
                  <a:cubicBezTo>
                    <a:pt x="34" y="76"/>
                    <a:pt x="61" y="77"/>
                    <a:pt x="4" y="2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17"/>
            <p:cNvSpPr>
              <a:spLocks noChangeShapeType="1"/>
            </p:cNvSpPr>
            <p:nvPr/>
          </p:nvSpPr>
          <p:spPr bwMode="auto">
            <a:xfrm>
              <a:off x="1437" y="3871"/>
              <a:ext cx="3959" cy="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18"/>
            <p:cNvSpPr>
              <a:spLocks noChangeShapeType="1"/>
            </p:cNvSpPr>
            <p:nvPr/>
          </p:nvSpPr>
          <p:spPr bwMode="auto">
            <a:xfrm>
              <a:off x="3238" y="1891"/>
              <a:ext cx="2" cy="3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19"/>
            <p:cNvSpPr>
              <a:spLocks noChangeShapeType="1"/>
            </p:cNvSpPr>
            <p:nvPr/>
          </p:nvSpPr>
          <p:spPr bwMode="auto">
            <a:xfrm>
              <a:off x="10251" y="3718"/>
              <a:ext cx="1437" cy="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Text Box 20"/>
            <p:cNvSpPr txBox="1">
              <a:spLocks noChangeArrowheads="1"/>
            </p:cNvSpPr>
            <p:nvPr/>
          </p:nvSpPr>
          <p:spPr bwMode="auto">
            <a:xfrm>
              <a:off x="10251" y="3038"/>
              <a:ext cx="16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FRFT</a:t>
              </a:r>
              <a:r>
                <a:rPr lang="en-US" altLang="zh-TW" sz="2200" baseline="-25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TW" sz="2200" i="1" baseline="-25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67" name="Freeform 21"/>
            <p:cNvSpPr>
              <a:spLocks/>
            </p:cNvSpPr>
            <p:nvPr/>
          </p:nvSpPr>
          <p:spPr bwMode="auto">
            <a:xfrm rot="2700000">
              <a:off x="8291" y="2596"/>
              <a:ext cx="2032" cy="1701"/>
            </a:xfrm>
            <a:custGeom>
              <a:avLst/>
              <a:gdLst>
                <a:gd name="T0" fmla="*/ 4 w 2032"/>
                <a:gd name="T1" fmla="*/ 20 h 1700"/>
                <a:gd name="T2" fmla="*/ 24 w 2032"/>
                <a:gd name="T3" fmla="*/ 140 h 1700"/>
                <a:gd name="T4" fmla="*/ 184 w 2032"/>
                <a:gd name="T5" fmla="*/ 260 h 1700"/>
                <a:gd name="T6" fmla="*/ 744 w 2032"/>
                <a:gd name="T7" fmla="*/ 540 h 1700"/>
                <a:gd name="T8" fmla="*/ 1044 w 2032"/>
                <a:gd name="T9" fmla="*/ 660 h 1700"/>
                <a:gd name="T10" fmla="*/ 1124 w 2032"/>
                <a:gd name="T11" fmla="*/ 780 h 1700"/>
                <a:gd name="T12" fmla="*/ 1164 w 2032"/>
                <a:gd name="T13" fmla="*/ 840 h 1700"/>
                <a:gd name="T14" fmla="*/ 1244 w 2032"/>
                <a:gd name="T15" fmla="*/ 1058 h 1700"/>
                <a:gd name="T16" fmla="*/ 1324 w 2032"/>
                <a:gd name="T17" fmla="*/ 1098 h 1700"/>
                <a:gd name="T18" fmla="*/ 1484 w 2032"/>
                <a:gd name="T19" fmla="*/ 1358 h 1700"/>
                <a:gd name="T20" fmla="*/ 1584 w 2032"/>
                <a:gd name="T21" fmla="*/ 1578 h 1700"/>
                <a:gd name="T22" fmla="*/ 1604 w 2032"/>
                <a:gd name="T23" fmla="*/ 1638 h 1700"/>
                <a:gd name="T24" fmla="*/ 1664 w 2032"/>
                <a:gd name="T25" fmla="*/ 1658 h 1700"/>
                <a:gd name="T26" fmla="*/ 1724 w 2032"/>
                <a:gd name="T27" fmla="*/ 1718 h 1700"/>
                <a:gd name="T28" fmla="*/ 1864 w 2032"/>
                <a:gd name="T29" fmla="*/ 1718 h 1700"/>
                <a:gd name="T30" fmla="*/ 2004 w 2032"/>
                <a:gd name="T31" fmla="*/ 1678 h 1700"/>
                <a:gd name="T32" fmla="*/ 2024 w 2032"/>
                <a:gd name="T33" fmla="*/ 1618 h 1700"/>
                <a:gd name="T34" fmla="*/ 1964 w 2032"/>
                <a:gd name="T35" fmla="*/ 1578 h 1700"/>
                <a:gd name="T36" fmla="*/ 1884 w 2032"/>
                <a:gd name="T37" fmla="*/ 1458 h 1700"/>
                <a:gd name="T38" fmla="*/ 1804 w 2032"/>
                <a:gd name="T39" fmla="*/ 1338 h 1700"/>
                <a:gd name="T40" fmla="*/ 1764 w 2032"/>
                <a:gd name="T41" fmla="*/ 1218 h 1700"/>
                <a:gd name="T42" fmla="*/ 1704 w 2032"/>
                <a:gd name="T43" fmla="*/ 1098 h 1700"/>
                <a:gd name="T44" fmla="*/ 1684 w 2032"/>
                <a:gd name="T45" fmla="*/ 1038 h 1700"/>
                <a:gd name="T46" fmla="*/ 1624 w 2032"/>
                <a:gd name="T47" fmla="*/ 998 h 1700"/>
                <a:gd name="T48" fmla="*/ 1484 w 2032"/>
                <a:gd name="T49" fmla="*/ 800 h 1700"/>
                <a:gd name="T50" fmla="*/ 1464 w 2032"/>
                <a:gd name="T51" fmla="*/ 740 h 1700"/>
                <a:gd name="T52" fmla="*/ 1324 w 2032"/>
                <a:gd name="T53" fmla="*/ 720 h 1700"/>
                <a:gd name="T54" fmla="*/ 1084 w 2032"/>
                <a:gd name="T55" fmla="*/ 560 h 1700"/>
                <a:gd name="T56" fmla="*/ 924 w 2032"/>
                <a:gd name="T57" fmla="*/ 420 h 1700"/>
                <a:gd name="T58" fmla="*/ 804 w 2032"/>
                <a:gd name="T59" fmla="*/ 340 h 1700"/>
                <a:gd name="T60" fmla="*/ 644 w 2032"/>
                <a:gd name="T61" fmla="*/ 180 h 1700"/>
                <a:gd name="T62" fmla="*/ 584 w 2032"/>
                <a:gd name="T63" fmla="*/ 120 h 1700"/>
                <a:gd name="T64" fmla="*/ 404 w 2032"/>
                <a:gd name="T65" fmla="*/ 100 h 1700"/>
                <a:gd name="T66" fmla="*/ 84 w 2032"/>
                <a:gd name="T67" fmla="*/ 0 h 1700"/>
                <a:gd name="T68" fmla="*/ 4 w 2032"/>
                <a:gd name="T69" fmla="*/ 20 h 1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2"/>
                <a:gd name="T106" fmla="*/ 0 h 1700"/>
                <a:gd name="T107" fmla="*/ 2032 w 2032"/>
                <a:gd name="T108" fmla="*/ 1700 h 1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2" h="1700">
                  <a:moveTo>
                    <a:pt x="4" y="20"/>
                  </a:moveTo>
                  <a:cubicBezTo>
                    <a:pt x="11" y="60"/>
                    <a:pt x="0" y="108"/>
                    <a:pt x="24" y="140"/>
                  </a:cubicBezTo>
                  <a:cubicBezTo>
                    <a:pt x="64" y="193"/>
                    <a:pt x="131" y="220"/>
                    <a:pt x="184" y="260"/>
                  </a:cubicBezTo>
                  <a:cubicBezTo>
                    <a:pt x="353" y="387"/>
                    <a:pt x="540" y="489"/>
                    <a:pt x="744" y="540"/>
                  </a:cubicBezTo>
                  <a:cubicBezTo>
                    <a:pt x="835" y="600"/>
                    <a:pt x="945" y="610"/>
                    <a:pt x="1044" y="660"/>
                  </a:cubicBezTo>
                  <a:cubicBezTo>
                    <a:pt x="1071" y="700"/>
                    <a:pt x="1097" y="740"/>
                    <a:pt x="1124" y="780"/>
                  </a:cubicBezTo>
                  <a:cubicBezTo>
                    <a:pt x="1137" y="800"/>
                    <a:pt x="1164" y="840"/>
                    <a:pt x="1164" y="840"/>
                  </a:cubicBezTo>
                  <a:cubicBezTo>
                    <a:pt x="1179" y="901"/>
                    <a:pt x="1191" y="996"/>
                    <a:pt x="1244" y="1040"/>
                  </a:cubicBezTo>
                  <a:cubicBezTo>
                    <a:pt x="1267" y="1059"/>
                    <a:pt x="1297" y="1067"/>
                    <a:pt x="1324" y="1080"/>
                  </a:cubicBezTo>
                  <a:cubicBezTo>
                    <a:pt x="1357" y="1179"/>
                    <a:pt x="1426" y="1254"/>
                    <a:pt x="1484" y="1340"/>
                  </a:cubicBezTo>
                  <a:cubicBezTo>
                    <a:pt x="1508" y="1437"/>
                    <a:pt x="1523" y="1479"/>
                    <a:pt x="1584" y="1560"/>
                  </a:cubicBezTo>
                  <a:cubicBezTo>
                    <a:pt x="1591" y="1580"/>
                    <a:pt x="1589" y="1605"/>
                    <a:pt x="1604" y="1620"/>
                  </a:cubicBezTo>
                  <a:cubicBezTo>
                    <a:pt x="1619" y="1635"/>
                    <a:pt x="1646" y="1628"/>
                    <a:pt x="1664" y="1640"/>
                  </a:cubicBezTo>
                  <a:cubicBezTo>
                    <a:pt x="1688" y="1656"/>
                    <a:pt x="1704" y="1680"/>
                    <a:pt x="1724" y="1700"/>
                  </a:cubicBezTo>
                  <a:cubicBezTo>
                    <a:pt x="1974" y="1637"/>
                    <a:pt x="1663" y="1700"/>
                    <a:pt x="1864" y="1700"/>
                  </a:cubicBezTo>
                  <a:cubicBezTo>
                    <a:pt x="1889" y="1700"/>
                    <a:pt x="1976" y="1669"/>
                    <a:pt x="2004" y="1660"/>
                  </a:cubicBezTo>
                  <a:cubicBezTo>
                    <a:pt x="2011" y="1640"/>
                    <a:pt x="2032" y="1620"/>
                    <a:pt x="2024" y="1600"/>
                  </a:cubicBezTo>
                  <a:cubicBezTo>
                    <a:pt x="2015" y="1578"/>
                    <a:pt x="1980" y="1578"/>
                    <a:pt x="1964" y="1560"/>
                  </a:cubicBezTo>
                  <a:cubicBezTo>
                    <a:pt x="1932" y="1524"/>
                    <a:pt x="1911" y="1480"/>
                    <a:pt x="1884" y="1440"/>
                  </a:cubicBezTo>
                  <a:cubicBezTo>
                    <a:pt x="1857" y="1400"/>
                    <a:pt x="1831" y="1360"/>
                    <a:pt x="1804" y="1320"/>
                  </a:cubicBezTo>
                  <a:cubicBezTo>
                    <a:pt x="1781" y="1285"/>
                    <a:pt x="1777" y="1240"/>
                    <a:pt x="1764" y="1200"/>
                  </a:cubicBezTo>
                  <a:cubicBezTo>
                    <a:pt x="1714" y="1049"/>
                    <a:pt x="1782" y="1235"/>
                    <a:pt x="1704" y="1080"/>
                  </a:cubicBezTo>
                  <a:cubicBezTo>
                    <a:pt x="1695" y="1061"/>
                    <a:pt x="1697" y="1036"/>
                    <a:pt x="1684" y="1020"/>
                  </a:cubicBezTo>
                  <a:cubicBezTo>
                    <a:pt x="1669" y="1001"/>
                    <a:pt x="1644" y="993"/>
                    <a:pt x="1624" y="980"/>
                  </a:cubicBezTo>
                  <a:cubicBezTo>
                    <a:pt x="1528" y="836"/>
                    <a:pt x="1578" y="894"/>
                    <a:pt x="1484" y="800"/>
                  </a:cubicBezTo>
                  <a:cubicBezTo>
                    <a:pt x="1477" y="780"/>
                    <a:pt x="1483" y="749"/>
                    <a:pt x="1464" y="740"/>
                  </a:cubicBezTo>
                  <a:cubicBezTo>
                    <a:pt x="1422" y="719"/>
                    <a:pt x="1368" y="737"/>
                    <a:pt x="1324" y="720"/>
                  </a:cubicBezTo>
                  <a:cubicBezTo>
                    <a:pt x="1214" y="678"/>
                    <a:pt x="1191" y="596"/>
                    <a:pt x="1084" y="560"/>
                  </a:cubicBezTo>
                  <a:cubicBezTo>
                    <a:pt x="971" y="390"/>
                    <a:pt x="1157" y="653"/>
                    <a:pt x="924" y="420"/>
                  </a:cubicBezTo>
                  <a:cubicBezTo>
                    <a:pt x="849" y="345"/>
                    <a:pt x="891" y="369"/>
                    <a:pt x="804" y="340"/>
                  </a:cubicBezTo>
                  <a:cubicBezTo>
                    <a:pt x="757" y="269"/>
                    <a:pt x="708" y="233"/>
                    <a:pt x="644" y="180"/>
                  </a:cubicBezTo>
                  <a:cubicBezTo>
                    <a:pt x="622" y="162"/>
                    <a:pt x="611" y="129"/>
                    <a:pt x="584" y="120"/>
                  </a:cubicBezTo>
                  <a:cubicBezTo>
                    <a:pt x="527" y="101"/>
                    <a:pt x="464" y="107"/>
                    <a:pt x="404" y="100"/>
                  </a:cubicBezTo>
                  <a:cubicBezTo>
                    <a:pt x="297" y="64"/>
                    <a:pt x="193" y="27"/>
                    <a:pt x="84" y="0"/>
                  </a:cubicBezTo>
                  <a:cubicBezTo>
                    <a:pt x="34" y="76"/>
                    <a:pt x="61" y="77"/>
                    <a:pt x="4" y="2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Text Box 22"/>
            <p:cNvSpPr txBox="1">
              <a:spLocks noChangeArrowheads="1"/>
            </p:cNvSpPr>
            <p:nvPr/>
          </p:nvSpPr>
          <p:spPr bwMode="auto">
            <a:xfrm>
              <a:off x="9537" y="2071"/>
              <a:ext cx="1254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noise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69" name="Text Box 23"/>
            <p:cNvSpPr txBox="1">
              <a:spLocks noChangeArrowheads="1"/>
            </p:cNvSpPr>
            <p:nvPr/>
          </p:nvSpPr>
          <p:spPr bwMode="auto">
            <a:xfrm>
              <a:off x="6836" y="2071"/>
              <a:ext cx="1075" cy="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Signal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70" name="Freeform 24"/>
            <p:cNvSpPr>
              <a:spLocks/>
            </p:cNvSpPr>
            <p:nvPr/>
          </p:nvSpPr>
          <p:spPr bwMode="auto">
            <a:xfrm rot="2700000">
              <a:off x="7102" y="3066"/>
              <a:ext cx="2190" cy="920"/>
            </a:xfrm>
            <a:custGeom>
              <a:avLst/>
              <a:gdLst>
                <a:gd name="T0" fmla="*/ 141 w 2189"/>
                <a:gd name="T1" fmla="*/ 300 h 920"/>
                <a:gd name="T2" fmla="*/ 521 w 2189"/>
                <a:gd name="T3" fmla="*/ 160 h 920"/>
                <a:gd name="T4" fmla="*/ 941 w 2189"/>
                <a:gd name="T5" fmla="*/ 0 h 920"/>
                <a:gd name="T6" fmla="*/ 1519 w 2189"/>
                <a:gd name="T7" fmla="*/ 20 h 920"/>
                <a:gd name="T8" fmla="*/ 1639 w 2189"/>
                <a:gd name="T9" fmla="*/ 80 h 920"/>
                <a:gd name="T10" fmla="*/ 1679 w 2189"/>
                <a:gd name="T11" fmla="*/ 160 h 920"/>
                <a:gd name="T12" fmla="*/ 1739 w 2189"/>
                <a:gd name="T13" fmla="*/ 240 h 920"/>
                <a:gd name="T14" fmla="*/ 1819 w 2189"/>
                <a:gd name="T15" fmla="*/ 360 h 920"/>
                <a:gd name="T16" fmla="*/ 1899 w 2189"/>
                <a:gd name="T17" fmla="*/ 380 h 920"/>
                <a:gd name="T18" fmla="*/ 2099 w 2189"/>
                <a:gd name="T19" fmla="*/ 520 h 920"/>
                <a:gd name="T20" fmla="*/ 2159 w 2189"/>
                <a:gd name="T21" fmla="*/ 820 h 920"/>
                <a:gd name="T22" fmla="*/ 2119 w 2189"/>
                <a:gd name="T23" fmla="*/ 880 h 920"/>
                <a:gd name="T24" fmla="*/ 1999 w 2189"/>
                <a:gd name="T25" fmla="*/ 920 h 920"/>
                <a:gd name="T26" fmla="*/ 2039 w 2189"/>
                <a:gd name="T27" fmla="*/ 860 h 920"/>
                <a:gd name="T28" fmla="*/ 1919 w 2189"/>
                <a:gd name="T29" fmla="*/ 820 h 920"/>
                <a:gd name="T30" fmla="*/ 1579 w 2189"/>
                <a:gd name="T31" fmla="*/ 800 h 920"/>
                <a:gd name="T32" fmla="*/ 1439 w 2189"/>
                <a:gd name="T33" fmla="*/ 820 h 920"/>
                <a:gd name="T34" fmla="*/ 1379 w 2189"/>
                <a:gd name="T35" fmla="*/ 840 h 920"/>
                <a:gd name="T36" fmla="*/ 1239 w 2189"/>
                <a:gd name="T37" fmla="*/ 800 h 920"/>
                <a:gd name="T38" fmla="*/ 981 w 2189"/>
                <a:gd name="T39" fmla="*/ 780 h 920"/>
                <a:gd name="T40" fmla="*/ 261 w 2189"/>
                <a:gd name="T41" fmla="*/ 700 h 920"/>
                <a:gd name="T42" fmla="*/ 161 w 2189"/>
                <a:gd name="T43" fmla="*/ 680 h 920"/>
                <a:gd name="T44" fmla="*/ 81 w 2189"/>
                <a:gd name="T45" fmla="*/ 560 h 920"/>
                <a:gd name="T46" fmla="*/ 61 w 2189"/>
                <a:gd name="T47" fmla="*/ 500 h 920"/>
                <a:gd name="T48" fmla="*/ 1 w 2189"/>
                <a:gd name="T49" fmla="*/ 460 h 920"/>
                <a:gd name="T50" fmla="*/ 21 w 2189"/>
                <a:gd name="T51" fmla="*/ 380 h 920"/>
                <a:gd name="T52" fmla="*/ 141 w 2189"/>
                <a:gd name="T53" fmla="*/ 340 h 920"/>
                <a:gd name="T54" fmla="*/ 141 w 2189"/>
                <a:gd name="T55" fmla="*/ 300 h 9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89"/>
                <a:gd name="T85" fmla="*/ 0 h 920"/>
                <a:gd name="T86" fmla="*/ 2189 w 2189"/>
                <a:gd name="T87" fmla="*/ 920 h 92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89" h="920">
                  <a:moveTo>
                    <a:pt x="141" y="300"/>
                  </a:moveTo>
                  <a:cubicBezTo>
                    <a:pt x="297" y="196"/>
                    <a:pt x="330" y="192"/>
                    <a:pt x="521" y="160"/>
                  </a:cubicBezTo>
                  <a:cubicBezTo>
                    <a:pt x="660" y="104"/>
                    <a:pt x="796" y="36"/>
                    <a:pt x="941" y="0"/>
                  </a:cubicBezTo>
                  <a:cubicBezTo>
                    <a:pt x="1129" y="14"/>
                    <a:pt x="1315" y="51"/>
                    <a:pt x="1501" y="20"/>
                  </a:cubicBezTo>
                  <a:cubicBezTo>
                    <a:pt x="1542" y="34"/>
                    <a:pt x="1591" y="44"/>
                    <a:pt x="1621" y="80"/>
                  </a:cubicBezTo>
                  <a:cubicBezTo>
                    <a:pt x="1640" y="103"/>
                    <a:pt x="1645" y="135"/>
                    <a:pt x="1661" y="160"/>
                  </a:cubicBezTo>
                  <a:cubicBezTo>
                    <a:pt x="1679" y="188"/>
                    <a:pt x="1702" y="213"/>
                    <a:pt x="1721" y="240"/>
                  </a:cubicBezTo>
                  <a:cubicBezTo>
                    <a:pt x="1749" y="279"/>
                    <a:pt x="1754" y="348"/>
                    <a:pt x="1801" y="360"/>
                  </a:cubicBezTo>
                  <a:cubicBezTo>
                    <a:pt x="1828" y="367"/>
                    <a:pt x="1854" y="373"/>
                    <a:pt x="1881" y="380"/>
                  </a:cubicBezTo>
                  <a:cubicBezTo>
                    <a:pt x="2020" y="519"/>
                    <a:pt x="1946" y="486"/>
                    <a:pt x="2081" y="520"/>
                  </a:cubicBezTo>
                  <a:cubicBezTo>
                    <a:pt x="2176" y="663"/>
                    <a:pt x="2189" y="627"/>
                    <a:pt x="2141" y="820"/>
                  </a:cubicBezTo>
                  <a:cubicBezTo>
                    <a:pt x="2135" y="843"/>
                    <a:pt x="2121" y="867"/>
                    <a:pt x="2101" y="880"/>
                  </a:cubicBezTo>
                  <a:cubicBezTo>
                    <a:pt x="2065" y="902"/>
                    <a:pt x="1981" y="920"/>
                    <a:pt x="1981" y="920"/>
                  </a:cubicBezTo>
                  <a:cubicBezTo>
                    <a:pt x="1994" y="900"/>
                    <a:pt x="2036" y="879"/>
                    <a:pt x="2021" y="860"/>
                  </a:cubicBezTo>
                  <a:cubicBezTo>
                    <a:pt x="1995" y="827"/>
                    <a:pt x="1901" y="820"/>
                    <a:pt x="1901" y="820"/>
                  </a:cubicBezTo>
                  <a:cubicBezTo>
                    <a:pt x="1781" y="844"/>
                    <a:pt x="1680" y="830"/>
                    <a:pt x="1561" y="800"/>
                  </a:cubicBezTo>
                  <a:cubicBezTo>
                    <a:pt x="1514" y="807"/>
                    <a:pt x="1467" y="811"/>
                    <a:pt x="1421" y="820"/>
                  </a:cubicBezTo>
                  <a:cubicBezTo>
                    <a:pt x="1400" y="824"/>
                    <a:pt x="1382" y="840"/>
                    <a:pt x="1361" y="840"/>
                  </a:cubicBezTo>
                  <a:cubicBezTo>
                    <a:pt x="1281" y="840"/>
                    <a:pt x="1292" y="809"/>
                    <a:pt x="1221" y="800"/>
                  </a:cubicBezTo>
                  <a:cubicBezTo>
                    <a:pt x="1141" y="789"/>
                    <a:pt x="1061" y="787"/>
                    <a:pt x="981" y="780"/>
                  </a:cubicBezTo>
                  <a:cubicBezTo>
                    <a:pt x="676" y="678"/>
                    <a:pt x="748" y="718"/>
                    <a:pt x="261" y="700"/>
                  </a:cubicBezTo>
                  <a:cubicBezTo>
                    <a:pt x="228" y="693"/>
                    <a:pt x="188" y="701"/>
                    <a:pt x="161" y="680"/>
                  </a:cubicBezTo>
                  <a:cubicBezTo>
                    <a:pt x="123" y="650"/>
                    <a:pt x="96" y="606"/>
                    <a:pt x="81" y="560"/>
                  </a:cubicBezTo>
                  <a:cubicBezTo>
                    <a:pt x="74" y="540"/>
                    <a:pt x="74" y="516"/>
                    <a:pt x="61" y="500"/>
                  </a:cubicBezTo>
                  <a:cubicBezTo>
                    <a:pt x="46" y="481"/>
                    <a:pt x="21" y="473"/>
                    <a:pt x="1" y="460"/>
                  </a:cubicBezTo>
                  <a:cubicBezTo>
                    <a:pt x="8" y="433"/>
                    <a:pt x="0" y="398"/>
                    <a:pt x="21" y="380"/>
                  </a:cubicBezTo>
                  <a:cubicBezTo>
                    <a:pt x="53" y="353"/>
                    <a:pt x="141" y="340"/>
                    <a:pt x="141" y="340"/>
                  </a:cubicBezTo>
                  <a:cubicBezTo>
                    <a:pt x="189" y="268"/>
                    <a:pt x="202" y="269"/>
                    <a:pt x="141" y="300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Line 25"/>
            <p:cNvSpPr>
              <a:spLocks noChangeShapeType="1"/>
            </p:cNvSpPr>
            <p:nvPr/>
          </p:nvSpPr>
          <p:spPr bwMode="auto">
            <a:xfrm flipV="1">
              <a:off x="6837" y="3871"/>
              <a:ext cx="3421" cy="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Text Box 26"/>
            <p:cNvSpPr txBox="1">
              <a:spLocks noChangeArrowheads="1"/>
            </p:cNvSpPr>
            <p:nvPr/>
          </p:nvSpPr>
          <p:spPr bwMode="auto">
            <a:xfrm>
              <a:off x="8636" y="4771"/>
              <a:ext cx="197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cutoff line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73" name="Line 27"/>
            <p:cNvSpPr>
              <a:spLocks noChangeShapeType="1"/>
            </p:cNvSpPr>
            <p:nvPr/>
          </p:nvSpPr>
          <p:spPr bwMode="auto">
            <a:xfrm>
              <a:off x="8457" y="1711"/>
              <a:ext cx="2" cy="3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28"/>
            <p:cNvSpPr>
              <a:spLocks noChangeShapeType="1"/>
            </p:cNvSpPr>
            <p:nvPr/>
          </p:nvSpPr>
          <p:spPr bwMode="auto">
            <a:xfrm>
              <a:off x="12597" y="2251"/>
              <a:ext cx="2341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Text Box 29"/>
            <p:cNvSpPr txBox="1">
              <a:spLocks noChangeArrowheads="1"/>
            </p:cNvSpPr>
            <p:nvPr/>
          </p:nvSpPr>
          <p:spPr bwMode="auto">
            <a:xfrm>
              <a:off x="12057" y="2791"/>
              <a:ext cx="1086" cy="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Signal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76" name="Freeform 30"/>
            <p:cNvSpPr>
              <a:spLocks/>
            </p:cNvSpPr>
            <p:nvPr/>
          </p:nvSpPr>
          <p:spPr bwMode="auto">
            <a:xfrm>
              <a:off x="12057" y="3331"/>
              <a:ext cx="2189" cy="920"/>
            </a:xfrm>
            <a:custGeom>
              <a:avLst/>
              <a:gdLst>
                <a:gd name="T0" fmla="*/ 141 w 2189"/>
                <a:gd name="T1" fmla="*/ 300 h 920"/>
                <a:gd name="T2" fmla="*/ 521 w 2189"/>
                <a:gd name="T3" fmla="*/ 160 h 920"/>
                <a:gd name="T4" fmla="*/ 941 w 2189"/>
                <a:gd name="T5" fmla="*/ 0 h 920"/>
                <a:gd name="T6" fmla="*/ 1501 w 2189"/>
                <a:gd name="T7" fmla="*/ 20 h 920"/>
                <a:gd name="T8" fmla="*/ 1621 w 2189"/>
                <a:gd name="T9" fmla="*/ 80 h 920"/>
                <a:gd name="T10" fmla="*/ 1661 w 2189"/>
                <a:gd name="T11" fmla="*/ 160 h 920"/>
                <a:gd name="T12" fmla="*/ 1721 w 2189"/>
                <a:gd name="T13" fmla="*/ 240 h 920"/>
                <a:gd name="T14" fmla="*/ 1801 w 2189"/>
                <a:gd name="T15" fmla="*/ 360 h 920"/>
                <a:gd name="T16" fmla="*/ 1881 w 2189"/>
                <a:gd name="T17" fmla="*/ 380 h 920"/>
                <a:gd name="T18" fmla="*/ 2081 w 2189"/>
                <a:gd name="T19" fmla="*/ 520 h 920"/>
                <a:gd name="T20" fmla="*/ 2141 w 2189"/>
                <a:gd name="T21" fmla="*/ 820 h 920"/>
                <a:gd name="T22" fmla="*/ 2101 w 2189"/>
                <a:gd name="T23" fmla="*/ 880 h 920"/>
                <a:gd name="T24" fmla="*/ 1981 w 2189"/>
                <a:gd name="T25" fmla="*/ 920 h 920"/>
                <a:gd name="T26" fmla="*/ 2021 w 2189"/>
                <a:gd name="T27" fmla="*/ 860 h 920"/>
                <a:gd name="T28" fmla="*/ 1901 w 2189"/>
                <a:gd name="T29" fmla="*/ 820 h 920"/>
                <a:gd name="T30" fmla="*/ 1561 w 2189"/>
                <a:gd name="T31" fmla="*/ 800 h 920"/>
                <a:gd name="T32" fmla="*/ 1421 w 2189"/>
                <a:gd name="T33" fmla="*/ 820 h 920"/>
                <a:gd name="T34" fmla="*/ 1361 w 2189"/>
                <a:gd name="T35" fmla="*/ 840 h 920"/>
                <a:gd name="T36" fmla="*/ 1221 w 2189"/>
                <a:gd name="T37" fmla="*/ 800 h 920"/>
                <a:gd name="T38" fmla="*/ 981 w 2189"/>
                <a:gd name="T39" fmla="*/ 780 h 920"/>
                <a:gd name="T40" fmla="*/ 261 w 2189"/>
                <a:gd name="T41" fmla="*/ 700 h 920"/>
                <a:gd name="T42" fmla="*/ 161 w 2189"/>
                <a:gd name="T43" fmla="*/ 680 h 920"/>
                <a:gd name="T44" fmla="*/ 81 w 2189"/>
                <a:gd name="T45" fmla="*/ 560 h 920"/>
                <a:gd name="T46" fmla="*/ 61 w 2189"/>
                <a:gd name="T47" fmla="*/ 500 h 920"/>
                <a:gd name="T48" fmla="*/ 1 w 2189"/>
                <a:gd name="T49" fmla="*/ 460 h 920"/>
                <a:gd name="T50" fmla="*/ 21 w 2189"/>
                <a:gd name="T51" fmla="*/ 380 h 920"/>
                <a:gd name="T52" fmla="*/ 141 w 2189"/>
                <a:gd name="T53" fmla="*/ 340 h 920"/>
                <a:gd name="T54" fmla="*/ 141 w 2189"/>
                <a:gd name="T55" fmla="*/ 300 h 9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89"/>
                <a:gd name="T85" fmla="*/ 0 h 920"/>
                <a:gd name="T86" fmla="*/ 2189 w 2189"/>
                <a:gd name="T87" fmla="*/ 920 h 92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89" h="920">
                  <a:moveTo>
                    <a:pt x="141" y="300"/>
                  </a:moveTo>
                  <a:cubicBezTo>
                    <a:pt x="297" y="196"/>
                    <a:pt x="330" y="192"/>
                    <a:pt x="521" y="160"/>
                  </a:cubicBezTo>
                  <a:cubicBezTo>
                    <a:pt x="660" y="104"/>
                    <a:pt x="796" y="36"/>
                    <a:pt x="941" y="0"/>
                  </a:cubicBezTo>
                  <a:cubicBezTo>
                    <a:pt x="1129" y="14"/>
                    <a:pt x="1315" y="51"/>
                    <a:pt x="1501" y="20"/>
                  </a:cubicBezTo>
                  <a:cubicBezTo>
                    <a:pt x="1542" y="34"/>
                    <a:pt x="1591" y="44"/>
                    <a:pt x="1621" y="80"/>
                  </a:cubicBezTo>
                  <a:cubicBezTo>
                    <a:pt x="1640" y="103"/>
                    <a:pt x="1645" y="135"/>
                    <a:pt x="1661" y="160"/>
                  </a:cubicBezTo>
                  <a:cubicBezTo>
                    <a:pt x="1679" y="188"/>
                    <a:pt x="1702" y="213"/>
                    <a:pt x="1721" y="240"/>
                  </a:cubicBezTo>
                  <a:cubicBezTo>
                    <a:pt x="1749" y="279"/>
                    <a:pt x="1754" y="348"/>
                    <a:pt x="1801" y="360"/>
                  </a:cubicBezTo>
                  <a:cubicBezTo>
                    <a:pt x="1828" y="367"/>
                    <a:pt x="1854" y="373"/>
                    <a:pt x="1881" y="380"/>
                  </a:cubicBezTo>
                  <a:cubicBezTo>
                    <a:pt x="2020" y="519"/>
                    <a:pt x="1946" y="486"/>
                    <a:pt x="2081" y="520"/>
                  </a:cubicBezTo>
                  <a:cubicBezTo>
                    <a:pt x="2176" y="663"/>
                    <a:pt x="2189" y="627"/>
                    <a:pt x="2141" y="820"/>
                  </a:cubicBezTo>
                  <a:cubicBezTo>
                    <a:pt x="2135" y="843"/>
                    <a:pt x="2121" y="867"/>
                    <a:pt x="2101" y="880"/>
                  </a:cubicBezTo>
                  <a:cubicBezTo>
                    <a:pt x="2065" y="902"/>
                    <a:pt x="1981" y="920"/>
                    <a:pt x="1981" y="920"/>
                  </a:cubicBezTo>
                  <a:cubicBezTo>
                    <a:pt x="1994" y="900"/>
                    <a:pt x="2036" y="879"/>
                    <a:pt x="2021" y="860"/>
                  </a:cubicBezTo>
                  <a:cubicBezTo>
                    <a:pt x="1995" y="827"/>
                    <a:pt x="1901" y="820"/>
                    <a:pt x="1901" y="820"/>
                  </a:cubicBezTo>
                  <a:cubicBezTo>
                    <a:pt x="1781" y="844"/>
                    <a:pt x="1680" y="830"/>
                    <a:pt x="1561" y="800"/>
                  </a:cubicBezTo>
                  <a:cubicBezTo>
                    <a:pt x="1514" y="807"/>
                    <a:pt x="1467" y="811"/>
                    <a:pt x="1421" y="820"/>
                  </a:cubicBezTo>
                  <a:cubicBezTo>
                    <a:pt x="1400" y="824"/>
                    <a:pt x="1382" y="840"/>
                    <a:pt x="1361" y="840"/>
                  </a:cubicBezTo>
                  <a:cubicBezTo>
                    <a:pt x="1281" y="840"/>
                    <a:pt x="1292" y="809"/>
                    <a:pt x="1221" y="800"/>
                  </a:cubicBezTo>
                  <a:cubicBezTo>
                    <a:pt x="1141" y="789"/>
                    <a:pt x="1061" y="787"/>
                    <a:pt x="981" y="780"/>
                  </a:cubicBezTo>
                  <a:cubicBezTo>
                    <a:pt x="676" y="678"/>
                    <a:pt x="748" y="718"/>
                    <a:pt x="261" y="700"/>
                  </a:cubicBezTo>
                  <a:cubicBezTo>
                    <a:pt x="228" y="693"/>
                    <a:pt x="188" y="701"/>
                    <a:pt x="161" y="680"/>
                  </a:cubicBezTo>
                  <a:cubicBezTo>
                    <a:pt x="123" y="650"/>
                    <a:pt x="96" y="606"/>
                    <a:pt x="81" y="560"/>
                  </a:cubicBezTo>
                  <a:cubicBezTo>
                    <a:pt x="74" y="540"/>
                    <a:pt x="74" y="516"/>
                    <a:pt x="61" y="500"/>
                  </a:cubicBezTo>
                  <a:cubicBezTo>
                    <a:pt x="46" y="481"/>
                    <a:pt x="21" y="473"/>
                    <a:pt x="1" y="460"/>
                  </a:cubicBezTo>
                  <a:cubicBezTo>
                    <a:pt x="8" y="433"/>
                    <a:pt x="0" y="398"/>
                    <a:pt x="21" y="380"/>
                  </a:cubicBezTo>
                  <a:cubicBezTo>
                    <a:pt x="53" y="353"/>
                    <a:pt x="141" y="340"/>
                    <a:pt x="141" y="340"/>
                  </a:cubicBezTo>
                  <a:cubicBezTo>
                    <a:pt x="189" y="268"/>
                    <a:pt x="202" y="269"/>
                    <a:pt x="141" y="300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Freeform 31"/>
            <p:cNvSpPr>
              <a:spLocks/>
            </p:cNvSpPr>
            <p:nvPr/>
          </p:nvSpPr>
          <p:spPr bwMode="auto">
            <a:xfrm>
              <a:off x="12957" y="2337"/>
              <a:ext cx="2032" cy="1700"/>
            </a:xfrm>
            <a:custGeom>
              <a:avLst/>
              <a:gdLst>
                <a:gd name="T0" fmla="*/ 4 w 2032"/>
                <a:gd name="T1" fmla="*/ 20 h 1700"/>
                <a:gd name="T2" fmla="*/ 24 w 2032"/>
                <a:gd name="T3" fmla="*/ 140 h 1700"/>
                <a:gd name="T4" fmla="*/ 184 w 2032"/>
                <a:gd name="T5" fmla="*/ 260 h 1700"/>
                <a:gd name="T6" fmla="*/ 744 w 2032"/>
                <a:gd name="T7" fmla="*/ 540 h 1700"/>
                <a:gd name="T8" fmla="*/ 1044 w 2032"/>
                <a:gd name="T9" fmla="*/ 660 h 1700"/>
                <a:gd name="T10" fmla="*/ 1124 w 2032"/>
                <a:gd name="T11" fmla="*/ 780 h 1700"/>
                <a:gd name="T12" fmla="*/ 1164 w 2032"/>
                <a:gd name="T13" fmla="*/ 840 h 1700"/>
                <a:gd name="T14" fmla="*/ 1244 w 2032"/>
                <a:gd name="T15" fmla="*/ 1040 h 1700"/>
                <a:gd name="T16" fmla="*/ 1324 w 2032"/>
                <a:gd name="T17" fmla="*/ 1080 h 1700"/>
                <a:gd name="T18" fmla="*/ 1484 w 2032"/>
                <a:gd name="T19" fmla="*/ 1340 h 1700"/>
                <a:gd name="T20" fmla="*/ 1584 w 2032"/>
                <a:gd name="T21" fmla="*/ 1560 h 1700"/>
                <a:gd name="T22" fmla="*/ 1604 w 2032"/>
                <a:gd name="T23" fmla="*/ 1620 h 1700"/>
                <a:gd name="T24" fmla="*/ 1664 w 2032"/>
                <a:gd name="T25" fmla="*/ 1640 h 1700"/>
                <a:gd name="T26" fmla="*/ 1724 w 2032"/>
                <a:gd name="T27" fmla="*/ 1700 h 1700"/>
                <a:gd name="T28" fmla="*/ 1864 w 2032"/>
                <a:gd name="T29" fmla="*/ 1700 h 1700"/>
                <a:gd name="T30" fmla="*/ 2004 w 2032"/>
                <a:gd name="T31" fmla="*/ 1660 h 1700"/>
                <a:gd name="T32" fmla="*/ 2024 w 2032"/>
                <a:gd name="T33" fmla="*/ 1600 h 1700"/>
                <a:gd name="T34" fmla="*/ 1964 w 2032"/>
                <a:gd name="T35" fmla="*/ 1560 h 1700"/>
                <a:gd name="T36" fmla="*/ 1884 w 2032"/>
                <a:gd name="T37" fmla="*/ 1440 h 1700"/>
                <a:gd name="T38" fmla="*/ 1804 w 2032"/>
                <a:gd name="T39" fmla="*/ 1320 h 1700"/>
                <a:gd name="T40" fmla="*/ 1764 w 2032"/>
                <a:gd name="T41" fmla="*/ 1200 h 1700"/>
                <a:gd name="T42" fmla="*/ 1704 w 2032"/>
                <a:gd name="T43" fmla="*/ 1080 h 1700"/>
                <a:gd name="T44" fmla="*/ 1684 w 2032"/>
                <a:gd name="T45" fmla="*/ 1020 h 1700"/>
                <a:gd name="T46" fmla="*/ 1624 w 2032"/>
                <a:gd name="T47" fmla="*/ 980 h 1700"/>
                <a:gd name="T48" fmla="*/ 1484 w 2032"/>
                <a:gd name="T49" fmla="*/ 800 h 1700"/>
                <a:gd name="T50" fmla="*/ 1464 w 2032"/>
                <a:gd name="T51" fmla="*/ 740 h 1700"/>
                <a:gd name="T52" fmla="*/ 1324 w 2032"/>
                <a:gd name="T53" fmla="*/ 720 h 1700"/>
                <a:gd name="T54" fmla="*/ 1084 w 2032"/>
                <a:gd name="T55" fmla="*/ 560 h 1700"/>
                <a:gd name="T56" fmla="*/ 924 w 2032"/>
                <a:gd name="T57" fmla="*/ 420 h 1700"/>
                <a:gd name="T58" fmla="*/ 804 w 2032"/>
                <a:gd name="T59" fmla="*/ 340 h 1700"/>
                <a:gd name="T60" fmla="*/ 644 w 2032"/>
                <a:gd name="T61" fmla="*/ 180 h 1700"/>
                <a:gd name="T62" fmla="*/ 584 w 2032"/>
                <a:gd name="T63" fmla="*/ 120 h 1700"/>
                <a:gd name="T64" fmla="*/ 404 w 2032"/>
                <a:gd name="T65" fmla="*/ 100 h 1700"/>
                <a:gd name="T66" fmla="*/ 84 w 2032"/>
                <a:gd name="T67" fmla="*/ 0 h 1700"/>
                <a:gd name="T68" fmla="*/ 4 w 2032"/>
                <a:gd name="T69" fmla="*/ 20 h 1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32"/>
                <a:gd name="T106" fmla="*/ 0 h 1700"/>
                <a:gd name="T107" fmla="*/ 2032 w 2032"/>
                <a:gd name="T108" fmla="*/ 1700 h 1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32" h="1700">
                  <a:moveTo>
                    <a:pt x="4" y="20"/>
                  </a:moveTo>
                  <a:cubicBezTo>
                    <a:pt x="11" y="60"/>
                    <a:pt x="0" y="108"/>
                    <a:pt x="24" y="140"/>
                  </a:cubicBezTo>
                  <a:cubicBezTo>
                    <a:pt x="64" y="193"/>
                    <a:pt x="131" y="220"/>
                    <a:pt x="184" y="260"/>
                  </a:cubicBezTo>
                  <a:cubicBezTo>
                    <a:pt x="353" y="387"/>
                    <a:pt x="540" y="489"/>
                    <a:pt x="744" y="540"/>
                  </a:cubicBezTo>
                  <a:cubicBezTo>
                    <a:pt x="835" y="600"/>
                    <a:pt x="945" y="610"/>
                    <a:pt x="1044" y="660"/>
                  </a:cubicBezTo>
                  <a:cubicBezTo>
                    <a:pt x="1071" y="700"/>
                    <a:pt x="1097" y="740"/>
                    <a:pt x="1124" y="780"/>
                  </a:cubicBezTo>
                  <a:cubicBezTo>
                    <a:pt x="1137" y="800"/>
                    <a:pt x="1164" y="840"/>
                    <a:pt x="1164" y="840"/>
                  </a:cubicBezTo>
                  <a:cubicBezTo>
                    <a:pt x="1179" y="901"/>
                    <a:pt x="1191" y="996"/>
                    <a:pt x="1244" y="1040"/>
                  </a:cubicBezTo>
                  <a:cubicBezTo>
                    <a:pt x="1267" y="1059"/>
                    <a:pt x="1297" y="1067"/>
                    <a:pt x="1324" y="1080"/>
                  </a:cubicBezTo>
                  <a:cubicBezTo>
                    <a:pt x="1357" y="1179"/>
                    <a:pt x="1426" y="1254"/>
                    <a:pt x="1484" y="1340"/>
                  </a:cubicBezTo>
                  <a:cubicBezTo>
                    <a:pt x="1508" y="1437"/>
                    <a:pt x="1523" y="1479"/>
                    <a:pt x="1584" y="1560"/>
                  </a:cubicBezTo>
                  <a:cubicBezTo>
                    <a:pt x="1591" y="1580"/>
                    <a:pt x="1589" y="1605"/>
                    <a:pt x="1604" y="1620"/>
                  </a:cubicBezTo>
                  <a:cubicBezTo>
                    <a:pt x="1619" y="1635"/>
                    <a:pt x="1646" y="1628"/>
                    <a:pt x="1664" y="1640"/>
                  </a:cubicBezTo>
                  <a:cubicBezTo>
                    <a:pt x="1688" y="1656"/>
                    <a:pt x="1704" y="1680"/>
                    <a:pt x="1724" y="1700"/>
                  </a:cubicBezTo>
                  <a:cubicBezTo>
                    <a:pt x="1974" y="1637"/>
                    <a:pt x="1663" y="1700"/>
                    <a:pt x="1864" y="1700"/>
                  </a:cubicBezTo>
                  <a:cubicBezTo>
                    <a:pt x="1889" y="1700"/>
                    <a:pt x="1976" y="1669"/>
                    <a:pt x="2004" y="1660"/>
                  </a:cubicBezTo>
                  <a:cubicBezTo>
                    <a:pt x="2011" y="1640"/>
                    <a:pt x="2032" y="1620"/>
                    <a:pt x="2024" y="1600"/>
                  </a:cubicBezTo>
                  <a:cubicBezTo>
                    <a:pt x="2015" y="1578"/>
                    <a:pt x="1980" y="1578"/>
                    <a:pt x="1964" y="1560"/>
                  </a:cubicBezTo>
                  <a:cubicBezTo>
                    <a:pt x="1932" y="1524"/>
                    <a:pt x="1911" y="1480"/>
                    <a:pt x="1884" y="1440"/>
                  </a:cubicBezTo>
                  <a:cubicBezTo>
                    <a:pt x="1857" y="1400"/>
                    <a:pt x="1831" y="1360"/>
                    <a:pt x="1804" y="1320"/>
                  </a:cubicBezTo>
                  <a:cubicBezTo>
                    <a:pt x="1781" y="1285"/>
                    <a:pt x="1777" y="1240"/>
                    <a:pt x="1764" y="1200"/>
                  </a:cubicBezTo>
                  <a:cubicBezTo>
                    <a:pt x="1714" y="1049"/>
                    <a:pt x="1782" y="1235"/>
                    <a:pt x="1704" y="1080"/>
                  </a:cubicBezTo>
                  <a:cubicBezTo>
                    <a:pt x="1695" y="1061"/>
                    <a:pt x="1697" y="1036"/>
                    <a:pt x="1684" y="1020"/>
                  </a:cubicBezTo>
                  <a:cubicBezTo>
                    <a:pt x="1669" y="1001"/>
                    <a:pt x="1644" y="993"/>
                    <a:pt x="1624" y="980"/>
                  </a:cubicBezTo>
                  <a:cubicBezTo>
                    <a:pt x="1528" y="836"/>
                    <a:pt x="1578" y="894"/>
                    <a:pt x="1484" y="800"/>
                  </a:cubicBezTo>
                  <a:cubicBezTo>
                    <a:pt x="1477" y="780"/>
                    <a:pt x="1483" y="749"/>
                    <a:pt x="1464" y="740"/>
                  </a:cubicBezTo>
                  <a:cubicBezTo>
                    <a:pt x="1422" y="719"/>
                    <a:pt x="1368" y="737"/>
                    <a:pt x="1324" y="720"/>
                  </a:cubicBezTo>
                  <a:cubicBezTo>
                    <a:pt x="1214" y="678"/>
                    <a:pt x="1191" y="596"/>
                    <a:pt x="1084" y="560"/>
                  </a:cubicBezTo>
                  <a:cubicBezTo>
                    <a:pt x="971" y="390"/>
                    <a:pt x="1157" y="653"/>
                    <a:pt x="924" y="420"/>
                  </a:cubicBezTo>
                  <a:cubicBezTo>
                    <a:pt x="849" y="345"/>
                    <a:pt x="891" y="369"/>
                    <a:pt x="804" y="340"/>
                  </a:cubicBezTo>
                  <a:cubicBezTo>
                    <a:pt x="757" y="269"/>
                    <a:pt x="708" y="233"/>
                    <a:pt x="644" y="180"/>
                  </a:cubicBezTo>
                  <a:cubicBezTo>
                    <a:pt x="622" y="162"/>
                    <a:pt x="611" y="129"/>
                    <a:pt x="584" y="120"/>
                  </a:cubicBezTo>
                  <a:cubicBezTo>
                    <a:pt x="527" y="101"/>
                    <a:pt x="464" y="107"/>
                    <a:pt x="404" y="100"/>
                  </a:cubicBezTo>
                  <a:cubicBezTo>
                    <a:pt x="297" y="64"/>
                    <a:pt x="193" y="27"/>
                    <a:pt x="84" y="0"/>
                  </a:cubicBezTo>
                  <a:cubicBezTo>
                    <a:pt x="34" y="76"/>
                    <a:pt x="61" y="77"/>
                    <a:pt x="4" y="2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8" name="Line 32"/>
            <p:cNvSpPr>
              <a:spLocks noChangeShapeType="1"/>
            </p:cNvSpPr>
            <p:nvPr/>
          </p:nvSpPr>
          <p:spPr bwMode="auto">
            <a:xfrm>
              <a:off x="13317" y="1711"/>
              <a:ext cx="1" cy="3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9" name="Text Box 33"/>
            <p:cNvSpPr txBox="1">
              <a:spLocks noChangeArrowheads="1"/>
            </p:cNvSpPr>
            <p:nvPr/>
          </p:nvSpPr>
          <p:spPr bwMode="auto">
            <a:xfrm>
              <a:off x="13677" y="4318"/>
              <a:ext cx="18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cutoff line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80" name="Line 34"/>
            <p:cNvSpPr>
              <a:spLocks noChangeShapeType="1"/>
            </p:cNvSpPr>
            <p:nvPr/>
          </p:nvSpPr>
          <p:spPr bwMode="auto">
            <a:xfrm>
              <a:off x="8997" y="1797"/>
              <a:ext cx="0" cy="3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1" name="Text Box 35"/>
            <p:cNvSpPr txBox="1">
              <a:spLocks noChangeArrowheads="1"/>
            </p:cNvSpPr>
            <p:nvPr/>
          </p:nvSpPr>
          <p:spPr bwMode="auto">
            <a:xfrm>
              <a:off x="13933" y="2271"/>
              <a:ext cx="1254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noise 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82" name="Line 36"/>
            <p:cNvSpPr>
              <a:spLocks noChangeShapeType="1"/>
            </p:cNvSpPr>
            <p:nvPr/>
          </p:nvSpPr>
          <p:spPr bwMode="auto">
            <a:xfrm flipV="1">
              <a:off x="11697" y="3871"/>
              <a:ext cx="3600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0249" name="Object 37"/>
          <p:cNvGraphicFramePr>
            <a:graphicFrameLocks noChangeAspect="1"/>
          </p:cNvGraphicFramePr>
          <p:nvPr/>
        </p:nvGraphicFramePr>
        <p:xfrm>
          <a:off x="5795963" y="884238"/>
          <a:ext cx="29432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10" imgW="2946400" imgH="381000" progId="Equation.DSMT4">
                  <p:embed/>
                </p:oleObj>
              </mc:Choice>
              <mc:Fallback>
                <p:oleObj name="Equation" r:id="rId10" imgW="2946400" imgH="3810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884238"/>
                        <a:ext cx="29432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38"/>
          <p:cNvSpPr txBox="1">
            <a:spLocks noChangeArrowheads="1"/>
          </p:cNvSpPr>
          <p:nvPr/>
        </p:nvSpPr>
        <p:spPr bwMode="auto">
          <a:xfrm>
            <a:off x="4932363" y="83661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比較：</a:t>
            </a:r>
          </a:p>
        </p:txBody>
      </p:sp>
      <p:sp>
        <p:nvSpPr>
          <p:cNvPr id="10251" name="Text Box 29"/>
          <p:cNvSpPr txBox="1">
            <a:spLocks noChangeArrowheads="1"/>
          </p:cNvSpPr>
          <p:nvPr/>
        </p:nvSpPr>
        <p:spPr bwMode="auto">
          <a:xfrm>
            <a:off x="7192963" y="2909888"/>
            <a:ext cx="431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弧形 42"/>
          <p:cNvSpPr/>
          <p:nvPr/>
        </p:nvSpPr>
        <p:spPr bwMode="auto">
          <a:xfrm flipH="1">
            <a:off x="7192963" y="3141663"/>
            <a:ext cx="704850" cy="539750"/>
          </a:xfrm>
          <a:prstGeom prst="arc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44" name="弧形 43"/>
          <p:cNvSpPr>
            <a:spLocks noChangeAspect="1"/>
          </p:cNvSpPr>
          <p:nvPr/>
        </p:nvSpPr>
        <p:spPr bwMode="auto">
          <a:xfrm flipH="1">
            <a:off x="7221538" y="3197225"/>
            <a:ext cx="647700" cy="466725"/>
          </a:xfrm>
          <a:prstGeom prst="arc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84C57-9B17-45A9-9B5D-05F45A25E7F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755650" y="620713"/>
          <a:ext cx="3489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3492500" imgH="457200" progId="Equation.DSMT4">
                  <p:embed/>
                </p:oleObj>
              </mc:Choice>
              <mc:Fallback>
                <p:oleObj name="Equation" r:id="rId3" imgW="3492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3489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211638" y="119697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): Step function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(1)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cutoff line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和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-axis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的夾角決定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755650" y="2349500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(2)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u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等於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cutoff line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距離原點的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距離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116013" y="2781300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注意正負號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E479F4-9D8C-4425-AC88-1E5A51B4360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68313" y="333375"/>
            <a:ext cx="82073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Effect of the filter designed by the fractional Fourier transform (FRFT):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Placing a cutoff line in the direction of (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, cos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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= 0          	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 = 0.15</a:t>
            </a:r>
            <a:r>
              <a:rPr lang="en-US" altLang="zh-TW" sz="2000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	 </a:t>
            </a:r>
            <a:r>
              <a:rPr lang="en-US" altLang="zh-TW" sz="2000" i="1">
                <a:solidFill>
                  <a:srgbClr val="99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993300"/>
                </a:solidFill>
                <a:latin typeface="Times New Roman" panose="02020603050405020304" pitchFamily="18" charset="0"/>
              </a:rPr>
              <a:t> = 0.35</a:t>
            </a:r>
            <a:r>
              <a:rPr lang="en-US" altLang="zh-TW" sz="2000" i="1">
                <a:solidFill>
                  <a:srgbClr val="99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	    </a:t>
            </a:r>
            <a:r>
              <a:rPr lang="en-US" altLang="zh-TW" sz="2000" i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</a:rPr>
              <a:t> = 0.5</a:t>
            </a:r>
            <a:r>
              <a:rPr lang="en-US" altLang="zh-TW" sz="2000" i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(time domain)                                			      </a:t>
            </a:r>
            <a:r>
              <a:rPr lang="en-US" altLang="zh-TW" sz="2000">
                <a:solidFill>
                  <a:srgbClr val="FF00FF"/>
                </a:solidFill>
                <a:latin typeface="Times New Roman" panose="02020603050405020304" pitchFamily="18" charset="0"/>
              </a:rPr>
              <a:t>(FT)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flipV="1">
            <a:off x="1258888" y="2205038"/>
            <a:ext cx="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rot="17820000" flipV="1">
            <a:off x="4834732" y="2216944"/>
            <a:ext cx="0" cy="1671637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rot="19980000" flipV="1">
            <a:off x="3132138" y="2205038"/>
            <a:ext cx="0" cy="1600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rot="-3780000">
            <a:off x="6688931" y="2177257"/>
            <a:ext cx="809625" cy="15859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1404</Words>
  <Application>Microsoft Office PowerPoint</Application>
  <PresentationFormat>如螢幕大小 (4:3)</PresentationFormat>
  <Paragraphs>327</Paragraphs>
  <Slides>34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新細明體</vt:lpstr>
      <vt:lpstr>標楷體</vt:lpstr>
      <vt:lpstr>Arial</vt:lpstr>
      <vt:lpstr>Symbol</vt:lpstr>
      <vt:lpstr>Times New Roman</vt:lpstr>
      <vt:lpstr>Wingdings</vt:lpstr>
      <vt:lpstr>19_預設簡報設計</vt:lpstr>
      <vt:lpstr>Equation</vt:lpstr>
      <vt:lpstr>點陣圖影像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432</cp:revision>
  <dcterms:created xsi:type="dcterms:W3CDTF">2007-09-19T14:57:43Z</dcterms:created>
  <dcterms:modified xsi:type="dcterms:W3CDTF">2020-11-12T06:23:04Z</dcterms:modified>
</cp:coreProperties>
</file>