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E49F1-29EB-4323-BC9C-CFDD73F7FCB0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F199-CECA-476E-81FE-462CE7F626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6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F199-CECA-476E-81FE-462CE7F626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DF0E8-EFFE-48F0-9AD2-3E9F7B5E65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7860-1EF3-480F-9934-963F24C0A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8BC22-409B-4060-A879-125965901B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C5B2-8D4F-47C6-AFCE-3FDFAA8A92B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4BDA6-0F0D-4129-8AD4-9C8E60FC0B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331E3-B511-4671-8C6E-53FEE0E316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DBE19-A4E8-4801-B747-6EA5D3CE622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9B04E-A929-4634-B518-7DE99987BF2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E848-4336-4A1C-A340-2EA467B28E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3606-A921-4697-BCDB-E6BAD459C7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35476-3BD0-4283-AFEC-34E6399D91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8E46F0B-6420-4C9B-9636-C9F3EF3E89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1520" y="476672"/>
            <a:ext cx="8641656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b="1" dirty="0"/>
              <a:t>Homework 1  (Due</a:t>
            </a:r>
            <a:r>
              <a:rPr lang="en-US" altLang="zh-TW" b="1"/>
              <a:t>:  22</a:t>
            </a:r>
            <a:r>
              <a:rPr lang="en-US" altLang="zh-TW" b="1" baseline="30000"/>
              <a:t>nd</a:t>
            </a:r>
            <a:r>
              <a:rPr lang="en-US" altLang="zh-TW" b="1"/>
              <a:t> </a:t>
            </a:r>
            <a:r>
              <a:rPr lang="en-US" altLang="zh-TW" b="1" dirty="0"/>
              <a:t>Oct.)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(1) </a:t>
            </a:r>
            <a:r>
              <a:rPr lang="en-US" altLang="zh-TW" u="sng" dirty="0"/>
              <a:t>Which</a:t>
            </a:r>
            <a:r>
              <a:rPr lang="en-US" altLang="zh-TW" dirty="0"/>
              <a:t> of the following applications are the </a:t>
            </a:r>
            <a:r>
              <a:rPr lang="en-US" altLang="zh-TW" u="sng" dirty="0"/>
              <a:t>proper applications</a:t>
            </a:r>
            <a:r>
              <a:rPr lang="en-US" altLang="zh-TW" dirty="0"/>
              <a:t> of the short</a:t>
            </a:r>
            <a:br>
              <a:rPr lang="en-US" altLang="zh-TW" dirty="0"/>
            </a:br>
            <a:r>
              <a:rPr lang="en-US" altLang="zh-TW" dirty="0"/>
              <a:t>      -time Fourier transform? Also </a:t>
            </a:r>
            <a:r>
              <a:rPr lang="en-US" altLang="zh-TW" u="sng" dirty="0"/>
              <a:t>illustrate the reasons</a:t>
            </a:r>
            <a:r>
              <a:rPr lang="en-US" altLang="zh-TW" dirty="0"/>
              <a:t>. (a) Modulation; (b) music</a:t>
            </a:r>
            <a:br>
              <a:rPr lang="en-US" altLang="zh-TW" dirty="0"/>
            </a:br>
            <a:r>
              <a:rPr lang="en-US" altLang="zh-TW" dirty="0"/>
              <a:t>      signal analysis; (c) convolution computation; (d) image  processing. 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(15 scores)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(2) (a) Why the </a:t>
            </a:r>
            <a:r>
              <a:rPr lang="en-US" altLang="zh-TW" dirty="0" err="1"/>
              <a:t>sinc</a:t>
            </a:r>
            <a:r>
              <a:rPr lang="en-US" altLang="zh-TW" dirty="0"/>
              <a:t> function </a:t>
            </a:r>
            <a:r>
              <a:rPr lang="en-US" altLang="zh-TW" u="sng" dirty="0"/>
              <a:t>cannot reflect the true frequency distribution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rectangular function? (b) Which time-frequency analysis method </a:t>
            </a:r>
            <a:r>
              <a:rPr lang="en-US" altLang="zh-TW" u="sng" dirty="0"/>
              <a:t>does not</a:t>
            </a:r>
            <a:br>
              <a:rPr lang="en-US" altLang="zh-TW" u="sng" dirty="0"/>
            </a:br>
            <a:r>
              <a:rPr lang="en-US" altLang="zh-TW" dirty="0"/>
              <a:t>       </a:t>
            </a:r>
            <a:r>
              <a:rPr lang="en-US" altLang="zh-TW" u="sng" dirty="0"/>
              <a:t>require the Fourier transform</a:t>
            </a:r>
            <a:r>
              <a:rPr lang="en-US" altLang="zh-TW" dirty="0"/>
              <a:t>?                                                          (10 scores)</a:t>
            </a:r>
          </a:p>
          <a:p>
            <a:pPr algn="just"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(3) If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=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i="1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)) where </a:t>
            </a:r>
            <a:r>
              <a:rPr lang="en-US" altLang="zh-TW" i="1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is a polynomial, in what condition the </a:t>
            </a:r>
            <a:br>
              <a:rPr lang="en-US" altLang="zh-TW" dirty="0"/>
            </a:br>
            <a:r>
              <a:rPr lang="en-US" altLang="zh-TW" dirty="0"/>
              <a:t>     instantaneous frequency of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</a:t>
            </a:r>
            <a:r>
              <a:rPr lang="en-US" altLang="zh-TW" u="sng" dirty="0"/>
              <a:t>varies with time</a:t>
            </a:r>
            <a:r>
              <a:rPr lang="en-US" altLang="zh-TW" dirty="0"/>
              <a:t>?                               (10 scores)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(4) If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     How do we perform </a:t>
            </a:r>
            <a:r>
              <a:rPr lang="en-US" altLang="zh-TW" u="sng" dirty="0"/>
              <a:t>adaptive sampling</a:t>
            </a:r>
            <a:r>
              <a:rPr lang="en-US" altLang="zh-TW" dirty="0"/>
              <a:t> for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if the sampling interval changes</a:t>
            </a:r>
            <a:br>
              <a:rPr lang="en-US" altLang="zh-TW" dirty="0"/>
            </a:br>
            <a:r>
              <a:rPr lang="en-US" altLang="zh-TW" dirty="0"/>
              <a:t>     per second? Also, determine the </a:t>
            </a:r>
            <a:r>
              <a:rPr lang="en-US" altLang="zh-TW" u="sng" dirty="0"/>
              <a:t>lower bound of sampling points</a:t>
            </a:r>
            <a:r>
              <a:rPr lang="en-US" altLang="zh-TW" dirty="0"/>
              <a:t>.     (15 scores)  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92424"/>
              </p:ext>
            </p:extLst>
          </p:nvPr>
        </p:nvGraphicFramePr>
        <p:xfrm>
          <a:off x="934315" y="4762468"/>
          <a:ext cx="692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4" imgW="6921360" imgH="406080" progId="Equation.DSMT4">
                  <p:embed/>
                </p:oleObj>
              </mc:Choice>
              <mc:Fallback>
                <p:oleObj name="Equation" r:id="rId4" imgW="6921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315" y="4762468"/>
                        <a:ext cx="6921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429000"/>
            <a:ext cx="84249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(7) Write a </a:t>
            </a:r>
            <a:r>
              <a:rPr lang="en-US" altLang="zh-TW" dirty="0" err="1"/>
              <a:t>Matlab</a:t>
            </a:r>
            <a:r>
              <a:rPr lang="en-US" altLang="zh-TW" dirty="0"/>
              <a:t> (or Python) program that can generate a *.wav file whose </a:t>
            </a:r>
            <a:br>
              <a:rPr lang="en-US" altLang="zh-TW" dirty="0"/>
            </a:br>
            <a:r>
              <a:rPr lang="en-US" altLang="zh-TW" dirty="0"/>
              <a:t>       instantaneous frequency is  ±(</a:t>
            </a:r>
            <a:r>
              <a:rPr lang="en-US" altLang="zh-TW" i="1" dirty="0"/>
              <a:t>at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 err="1"/>
              <a:t>bt</a:t>
            </a:r>
            <a:r>
              <a:rPr lang="en-US" altLang="zh-TW" dirty="0"/>
              <a:t> + </a:t>
            </a:r>
            <a:r>
              <a:rPr lang="en-US" altLang="zh-TW" i="1" dirty="0"/>
              <a:t>c</a:t>
            </a:r>
            <a:r>
              <a:rPr lang="en-US" altLang="zh-TW" dirty="0"/>
              <a:t>) Hz, the length of the file is </a:t>
            </a:r>
            <a:r>
              <a:rPr lang="en-US" altLang="zh-TW" i="1" dirty="0"/>
              <a:t>T</a:t>
            </a:r>
            <a:br>
              <a:rPr lang="en-US" altLang="zh-TW" i="1" dirty="0"/>
            </a:br>
            <a:r>
              <a:rPr lang="en-US" altLang="zh-TW" i="1" dirty="0"/>
              <a:t>      </a:t>
            </a:r>
            <a:r>
              <a:rPr lang="en-US" altLang="zh-TW" dirty="0"/>
              <a:t> second, and the sampling frequency is  </a:t>
            </a:r>
            <a:r>
              <a:rPr lang="en-US" altLang="zh-TW" i="1" dirty="0"/>
              <a:t>Fs </a:t>
            </a:r>
            <a:r>
              <a:rPr lang="en-US" altLang="zh-TW" dirty="0"/>
              <a:t> Hz.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  </a:t>
            </a:r>
            <a:r>
              <a:rPr lang="en-US" altLang="zh-TW" u="sng" dirty="0"/>
              <a:t>The code should be handed out by </a:t>
            </a:r>
            <a:r>
              <a:rPr lang="en-US" altLang="zh-TW" u="sng" dirty="0" err="1"/>
              <a:t>ceiba</a:t>
            </a:r>
            <a:r>
              <a:rPr lang="en-US" altLang="zh-TW" dirty="0"/>
              <a:t>.                                       (20 scores)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37838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(5) (a) How does </a:t>
            </a:r>
            <a:r>
              <a:rPr lang="en-US" altLang="zh-TW" u="sng" dirty="0"/>
              <a:t>the window width </a:t>
            </a:r>
            <a:r>
              <a:rPr lang="en-US" altLang="zh-TW" i="1" u="sng" dirty="0">
                <a:sym typeface="Symbol" panose="05050102010706020507" pitchFamily="18" charset="2"/>
              </a:rPr>
              <a:t>B</a:t>
            </a:r>
            <a:r>
              <a:rPr lang="en-US" altLang="zh-TW" dirty="0"/>
              <a:t> affect the resolution of the rec-STFT? (b)</a:t>
            </a:r>
            <a:br>
              <a:rPr lang="en-US" altLang="zh-TW" dirty="0"/>
            </a:br>
            <a:r>
              <a:rPr lang="en-US" altLang="zh-TW" dirty="0"/>
              <a:t>     Why sometimes it is better to use the STFT with an </a:t>
            </a:r>
            <a:r>
              <a:rPr lang="en-US" altLang="zh-TW" u="sng" dirty="0"/>
              <a:t>asymmetric window</a:t>
            </a:r>
            <a:br>
              <a:rPr lang="en-US" altLang="zh-TW" dirty="0"/>
            </a:br>
            <a:r>
              <a:rPr lang="en-US" altLang="zh-TW" dirty="0"/>
              <a:t>     instead of a symmetric one?  (c) What is the </a:t>
            </a:r>
            <a:r>
              <a:rPr lang="en-US" altLang="zh-TW" u="sng" dirty="0"/>
              <a:t>spectrogram</a:t>
            </a:r>
            <a:r>
              <a:rPr lang="en-US" altLang="zh-TW" dirty="0"/>
              <a:t>? (d) Why better time-</a:t>
            </a:r>
            <a:br>
              <a:rPr lang="en-US" altLang="zh-TW" dirty="0"/>
            </a:br>
            <a:r>
              <a:rPr lang="en-US" altLang="zh-TW" dirty="0"/>
              <a:t>     frequency analysis result can be obtained if one uses the </a:t>
            </a:r>
            <a:r>
              <a:rPr lang="en-US" altLang="zh-TW" u="sng" dirty="0"/>
              <a:t>Gaussian window</a:t>
            </a:r>
            <a:br>
              <a:rPr lang="en-US" altLang="zh-TW" u="sng" dirty="0"/>
            </a:br>
            <a:r>
              <a:rPr lang="en-US" altLang="zh-TW" dirty="0"/>
              <a:t>     instead of the rectangular window?                                                  (20 scores)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2327970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(6) Does </a:t>
            </a:r>
            <a:r>
              <a:rPr lang="en-US" altLang="zh-TW" i="1" dirty="0" err="1"/>
              <a:t>A</a:t>
            </a:r>
            <a:r>
              <a:rPr lang="en-US" altLang="zh-TW" dirty="0" err="1"/>
              <a:t>exp</a:t>
            </a:r>
            <a:r>
              <a:rPr lang="en-US" altLang="zh-TW" dirty="0"/>
              <a:t>(-</a:t>
            </a:r>
            <a:r>
              <a:rPr lang="en-US" altLang="zh-TW" i="1" dirty="0"/>
              <a:t>Bt</a:t>
            </a:r>
            <a:r>
              <a:rPr lang="en-US" altLang="zh-TW" baseline="30000" dirty="0"/>
              <a:t>2</a:t>
            </a:r>
            <a:r>
              <a:rPr lang="en-US" altLang="zh-TW" dirty="0"/>
              <a:t>-</a:t>
            </a:r>
            <a:r>
              <a:rPr lang="en-US" altLang="zh-TW" i="1" dirty="0"/>
              <a:t>Ct</a:t>
            </a:r>
            <a:r>
              <a:rPr lang="en-US" altLang="zh-TW" dirty="0"/>
              <a:t>-</a:t>
            </a:r>
            <a:r>
              <a:rPr lang="en-US" altLang="zh-TW" i="1" dirty="0"/>
              <a:t>D</a:t>
            </a:r>
            <a:r>
              <a:rPr lang="en-US" altLang="zh-TW" dirty="0"/>
              <a:t>+</a:t>
            </a:r>
            <a:r>
              <a:rPr lang="en-US" altLang="zh-TW" i="1" dirty="0"/>
              <a:t>jEt</a:t>
            </a:r>
            <a:r>
              <a:rPr lang="en-US" altLang="zh-TW" dirty="0"/>
              <a:t>)  satisfy the </a:t>
            </a:r>
            <a:r>
              <a:rPr lang="en-US" altLang="zh-TW" u="sng" dirty="0"/>
              <a:t>lower bound of the uncertainty</a:t>
            </a:r>
            <a:br>
              <a:rPr lang="en-US" altLang="zh-TW" u="sng" dirty="0"/>
            </a:br>
            <a:r>
              <a:rPr lang="en-US" altLang="zh-TW" dirty="0"/>
              <a:t>       </a:t>
            </a:r>
            <a:r>
              <a:rPr lang="en-US" altLang="zh-TW" u="sng" dirty="0"/>
              <a:t>principle</a:t>
            </a:r>
            <a:r>
              <a:rPr lang="en-US" altLang="zh-TW" dirty="0"/>
              <a:t>? Why?     (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dirty="0"/>
              <a:t>, </a:t>
            </a:r>
            <a:r>
              <a:rPr lang="en-US" altLang="zh-TW" i="1" dirty="0"/>
              <a:t>D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 are real)                                   ( 10 scores)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09461" y="5589240"/>
            <a:ext cx="8466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2, 5, 6, 7)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109</Words>
  <Application>Microsoft Office PowerPoint</Application>
  <PresentationFormat>如螢幕大小 (4:3)</PresentationFormat>
  <Paragraphs>13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Arial</vt:lpstr>
      <vt:lpstr>Calibri</vt:lpstr>
      <vt:lpstr>Symbol</vt:lpstr>
      <vt:lpstr>Times New Roman</vt:lpstr>
      <vt:lpstr>標楷體</vt:lpstr>
      <vt:lpstr>預設簡報設計</vt:lpstr>
      <vt:lpstr>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112</cp:revision>
  <dcterms:created xsi:type="dcterms:W3CDTF">2007-10-08T10:08:53Z</dcterms:created>
  <dcterms:modified xsi:type="dcterms:W3CDTF">2020-10-04T09:32:27Z</dcterms:modified>
</cp:coreProperties>
</file>