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5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94660"/>
  </p:normalViewPr>
  <p:slideViewPr>
    <p:cSldViewPr>
      <p:cViewPr varScale="1">
        <p:scale>
          <a:sx n="85" d="100"/>
          <a:sy n="85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20-11-12T08:58:47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20-11-12T08:58:47.880"/>
    </inkml:context>
  </inkml:definitions>
  <inkml:trace contextRef="#ctx0" brushRef="#br0">8042 506 3225,'2'15'3741,"-2"-15"-516,6 12-1290,-6-12-2967,0 0-1935,14 13-516,-14-13-258</inkml:trace>
  <inkml:trace contextRef="#ctx1" brushRef="#br0">0 0,'49'0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6635B-33D1-43C8-B058-A9A8D8919B75}" type="datetimeFigureOut">
              <a:rPr lang="zh-TW" altLang="en-US"/>
              <a:pPr>
                <a:defRPr/>
              </a:pPr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5DC6B2-0D9F-4FEF-90E5-FCA02C0A85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60349-0516-4CF9-9AE3-CAF61547C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CA816-55EC-4C6B-AB36-E8FC8ACA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09BCA-C8C1-4AAF-960B-B991D36625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38AE-C818-4057-9A21-C6C1BF5B17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3C398-4D71-4AB2-B78F-9721027534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9AE65-23C7-49BB-B43D-6688D6AFE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C5D9-CE5F-44F0-B458-E8B04CBEE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87F1-1FE8-4A7F-B5CA-C9B1A630C6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EC923-811A-4D24-90DC-176D720F9E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2674-28C8-4321-A665-A20B14137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11C5-D4A7-4520-A846-24E5E1A487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AFF292E-8072-43A6-B36D-EBC252D647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692696"/>
            <a:ext cx="8424937" cy="57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(or Python) program for </a:t>
            </a:r>
            <a:r>
              <a:rPr lang="en-US" altLang="zh-TW" u="sng" dirty="0">
                <a:solidFill>
                  <a:srgbClr val="3333FF"/>
                </a:solidFill>
              </a:rPr>
              <a:t>the scaled Gabor transform</a:t>
            </a:r>
            <a:r>
              <a:rPr lang="en-US" altLang="zh-TW" dirty="0"/>
              <a:t> (unbalanced form).</a:t>
            </a:r>
          </a:p>
          <a:p>
            <a:pPr algn="just">
              <a:defRPr/>
            </a:pPr>
            <a:r>
              <a:rPr lang="en-US" altLang="zh-TW" dirty="0"/>
              <a:t>                y = Gabor(x, tau, t, f, </a:t>
            </a:r>
            <a:r>
              <a:rPr lang="en-US" altLang="zh-TW" dirty="0" err="1"/>
              <a:t>sgm</a:t>
            </a:r>
            <a:r>
              <a:rPr lang="en-US" altLang="zh-TW" dirty="0"/>
              <a:t>)                                                     (35 scores)   </a:t>
            </a:r>
          </a:p>
          <a:p>
            <a:pPr algn="just">
              <a:defRPr/>
            </a:pPr>
            <a:r>
              <a:rPr lang="en-US" altLang="zh-TW" i="1" dirty="0"/>
              <a:t>x</a:t>
            </a:r>
            <a:r>
              <a:rPr lang="en-US" altLang="zh-TW" dirty="0"/>
              <a:t>: input,   </a:t>
            </a:r>
            <a:r>
              <a:rPr lang="en-US" altLang="zh-TW" i="1" dirty="0"/>
              <a:t>tau</a:t>
            </a:r>
            <a:r>
              <a:rPr lang="en-US" altLang="zh-TW" dirty="0"/>
              <a:t>: samples on </a:t>
            </a:r>
            <a:r>
              <a:rPr lang="en-US" altLang="zh-TW" i="1" dirty="0"/>
              <a:t>t</a:t>
            </a:r>
            <a:r>
              <a:rPr lang="en-US" altLang="zh-TW" dirty="0"/>
              <a:t>-axis for the </a:t>
            </a:r>
            <a:r>
              <a:rPr lang="en-US" altLang="zh-TW" u="sng" dirty="0"/>
              <a:t>input</a:t>
            </a:r>
            <a:r>
              <a:rPr lang="en-US" altLang="zh-TW" dirty="0"/>
              <a:t>,  </a:t>
            </a:r>
            <a:r>
              <a:rPr lang="en-US" altLang="zh-TW" i="1" dirty="0"/>
              <a:t>t</a:t>
            </a:r>
            <a:r>
              <a:rPr lang="en-US" altLang="zh-TW" dirty="0"/>
              <a:t>: samples on </a:t>
            </a:r>
            <a:r>
              <a:rPr lang="en-US" altLang="zh-TW" i="1" dirty="0"/>
              <a:t>t</a:t>
            </a:r>
            <a:r>
              <a:rPr lang="en-US" altLang="zh-TW" dirty="0"/>
              <a:t>-axis for the </a:t>
            </a:r>
            <a:r>
              <a:rPr lang="en-US" altLang="zh-TW" u="sng" dirty="0"/>
              <a:t>output</a:t>
            </a:r>
          </a:p>
          <a:p>
            <a:pPr algn="just">
              <a:defRPr/>
            </a:pPr>
            <a:r>
              <a:rPr lang="en-US" altLang="zh-TW" i="1" dirty="0"/>
              <a:t>f</a:t>
            </a:r>
            <a:r>
              <a:rPr lang="en-US" altLang="zh-TW" dirty="0"/>
              <a:t>: samples on </a:t>
            </a:r>
            <a:r>
              <a:rPr lang="en-US" altLang="zh-TW" i="1" dirty="0"/>
              <a:t>f</a:t>
            </a:r>
            <a:r>
              <a:rPr lang="en-US" altLang="zh-TW" dirty="0"/>
              <a:t>-axis,  </a:t>
            </a:r>
            <a:r>
              <a:rPr lang="en-US" altLang="zh-TW" i="1" dirty="0" err="1"/>
              <a:t>sgm</a:t>
            </a:r>
            <a:r>
              <a:rPr lang="en-US" altLang="zh-TW" dirty="0"/>
              <a:t>:  scaling parameter,  </a:t>
            </a:r>
            <a:r>
              <a:rPr lang="en-US" altLang="zh-TW" i="1" dirty="0"/>
              <a:t>y</a:t>
            </a:r>
            <a:r>
              <a:rPr lang="en-US" altLang="zh-TW" dirty="0"/>
              <a:t>: output </a:t>
            </a:r>
          </a:p>
          <a:p>
            <a:pPr algn="just">
              <a:spcBef>
                <a:spcPts val="500"/>
              </a:spcBef>
              <a:defRPr/>
            </a:pP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The code should be </a:t>
            </a:r>
            <a:r>
              <a:rPr lang="en-US" altLang="zh-TW" dirty="0" err="1"/>
              <a:t>hauded</a:t>
            </a:r>
            <a:r>
              <a:rPr lang="en-US" altLang="zh-TW" dirty="0"/>
              <a:t> out by </a:t>
            </a:r>
            <a:r>
              <a:rPr lang="en-US" altLang="zh-TW" dirty="0" err="1"/>
              <a:t>ceiba</a:t>
            </a:r>
            <a:r>
              <a:rPr lang="en-US" altLang="zh-TW" dirty="0"/>
              <a:t>, (ii) Write as </a:t>
            </a:r>
            <a:r>
              <a:rPr lang="en-US" altLang="zh-TW" dirty="0">
                <a:solidFill>
                  <a:srgbClr val="0000FF"/>
                </a:solidFill>
              </a:rPr>
              <a:t>a 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function </a:t>
            </a:r>
            <a:r>
              <a:rPr lang="zh-TW" altLang="en-US" dirty="0"/>
              <a:t>，</a:t>
            </a:r>
            <a:r>
              <a:rPr lang="en-US" altLang="zh-TW" dirty="0"/>
              <a:t>(iii) Choose an input x (</a:t>
            </a:r>
            <a:r>
              <a:rPr lang="en-US" altLang="zh-TW" dirty="0">
                <a:solidFill>
                  <a:srgbClr val="3333FF"/>
                </a:solidFill>
              </a:rPr>
              <a:t>Use *.wav</a:t>
            </a:r>
            <a:r>
              <a:rPr lang="en-US" altLang="zh-TW" dirty="0"/>
              <a:t>)</a:t>
            </a:r>
            <a:r>
              <a:rPr lang="zh-TW" altLang="en-US" dirty="0"/>
              <a:t>， </a:t>
            </a:r>
            <a:r>
              <a:rPr lang="en-US" altLang="zh-TW" dirty="0"/>
              <a:t>plot the</a:t>
            </a:r>
            <a:r>
              <a:rPr lang="zh-TW" altLang="en-US" dirty="0"/>
              <a:t> </a:t>
            </a:r>
            <a:r>
              <a:rPr lang="en-US" altLang="zh-TW" dirty="0"/>
              <a:t>output y </a:t>
            </a:r>
            <a:r>
              <a:rPr lang="zh-TW" altLang="en-US" dirty="0"/>
              <a:t>， </a:t>
            </a:r>
            <a:r>
              <a:rPr lang="en-US" altLang="zh-TW" dirty="0"/>
              <a:t>(iv) Use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3333FF"/>
                </a:solidFill>
              </a:rPr>
              <a:t>tic</a:t>
            </a:r>
            <a:r>
              <a:rPr lang="en-US" altLang="zh-TW" dirty="0"/>
              <a:t> and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3333FF"/>
                </a:solidFill>
              </a:rPr>
              <a:t>toc</a:t>
            </a:r>
            <a:r>
              <a:rPr lang="en-US" altLang="zh-TW" dirty="0"/>
              <a:t> to show the</a:t>
            </a:r>
            <a:r>
              <a:rPr lang="zh-TW" altLang="en-US" dirty="0"/>
              <a:t> </a:t>
            </a:r>
            <a:r>
              <a:rPr lang="en-US" altLang="zh-TW" dirty="0"/>
              <a:t>running time</a:t>
            </a:r>
            <a:r>
              <a:rPr lang="zh-TW" altLang="en-US" dirty="0"/>
              <a:t>，</a:t>
            </a:r>
            <a:r>
              <a:rPr lang="en-US" altLang="zh-TW" dirty="0"/>
              <a:t>(v) The running time should be as short as possible (for the following example, </a:t>
            </a:r>
            <a:r>
              <a:rPr lang="en-US" altLang="zh-TW">
                <a:solidFill>
                  <a:srgbClr val="0000FF"/>
                </a:solidFill>
              </a:rPr>
              <a:t>within 1.5 </a:t>
            </a:r>
            <a:r>
              <a:rPr lang="en-US" altLang="zh-TW" dirty="0">
                <a:solidFill>
                  <a:srgbClr val="0000FF"/>
                </a:solidFill>
              </a:rPr>
              <a:t>seconds</a:t>
            </a:r>
            <a:r>
              <a:rPr lang="en-US" altLang="zh-TW" dirty="0"/>
              <a:t>)</a:t>
            </a:r>
          </a:p>
          <a:p>
            <a:pPr algn="just">
              <a:spcBef>
                <a:spcPts val="600"/>
              </a:spcBef>
              <a:defRPr/>
            </a:pPr>
            <a:r>
              <a:rPr lang="en-US" altLang="zh-TW" dirty="0"/>
              <a:t>[a1, fs] = </a:t>
            </a:r>
            <a:r>
              <a:rPr lang="en-US" altLang="zh-TW" dirty="0" err="1"/>
              <a:t>audioread</a:t>
            </a:r>
            <a:r>
              <a:rPr lang="en-US" altLang="zh-TW" dirty="0"/>
              <a:t>('Chord.wav');</a:t>
            </a:r>
          </a:p>
          <a:p>
            <a:pPr algn="just">
              <a:defRPr/>
            </a:pPr>
            <a:r>
              <a:rPr lang="en-US" altLang="zh-TW" dirty="0"/>
              <a:t>x=a1(:,1).‘;    % only extract the first channel</a:t>
            </a:r>
          </a:p>
          <a:p>
            <a:pPr algn="just">
              <a:defRPr/>
            </a:pPr>
            <a:r>
              <a:rPr lang="en-US" altLang="zh-TW" dirty="0"/>
              <a:t>tau = (?  Please think how to determine tau);</a:t>
            </a:r>
          </a:p>
          <a:p>
            <a:pPr algn="just">
              <a:defRPr/>
            </a:pPr>
            <a:r>
              <a:rPr lang="en-US" altLang="zh-TW" dirty="0" err="1"/>
              <a:t>dt</a:t>
            </a:r>
            <a:r>
              <a:rPr lang="en-US" altLang="zh-TW" dirty="0"/>
              <a:t> = 0.01;                  </a:t>
            </a:r>
            <a:r>
              <a:rPr lang="en-US" altLang="zh-TW" dirty="0" err="1"/>
              <a:t>df</a:t>
            </a:r>
            <a:r>
              <a:rPr lang="en-US" altLang="zh-TW" dirty="0"/>
              <a:t>= 1;         </a:t>
            </a:r>
          </a:p>
          <a:p>
            <a:pPr algn="just">
              <a:defRPr/>
            </a:pPr>
            <a:r>
              <a:rPr lang="en-US" altLang="zh-TW" dirty="0" err="1"/>
              <a:t>sgm</a:t>
            </a:r>
            <a:r>
              <a:rPr lang="en-US" altLang="zh-TW" dirty="0"/>
              <a:t>= 200;</a:t>
            </a:r>
          </a:p>
          <a:p>
            <a:pPr algn="just">
              <a:defRPr/>
            </a:pPr>
            <a:r>
              <a:rPr lang="en-US" altLang="zh-TW" dirty="0"/>
              <a:t>t= 0:dt:max(tau);      f= 20:df:1000;</a:t>
            </a:r>
          </a:p>
          <a:p>
            <a:pPr algn="just">
              <a:defRPr/>
            </a:pPr>
            <a:r>
              <a:rPr lang="en-US" altLang="zh-TW" dirty="0"/>
              <a:t>tic</a:t>
            </a:r>
          </a:p>
          <a:p>
            <a:pPr algn="just">
              <a:defRPr/>
            </a:pPr>
            <a:r>
              <a:rPr lang="en-US" altLang="zh-TW" dirty="0"/>
              <a:t>y= Gabor (x, tau, t, f, </a:t>
            </a:r>
            <a:r>
              <a:rPr lang="en-US" altLang="zh-TW" dirty="0" err="1"/>
              <a:t>sgm</a:t>
            </a:r>
            <a:r>
              <a:rPr lang="en-US" altLang="zh-TW" dirty="0"/>
              <a:t>);</a:t>
            </a:r>
          </a:p>
          <a:p>
            <a:pPr algn="just">
              <a:defRPr/>
            </a:pPr>
            <a:r>
              <a:rPr lang="en-US" altLang="zh-TW" dirty="0" err="1"/>
              <a:t>toc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188640"/>
            <a:ext cx="3459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just">
              <a:spcBef>
                <a:spcPct val="50000"/>
              </a:spcBef>
              <a:defRPr/>
            </a:pPr>
            <a:r>
              <a:rPr lang="en-US" altLang="zh-TW" b="1" dirty="0"/>
              <a:t>Homework 3  (Due:  Dec. 3</a:t>
            </a:r>
            <a:r>
              <a:rPr lang="en-US" altLang="zh-TW" b="1" baseline="30000" dirty="0"/>
              <a:t>rd</a:t>
            </a:r>
            <a:r>
              <a:rPr lang="en-US" altLang="zh-TW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6614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8236" y="554626"/>
            <a:ext cx="8424937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/>
              <a:t>(2) Why the following transforms can avoid the cross term? (a) Cohen’s class distribution; (b) the Gabor-Wigner transform.                                       (10 scores)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/>
              <a:t>(3) Why can we get a clear time-frequency distribution by (a) the generalized spectrogram; (b) time-frequency reassignment?                                    </a:t>
            </a:r>
            <a:r>
              <a:rPr lang="en-US" altLang="zh-TW" dirty="0">
                <a:sym typeface="Symbol" panose="05050102010706020507" pitchFamily="18" charset="2"/>
              </a:rPr>
              <a:t>(10 scores)</a:t>
            </a:r>
            <a:r>
              <a:rPr lang="en-US" altLang="zh-TW" dirty="0"/>
              <a:t>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/>
              <a:t>(4) When we apply </a:t>
            </a:r>
            <a:r>
              <a:rPr lang="en-US" altLang="zh-TW" u="sng" dirty="0"/>
              <a:t>the polynomial WDF with </a:t>
            </a:r>
            <a:r>
              <a:rPr lang="en-US" altLang="zh-TW" i="1" u="sng" dirty="0"/>
              <a:t>q</a:t>
            </a:r>
            <a:r>
              <a:rPr lang="en-US" altLang="zh-TW" u="sng" dirty="0"/>
              <a:t> = 6</a:t>
            </a:r>
            <a:r>
              <a:rPr lang="en-US" altLang="zh-TW" dirty="0"/>
              <a:t>, for which of the following functions the cross term still exists? Why?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/>
              <a:t>(5)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baseline="30000" dirty="0"/>
              <a:t>3</a:t>
            </a:r>
            <a:r>
              <a:rPr lang="en-US" altLang="zh-TW" dirty="0"/>
              <a:t>+</a:t>
            </a:r>
            <a:r>
              <a:rPr lang="en-US" altLang="zh-TW" i="1" dirty="0"/>
              <a:t>t</a:t>
            </a:r>
            <a:r>
              <a:rPr lang="en-US" altLang="zh-TW" dirty="0"/>
              <a:t>)); (b)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jt</a:t>
            </a:r>
            <a:r>
              <a:rPr lang="en-US" altLang="zh-TW" baseline="30000" dirty="0"/>
              <a:t>5</a:t>
            </a:r>
            <a:r>
              <a:rPr lang="en-US" altLang="zh-TW" dirty="0"/>
              <a:t>); (c) </a:t>
            </a:r>
            <a:r>
              <a:rPr lang="en-US" altLang="zh-TW" dirty="0" err="1"/>
              <a:t>exp</a:t>
            </a:r>
            <a:r>
              <a:rPr lang="en-US" altLang="zh-TW" dirty="0"/>
              <a:t>(-</a:t>
            </a:r>
            <a:r>
              <a:rPr lang="en-US" altLang="zh-TW" i="1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/10); (d) cos(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baseline="30000" dirty="0">
                <a:sym typeface="Symbol" panose="05050102010706020507" pitchFamily="18" charset="2"/>
              </a:rPr>
              <a:t>3</a:t>
            </a:r>
            <a:r>
              <a:rPr lang="en-US" altLang="zh-TW" dirty="0">
                <a:sym typeface="Symbol" panose="05050102010706020507" pitchFamily="18" charset="2"/>
              </a:rPr>
              <a:t>).                      (10 scores)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251519" y="3429000"/>
            <a:ext cx="8496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TW" dirty="0"/>
              <a:t>(6) Suppose that the WDFs of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and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(</a:t>
            </a:r>
            <a:r>
              <a:rPr lang="en-US" altLang="zh-TW" i="1" dirty="0"/>
              <a:t>at</a:t>
            </a:r>
            <a:r>
              <a:rPr lang="en-US" altLang="zh-TW" baseline="30000" dirty="0"/>
              <a:t>3</a:t>
            </a:r>
            <a:r>
              <a:rPr lang="en-US" altLang="zh-TW" dirty="0"/>
              <a:t>+</a:t>
            </a:r>
            <a:r>
              <a:rPr lang="en-US" altLang="zh-TW" i="1" dirty="0"/>
              <a:t>bt</a:t>
            </a:r>
            <a:r>
              <a:rPr lang="en-US" altLang="zh-TW" baseline="30000" dirty="0"/>
              <a:t>2</a:t>
            </a:r>
            <a:r>
              <a:rPr lang="en-US" altLang="zh-TW" dirty="0"/>
              <a:t>+</a:t>
            </a:r>
            <a:r>
              <a:rPr lang="en-US" altLang="zh-TW" i="1" dirty="0"/>
              <a:t>ct</a:t>
            </a:r>
            <a:r>
              <a:rPr lang="en-US" altLang="zh-TW" dirty="0"/>
              <a:t>))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 err="1"/>
              <a:t>dt</a:t>
            </a:r>
            <a:r>
              <a:rPr lang="en-US" altLang="zh-TW" dirty="0"/>
              <a:t> +</a:t>
            </a:r>
            <a:r>
              <a:rPr lang="en-US" altLang="zh-TW" i="1" dirty="0"/>
              <a:t>e</a:t>
            </a:r>
            <a:r>
              <a:rPr lang="en-US" altLang="zh-TW" dirty="0"/>
              <a:t>) are the left and the right figures, respectively. Determine the values of </a:t>
            </a:r>
            <a:r>
              <a:rPr lang="en-US" altLang="zh-TW" i="1" dirty="0"/>
              <a:t>a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dirty="0"/>
              <a:t>, </a:t>
            </a:r>
            <a:r>
              <a:rPr lang="en-US" altLang="zh-TW" i="1" dirty="0"/>
              <a:t>d</a:t>
            </a:r>
            <a:r>
              <a:rPr lang="en-US" altLang="zh-TW" dirty="0"/>
              <a:t> , </a:t>
            </a:r>
            <a:r>
              <a:rPr lang="en-US" altLang="zh-TW" i="1" dirty="0"/>
              <a:t>e</a:t>
            </a:r>
            <a:r>
              <a:rPr lang="en-US" altLang="zh-TW" dirty="0"/>
              <a:t>.     (15 scores)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24" y="5588450"/>
              <a:ext cx="2903538" cy="196850"/>
            </p14:xfrm>
          </p:contentPart>
        </mc:Choice>
        <mc:Fallback>
          <p:pic>
            <p:nvPicPr>
              <p:cNvPr id="3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4" y="5579093"/>
                <a:ext cx="2917219" cy="210525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文字方塊 51"/>
          <p:cNvSpPr txBox="1">
            <a:spLocks noChangeArrowheads="1"/>
          </p:cNvSpPr>
          <p:nvPr/>
        </p:nvSpPr>
        <p:spPr bwMode="auto">
          <a:xfrm>
            <a:off x="2697054" y="4245574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(3,4)</a:t>
            </a:r>
            <a:endParaRPr lang="zh-TW" altLang="en-US" dirty="0"/>
          </a:p>
        </p:txBody>
      </p:sp>
      <p:sp>
        <p:nvSpPr>
          <p:cNvPr id="36" name="弧形 35"/>
          <p:cNvSpPr/>
          <p:nvPr/>
        </p:nvSpPr>
        <p:spPr>
          <a:xfrm flipV="1">
            <a:off x="1184886" y="4412955"/>
            <a:ext cx="1500802" cy="116304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 36"/>
          <p:cNvSpPr/>
          <p:nvPr/>
        </p:nvSpPr>
        <p:spPr>
          <a:xfrm flipH="1" flipV="1">
            <a:off x="1184883" y="4379770"/>
            <a:ext cx="1580645" cy="11962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/>
          <p:nvPr/>
        </p:nvCxnSpPr>
        <p:spPr>
          <a:xfrm>
            <a:off x="2712734" y="4595327"/>
            <a:ext cx="0" cy="37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51"/>
          <p:cNvSpPr txBox="1">
            <a:spLocks noChangeArrowheads="1"/>
          </p:cNvSpPr>
          <p:nvPr/>
        </p:nvSpPr>
        <p:spPr bwMode="auto">
          <a:xfrm>
            <a:off x="2724101" y="4789127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(3,2)</a:t>
            </a:r>
            <a:endParaRPr lang="zh-TW" altLang="en-US" dirty="0"/>
          </a:p>
        </p:txBody>
      </p:sp>
      <p:sp>
        <p:nvSpPr>
          <p:cNvPr id="40" name="文字方塊 51"/>
          <p:cNvSpPr txBox="1">
            <a:spLocks noChangeArrowheads="1"/>
          </p:cNvSpPr>
          <p:nvPr/>
        </p:nvSpPr>
        <p:spPr bwMode="auto">
          <a:xfrm>
            <a:off x="549190" y="4887539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(-3,2)</a:t>
            </a:r>
            <a:endParaRPr lang="zh-TW" altLang="en-US" dirty="0"/>
          </a:p>
        </p:txBody>
      </p:sp>
      <p:sp>
        <p:nvSpPr>
          <p:cNvPr id="41" name="文字方塊 51"/>
          <p:cNvSpPr txBox="1">
            <a:spLocks noChangeArrowheads="1"/>
          </p:cNvSpPr>
          <p:nvPr/>
        </p:nvSpPr>
        <p:spPr bwMode="auto">
          <a:xfrm>
            <a:off x="537757" y="4207172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(-3,4)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75124" y="5541418"/>
            <a:ext cx="2964704" cy="3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1953345" y="4205839"/>
            <a:ext cx="0" cy="1512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472917" y="468332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parabola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1881337" y="550398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634774" y="49228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/>
          <p:nvPr/>
        </p:nvCxnSpPr>
        <p:spPr>
          <a:xfrm>
            <a:off x="1181438" y="4591596"/>
            <a:ext cx="0" cy="37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1112878" y="49710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弧形 48"/>
          <p:cNvSpPr/>
          <p:nvPr/>
        </p:nvSpPr>
        <p:spPr>
          <a:xfrm flipH="1" flipV="1">
            <a:off x="1191514" y="4005099"/>
            <a:ext cx="1580645" cy="11962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V="1">
            <a:off x="1190569" y="4038285"/>
            <a:ext cx="1500802" cy="116304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112878" y="45336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2655626" y="45411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1"/>
          <p:cNvSpPr txBox="1">
            <a:spLocks noChangeArrowheads="1"/>
          </p:cNvSpPr>
          <p:nvPr/>
        </p:nvSpPr>
        <p:spPr bwMode="auto">
          <a:xfrm>
            <a:off x="1665784" y="5621810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3534296" y="5065179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4506403" y="5164458"/>
            <a:ext cx="2964704" cy="3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 flipV="1">
            <a:off x="5046464" y="4135643"/>
            <a:ext cx="31314" cy="1886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77778" y="4541129"/>
            <a:ext cx="823593" cy="1336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文字方塊 51"/>
          <p:cNvSpPr txBox="1">
            <a:spLocks noChangeArrowheads="1"/>
          </p:cNvSpPr>
          <p:nvPr/>
        </p:nvSpPr>
        <p:spPr bwMode="auto">
          <a:xfrm>
            <a:off x="5834415" y="5115063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(3,0)</a:t>
            </a:r>
            <a:endParaRPr lang="zh-TW" altLang="en-US" dirty="0"/>
          </a:p>
        </p:txBody>
      </p:sp>
      <p:sp>
        <p:nvSpPr>
          <p:cNvPr id="59" name="文字方塊 51"/>
          <p:cNvSpPr txBox="1">
            <a:spLocks noChangeArrowheads="1"/>
          </p:cNvSpPr>
          <p:nvPr/>
        </p:nvSpPr>
        <p:spPr bwMode="auto">
          <a:xfrm>
            <a:off x="5008944" y="4155136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(0,2)</a:t>
            </a:r>
            <a:endParaRPr lang="zh-TW" altLang="en-US" dirty="0"/>
          </a:p>
        </p:txBody>
      </p:sp>
      <p:sp>
        <p:nvSpPr>
          <p:cNvPr id="60" name="文字方塊 51"/>
          <p:cNvSpPr txBox="1">
            <a:spLocks noChangeArrowheads="1"/>
          </p:cNvSpPr>
          <p:nvPr/>
        </p:nvSpPr>
        <p:spPr bwMode="auto">
          <a:xfrm>
            <a:off x="5062121" y="5801025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(0,-2)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00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95536" y="404664"/>
            <a:ext cx="84963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(7) (a) How do we use the fractional Fourier transform to generate the following four cutoff lines on the time-frequency distribution?                         (10 scores)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i="1" dirty="0"/>
              <a:t>                  </a:t>
            </a:r>
            <a:r>
              <a:rPr lang="en-US" altLang="zh-TW" dirty="0"/>
              <a:t>– </a:t>
            </a:r>
            <a:r>
              <a:rPr lang="en-US" altLang="zh-TW" i="1" dirty="0"/>
              <a:t>t</a:t>
            </a:r>
            <a:r>
              <a:rPr lang="en-US" altLang="zh-TW" dirty="0"/>
              <a:t> + </a:t>
            </a:r>
            <a:r>
              <a:rPr lang="en-US" altLang="zh-TW" i="1" dirty="0"/>
              <a:t>f</a:t>
            </a:r>
            <a:r>
              <a:rPr lang="en-US" altLang="zh-TW" dirty="0"/>
              <a:t> &lt; 6,   -12 &lt; 2</a:t>
            </a:r>
            <a:r>
              <a:rPr lang="en-US" altLang="zh-TW" i="1" dirty="0"/>
              <a:t>t</a:t>
            </a:r>
            <a:r>
              <a:rPr lang="en-US" altLang="zh-TW" dirty="0"/>
              <a:t> + </a:t>
            </a:r>
            <a:r>
              <a:rPr lang="en-US" altLang="zh-TW" i="1" dirty="0"/>
              <a:t>f</a:t>
            </a:r>
            <a:r>
              <a:rPr lang="en-US" altLang="zh-TW" dirty="0"/>
              <a:t> &lt; 6, and 4</a:t>
            </a:r>
            <a:r>
              <a:rPr lang="en-US" altLang="zh-TW" i="1" dirty="0"/>
              <a:t>t</a:t>
            </a:r>
            <a:r>
              <a:rPr lang="en-US" altLang="zh-TW" dirty="0"/>
              <a:t> – </a:t>
            </a:r>
            <a:r>
              <a:rPr lang="en-US" altLang="zh-TW" i="1" dirty="0"/>
              <a:t>f</a:t>
            </a:r>
            <a:r>
              <a:rPr lang="en-US" altLang="zh-TW" dirty="0"/>
              <a:t>   &lt;12.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737904" y="1660453"/>
            <a:ext cx="817140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(b) How do we generate the cutoff line of 2 + 2</a:t>
            </a:r>
            <a:r>
              <a:rPr lang="en-US" altLang="zh-TW" i="1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  + </a:t>
            </a:r>
            <a:r>
              <a:rPr lang="en-US" altLang="zh-TW" i="1" dirty="0"/>
              <a:t>t</a:t>
            </a:r>
            <a:r>
              <a:rPr lang="en-US" altLang="zh-TW" baseline="30000" dirty="0"/>
              <a:t>4</a:t>
            </a:r>
            <a:r>
              <a:rPr lang="en-US" altLang="zh-TW" dirty="0"/>
              <a:t> &gt;  </a:t>
            </a:r>
            <a:r>
              <a:rPr lang="en-US" altLang="zh-TW" i="1" dirty="0"/>
              <a:t>f</a:t>
            </a:r>
            <a:r>
              <a:rPr lang="en-US" altLang="zh-TW" dirty="0"/>
              <a:t> &gt; 2</a:t>
            </a:r>
            <a:r>
              <a:rPr lang="en-US" altLang="zh-TW" i="1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  + </a:t>
            </a:r>
            <a:r>
              <a:rPr lang="en-US" altLang="zh-TW" i="1" dirty="0"/>
              <a:t>t</a:t>
            </a:r>
            <a:r>
              <a:rPr lang="en-US" altLang="zh-TW" baseline="30000" dirty="0"/>
              <a:t>4</a:t>
            </a:r>
            <a:r>
              <a:rPr lang="en-US" altLang="zh-TW" dirty="0"/>
              <a:t> ?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                                                                                                             (5 scores) 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720427" y="2522227"/>
            <a:ext cx="81714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(c) Can we use the LCT to generate a tilted cutoff time in the time-frequency distribution ? Why?</a:t>
            </a:r>
            <a:r>
              <a:rPr lang="zh-TW" altLang="en-US" dirty="0"/>
              <a:t>  </a:t>
            </a:r>
            <a:r>
              <a:rPr lang="en-US" altLang="zh-TW" dirty="0"/>
              <a:t>                                                                     (5 scores) 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95536" y="3341354"/>
            <a:ext cx="84669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1, 2, 3, 6, 7, 8) </a:t>
            </a:r>
          </a:p>
        </p:txBody>
      </p:sp>
    </p:spTree>
    <p:extLst>
      <p:ext uri="{BB962C8B-B14F-4D97-AF65-F5344CB8AC3E}">
        <p14:creationId xmlns:p14="http://schemas.microsoft.com/office/powerpoint/2010/main" val="1716706349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542</Words>
  <Application>Microsoft Office PowerPoint</Application>
  <PresentationFormat>如螢幕大小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Symbol</vt:lpstr>
      <vt:lpstr>Times New Roman</vt:lpstr>
      <vt:lpstr>預設簡報設計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166</cp:revision>
  <dcterms:created xsi:type="dcterms:W3CDTF">2007-10-08T10:08:53Z</dcterms:created>
  <dcterms:modified xsi:type="dcterms:W3CDTF">2020-11-12T09:22:30Z</dcterms:modified>
</cp:coreProperties>
</file>