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2" r:id="rId4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6C9D5C-0614-46E9-B521-67AC6935343D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BE1AFD-8C50-4CA0-BFBA-F87AFBE582BD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654991-F824-4206-8C35-2647579D3223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B426C6-DB2C-48C6-B128-08C36ED3A085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A47D2D-4ADF-4C0A-A1CB-6DC29544E399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2BD936-0ED0-4DCA-AD42-2D1DE45D793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365703-98E0-4683-A786-A40CAC0F819C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4E3C5B-0D0B-4EED-950F-7996877252AC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1E8C7C-D234-4756-B651-50CB66B8F7BD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F2182F-413F-429D-9386-5C41D204717C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477DD7-BFF2-4706-970E-F626B4EEEDDC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</a:defRPr>
            </a:lvl1pPr>
          </a:lstStyle>
          <a:p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</a:defRPr>
            </a:lvl1pPr>
          </a:lstStyle>
          <a:p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ea typeface="+mn-ea"/>
              </a:defRPr>
            </a:lvl1pPr>
          </a:lstStyle>
          <a:p>
            <a:fld id="{43645D60-A898-4B11-A4EF-9925163BAC9E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395536" y="260648"/>
            <a:ext cx="8424862" cy="42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spcBef>
                <a:spcPct val="30000"/>
              </a:spcBef>
            </a:pPr>
            <a:r>
              <a:rPr lang="en-US" altLang="zh-TW" b="1" dirty="0"/>
              <a:t>Homework 5  (Due:  21</a:t>
            </a:r>
            <a:r>
              <a:rPr lang="en-US" altLang="zh-TW" b="1" baseline="30000" dirty="0"/>
              <a:t>st</a:t>
            </a:r>
            <a:r>
              <a:rPr lang="en-US" altLang="zh-TW" b="1" dirty="0"/>
              <a:t> Jan.) </a:t>
            </a:r>
          </a:p>
        </p:txBody>
      </p:sp>
      <p:sp>
        <p:nvSpPr>
          <p:cNvPr id="7" name="Rectangle 54"/>
          <p:cNvSpPr>
            <a:spLocks noChangeArrowheads="1"/>
          </p:cNvSpPr>
          <p:nvPr/>
        </p:nvSpPr>
        <p:spPr bwMode="auto">
          <a:xfrm>
            <a:off x="395536" y="696579"/>
            <a:ext cx="8280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dirty="0"/>
              <a:t>(1) (a) Write a </a:t>
            </a:r>
            <a:r>
              <a:rPr lang="en-US" altLang="zh-TW" dirty="0" err="1"/>
              <a:t>Matlab</a:t>
            </a:r>
            <a:r>
              <a:rPr lang="en-US" altLang="zh-TW" dirty="0"/>
              <a:t> or Python program for the following 2-D discrete 6-point </a:t>
            </a:r>
            <a:r>
              <a:rPr lang="en-US" altLang="zh-TW" dirty="0" err="1"/>
              <a:t>Daubechies</a:t>
            </a:r>
            <a:r>
              <a:rPr lang="en-US" altLang="zh-TW" dirty="0"/>
              <a:t> wavelet transform. The </a:t>
            </a:r>
            <a:r>
              <a:rPr lang="en-US" altLang="zh-TW" u="sng" dirty="0"/>
              <a:t>input</a:t>
            </a:r>
            <a:r>
              <a:rPr lang="en-US" altLang="zh-TW" dirty="0"/>
              <a:t> is an </a:t>
            </a:r>
            <a:r>
              <a:rPr lang="en-US" altLang="zh-TW" u="sng" dirty="0"/>
              <a:t>image</a:t>
            </a:r>
            <a:r>
              <a:rPr lang="en-US" altLang="zh-TW" dirty="0"/>
              <a:t>. </a:t>
            </a:r>
          </a:p>
        </p:txBody>
      </p:sp>
      <p:sp>
        <p:nvSpPr>
          <p:cNvPr id="8" name="Text Box 55"/>
          <p:cNvSpPr txBox="1">
            <a:spLocks noChangeArrowheads="1"/>
          </p:cNvSpPr>
          <p:nvPr/>
        </p:nvSpPr>
        <p:spPr bwMode="auto">
          <a:xfrm>
            <a:off x="931202" y="6205353"/>
            <a:ext cx="659312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/>
              <a:t>The code should be handed out by </a:t>
            </a:r>
            <a:r>
              <a:rPr lang="en-US" altLang="zh-TW" dirty="0" err="1"/>
              <a:t>ceiba</a:t>
            </a:r>
            <a:r>
              <a:rPr lang="en-US" altLang="zh-TW" dirty="0"/>
              <a:t>.                 (30 scores)          </a:t>
            </a:r>
          </a:p>
        </p:txBody>
      </p:sp>
      <p:sp>
        <p:nvSpPr>
          <p:cNvPr id="9" name="Text Box 56"/>
          <p:cNvSpPr txBox="1">
            <a:spLocks noChangeArrowheads="1"/>
          </p:cNvSpPr>
          <p:nvPr/>
        </p:nvSpPr>
        <p:spPr bwMode="auto">
          <a:xfrm>
            <a:off x="841871" y="1774202"/>
            <a:ext cx="5400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/>
              <a:t>   [x1L, x1H1, x1H2, x1H3] = wavedbc6(x)</a:t>
            </a:r>
          </a:p>
        </p:txBody>
      </p:sp>
      <p:sp>
        <p:nvSpPr>
          <p:cNvPr id="10" name="Text Box 154"/>
          <p:cNvSpPr txBox="1">
            <a:spLocks noChangeArrowheads="1"/>
          </p:cNvSpPr>
          <p:nvPr/>
        </p:nvSpPr>
        <p:spPr bwMode="auto">
          <a:xfrm>
            <a:off x="1633197" y="5803429"/>
            <a:ext cx="50403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/>
              <a:t>   x = iwavedbc6(x1L, x1H1, x1H2, x1H3)</a:t>
            </a:r>
          </a:p>
        </p:txBody>
      </p:sp>
      <p:grpSp>
        <p:nvGrpSpPr>
          <p:cNvPr id="11" name="群組 10"/>
          <p:cNvGrpSpPr>
            <a:grpSpLocks noChangeAspect="1"/>
          </p:cNvGrpSpPr>
          <p:nvPr/>
        </p:nvGrpSpPr>
        <p:grpSpPr>
          <a:xfrm>
            <a:off x="786430" y="2172132"/>
            <a:ext cx="7194337" cy="2961086"/>
            <a:chOff x="467072" y="1466851"/>
            <a:chExt cx="7993707" cy="3290095"/>
          </a:xfrm>
        </p:grpSpPr>
        <p:sp>
          <p:nvSpPr>
            <p:cNvPr id="12" name="Text Box 57"/>
            <p:cNvSpPr txBox="1">
              <a:spLocks noChangeArrowheads="1"/>
            </p:cNvSpPr>
            <p:nvPr/>
          </p:nvSpPr>
          <p:spPr bwMode="auto">
            <a:xfrm>
              <a:off x="467072" y="2690813"/>
              <a:ext cx="936625" cy="41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800" i="1">
                  <a:solidFill>
                    <a:srgbClr val="3333FF"/>
                  </a:solidFill>
                </a:rPr>
                <a:t>x</a:t>
              </a:r>
              <a:r>
                <a:rPr lang="en-US" altLang="zh-TW" sz="1800">
                  <a:solidFill>
                    <a:srgbClr val="3333FF"/>
                  </a:solidFill>
                </a:rPr>
                <a:t>[</a:t>
              </a:r>
              <a:r>
                <a:rPr lang="en-US" altLang="zh-TW" sz="1800" i="1">
                  <a:solidFill>
                    <a:srgbClr val="3333FF"/>
                  </a:solidFill>
                </a:rPr>
                <a:t>m</a:t>
              </a:r>
              <a:r>
                <a:rPr lang="en-US" altLang="zh-TW" sz="1800">
                  <a:solidFill>
                    <a:srgbClr val="3333FF"/>
                  </a:solidFill>
                </a:rPr>
                <a:t>, </a:t>
              </a:r>
              <a:r>
                <a:rPr lang="en-US" altLang="zh-TW" sz="1800" i="1">
                  <a:solidFill>
                    <a:srgbClr val="3333FF"/>
                  </a:solidFill>
                </a:rPr>
                <a:t>n</a:t>
              </a:r>
              <a:r>
                <a:rPr lang="en-US" altLang="zh-TW" sz="1800">
                  <a:solidFill>
                    <a:srgbClr val="3333FF"/>
                  </a:solidFill>
                </a:rPr>
                <a:t>]</a:t>
              </a:r>
            </a:p>
          </p:txBody>
        </p:sp>
        <p:sp>
          <p:nvSpPr>
            <p:cNvPr id="13" name="Text Box 58"/>
            <p:cNvSpPr txBox="1">
              <a:spLocks noChangeArrowheads="1"/>
            </p:cNvSpPr>
            <p:nvPr/>
          </p:nvSpPr>
          <p:spPr bwMode="auto">
            <a:xfrm>
              <a:off x="1835497" y="1970088"/>
              <a:ext cx="792163" cy="406400"/>
            </a:xfrm>
            <a:prstGeom prst="rect">
              <a:avLst/>
            </a:prstGeom>
            <a:noFill/>
            <a:ln w="9525">
              <a:solidFill>
                <a:srgbClr val="6633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800" i="1">
                  <a:solidFill>
                    <a:srgbClr val="3333FF"/>
                  </a:solidFill>
                </a:rPr>
                <a:t>g</a:t>
              </a:r>
              <a:r>
                <a:rPr lang="en-US" altLang="zh-TW" sz="1800">
                  <a:solidFill>
                    <a:srgbClr val="3333FF"/>
                  </a:solidFill>
                </a:rPr>
                <a:t>[</a:t>
              </a:r>
              <a:r>
                <a:rPr lang="en-US" altLang="zh-TW" sz="1800" i="1">
                  <a:solidFill>
                    <a:srgbClr val="3333FF"/>
                  </a:solidFill>
                </a:rPr>
                <a:t>n</a:t>
              </a:r>
              <a:r>
                <a:rPr lang="en-US" altLang="zh-TW" sz="1800">
                  <a:solidFill>
                    <a:srgbClr val="3333FF"/>
                  </a:solidFill>
                </a:rPr>
                <a:t>]</a:t>
              </a:r>
            </a:p>
          </p:txBody>
        </p:sp>
        <p:sp>
          <p:nvSpPr>
            <p:cNvPr id="14" name="Text Box 59"/>
            <p:cNvSpPr txBox="1">
              <a:spLocks noChangeArrowheads="1"/>
            </p:cNvSpPr>
            <p:nvPr/>
          </p:nvSpPr>
          <p:spPr bwMode="auto">
            <a:xfrm>
              <a:off x="1835497" y="3267076"/>
              <a:ext cx="792163" cy="406400"/>
            </a:xfrm>
            <a:prstGeom prst="rect">
              <a:avLst/>
            </a:prstGeom>
            <a:noFill/>
            <a:ln w="9525">
              <a:solidFill>
                <a:srgbClr val="6633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800" i="1">
                  <a:solidFill>
                    <a:srgbClr val="3333FF"/>
                  </a:solidFill>
                </a:rPr>
                <a:t>h</a:t>
              </a:r>
              <a:r>
                <a:rPr lang="en-US" altLang="zh-TW" sz="1800">
                  <a:solidFill>
                    <a:srgbClr val="3333FF"/>
                  </a:solidFill>
                </a:rPr>
                <a:t>[</a:t>
              </a:r>
              <a:r>
                <a:rPr lang="en-US" altLang="zh-TW" sz="1800" i="1">
                  <a:solidFill>
                    <a:srgbClr val="3333FF"/>
                  </a:solidFill>
                </a:rPr>
                <a:t>n</a:t>
              </a:r>
              <a:r>
                <a:rPr lang="en-US" altLang="zh-TW" sz="1800">
                  <a:solidFill>
                    <a:srgbClr val="3333FF"/>
                  </a:solidFill>
                </a:rPr>
                <a:t>]</a:t>
              </a:r>
            </a:p>
          </p:txBody>
        </p:sp>
        <p:sp>
          <p:nvSpPr>
            <p:cNvPr id="15" name="Text Box 60"/>
            <p:cNvSpPr txBox="1">
              <a:spLocks noChangeArrowheads="1"/>
            </p:cNvSpPr>
            <p:nvPr/>
          </p:nvSpPr>
          <p:spPr bwMode="auto">
            <a:xfrm>
              <a:off x="2916585" y="1970088"/>
              <a:ext cx="576262" cy="406400"/>
            </a:xfrm>
            <a:prstGeom prst="rect">
              <a:avLst/>
            </a:prstGeom>
            <a:noFill/>
            <a:ln w="9525">
              <a:solidFill>
                <a:srgbClr val="6633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800" dirty="0">
                  <a:solidFill>
                    <a:srgbClr val="3333FF"/>
                  </a:solidFill>
                  <a:sym typeface="Symbol" pitchFamily="18" charset="2"/>
                </a:rPr>
                <a:t> 2</a:t>
              </a:r>
            </a:p>
          </p:txBody>
        </p:sp>
        <p:sp>
          <p:nvSpPr>
            <p:cNvPr id="16" name="Text Box 61"/>
            <p:cNvSpPr txBox="1">
              <a:spLocks noChangeArrowheads="1"/>
            </p:cNvSpPr>
            <p:nvPr/>
          </p:nvSpPr>
          <p:spPr bwMode="auto">
            <a:xfrm>
              <a:off x="2916585" y="3267076"/>
              <a:ext cx="576262" cy="406400"/>
            </a:xfrm>
            <a:prstGeom prst="rect">
              <a:avLst/>
            </a:prstGeom>
            <a:noFill/>
            <a:ln w="9525">
              <a:solidFill>
                <a:srgbClr val="6633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800">
                  <a:solidFill>
                    <a:srgbClr val="3333FF"/>
                  </a:solidFill>
                  <a:sym typeface="Symbol" pitchFamily="18" charset="2"/>
                </a:rPr>
                <a:t> 2</a:t>
              </a:r>
            </a:p>
          </p:txBody>
        </p:sp>
        <p:sp>
          <p:nvSpPr>
            <p:cNvPr id="17" name="Line 62"/>
            <p:cNvSpPr>
              <a:spLocks noChangeShapeType="1"/>
            </p:cNvSpPr>
            <p:nvPr/>
          </p:nvSpPr>
          <p:spPr bwMode="auto">
            <a:xfrm>
              <a:off x="1332260" y="2906713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 sz="1800"/>
            </a:p>
          </p:txBody>
        </p:sp>
        <p:sp>
          <p:nvSpPr>
            <p:cNvPr id="18" name="Line 63"/>
            <p:cNvSpPr>
              <a:spLocks noChangeShapeType="1"/>
            </p:cNvSpPr>
            <p:nvPr/>
          </p:nvSpPr>
          <p:spPr bwMode="auto">
            <a:xfrm>
              <a:off x="1548160" y="2259013"/>
              <a:ext cx="0" cy="12239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 sz="1800"/>
            </a:p>
          </p:txBody>
        </p:sp>
        <p:sp>
          <p:nvSpPr>
            <p:cNvPr id="19" name="Line 65"/>
            <p:cNvSpPr>
              <a:spLocks noChangeShapeType="1"/>
            </p:cNvSpPr>
            <p:nvPr/>
          </p:nvSpPr>
          <p:spPr bwMode="auto">
            <a:xfrm>
              <a:off x="1548160" y="2259013"/>
              <a:ext cx="287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 sz="1800"/>
            </a:p>
          </p:txBody>
        </p:sp>
        <p:sp>
          <p:nvSpPr>
            <p:cNvPr id="20" name="Line 66"/>
            <p:cNvSpPr>
              <a:spLocks noChangeShapeType="1"/>
            </p:cNvSpPr>
            <p:nvPr/>
          </p:nvSpPr>
          <p:spPr bwMode="auto">
            <a:xfrm>
              <a:off x="2627660" y="3482976"/>
              <a:ext cx="287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 sz="1800"/>
            </a:p>
          </p:txBody>
        </p:sp>
        <p:sp>
          <p:nvSpPr>
            <p:cNvPr id="21" name="Line 67"/>
            <p:cNvSpPr>
              <a:spLocks noChangeShapeType="1"/>
            </p:cNvSpPr>
            <p:nvPr/>
          </p:nvSpPr>
          <p:spPr bwMode="auto">
            <a:xfrm>
              <a:off x="2627660" y="2259013"/>
              <a:ext cx="287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 sz="1800"/>
            </a:p>
          </p:txBody>
        </p:sp>
        <p:sp>
          <p:nvSpPr>
            <p:cNvPr id="22" name="Text Box 68"/>
            <p:cNvSpPr txBox="1">
              <a:spLocks noChangeArrowheads="1"/>
            </p:cNvSpPr>
            <p:nvPr/>
          </p:nvSpPr>
          <p:spPr bwMode="auto">
            <a:xfrm>
              <a:off x="2124422" y="2330451"/>
              <a:ext cx="1439863" cy="41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800"/>
                <a:t>along </a:t>
              </a:r>
              <a:r>
                <a:rPr lang="en-US" altLang="zh-TW" sz="1800" i="1"/>
                <a:t>n</a:t>
              </a:r>
            </a:p>
          </p:txBody>
        </p:sp>
        <p:sp>
          <p:nvSpPr>
            <p:cNvPr id="23" name="Text Box 69"/>
            <p:cNvSpPr txBox="1">
              <a:spLocks noChangeArrowheads="1"/>
            </p:cNvSpPr>
            <p:nvPr/>
          </p:nvSpPr>
          <p:spPr bwMode="auto">
            <a:xfrm>
              <a:off x="2195860" y="3627438"/>
              <a:ext cx="1439862" cy="41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800"/>
                <a:t>along </a:t>
              </a:r>
              <a:r>
                <a:rPr lang="en-US" altLang="zh-TW" sz="1800" i="1"/>
                <a:t>n</a:t>
              </a:r>
            </a:p>
          </p:txBody>
        </p:sp>
        <p:sp>
          <p:nvSpPr>
            <p:cNvPr id="24" name="Line 70"/>
            <p:cNvSpPr>
              <a:spLocks noChangeShapeType="1"/>
            </p:cNvSpPr>
            <p:nvPr/>
          </p:nvSpPr>
          <p:spPr bwMode="auto">
            <a:xfrm>
              <a:off x="3492847" y="2259013"/>
              <a:ext cx="2873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 sz="1800"/>
            </a:p>
          </p:txBody>
        </p:sp>
        <p:sp>
          <p:nvSpPr>
            <p:cNvPr id="25" name="Text Box 71"/>
            <p:cNvSpPr txBox="1">
              <a:spLocks noChangeArrowheads="1"/>
            </p:cNvSpPr>
            <p:nvPr/>
          </p:nvSpPr>
          <p:spPr bwMode="auto">
            <a:xfrm>
              <a:off x="3708747" y="2043113"/>
              <a:ext cx="1150938" cy="41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800" i="1">
                  <a:solidFill>
                    <a:srgbClr val="3333FF"/>
                  </a:solidFill>
                </a:rPr>
                <a:t>v</a:t>
              </a:r>
              <a:r>
                <a:rPr lang="en-US" altLang="zh-TW" sz="1800" baseline="-25000">
                  <a:solidFill>
                    <a:srgbClr val="3333FF"/>
                  </a:solidFill>
                </a:rPr>
                <a:t>1,</a:t>
              </a:r>
              <a:r>
                <a:rPr lang="en-US" altLang="zh-TW" sz="1800" i="1" baseline="-25000">
                  <a:solidFill>
                    <a:srgbClr val="3333FF"/>
                  </a:solidFill>
                </a:rPr>
                <a:t>L</a:t>
              </a:r>
              <a:r>
                <a:rPr lang="en-US" altLang="zh-TW" sz="1800">
                  <a:solidFill>
                    <a:srgbClr val="3333FF"/>
                  </a:solidFill>
                </a:rPr>
                <a:t>[</a:t>
              </a:r>
              <a:r>
                <a:rPr lang="en-US" altLang="zh-TW" sz="1800" i="1">
                  <a:solidFill>
                    <a:srgbClr val="3333FF"/>
                  </a:solidFill>
                </a:rPr>
                <a:t>m</a:t>
              </a:r>
              <a:r>
                <a:rPr lang="en-US" altLang="zh-TW" sz="1800">
                  <a:solidFill>
                    <a:srgbClr val="3333FF"/>
                  </a:solidFill>
                </a:rPr>
                <a:t>, </a:t>
              </a:r>
              <a:r>
                <a:rPr lang="en-US" altLang="zh-TW" sz="1800" i="1">
                  <a:solidFill>
                    <a:srgbClr val="3333FF"/>
                  </a:solidFill>
                </a:rPr>
                <a:t>n</a:t>
              </a:r>
              <a:r>
                <a:rPr lang="en-US" altLang="zh-TW" sz="1800">
                  <a:solidFill>
                    <a:srgbClr val="3333FF"/>
                  </a:solidFill>
                </a:rPr>
                <a:t>]</a:t>
              </a:r>
            </a:p>
          </p:txBody>
        </p:sp>
        <p:sp>
          <p:nvSpPr>
            <p:cNvPr id="26" name="Text Box 72"/>
            <p:cNvSpPr txBox="1">
              <a:spLocks noChangeArrowheads="1"/>
            </p:cNvSpPr>
            <p:nvPr/>
          </p:nvSpPr>
          <p:spPr bwMode="auto">
            <a:xfrm>
              <a:off x="3708747" y="3267075"/>
              <a:ext cx="1150938" cy="41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800" i="1">
                  <a:solidFill>
                    <a:srgbClr val="3333FF"/>
                  </a:solidFill>
                </a:rPr>
                <a:t>v</a:t>
              </a:r>
              <a:r>
                <a:rPr lang="en-US" altLang="zh-TW" sz="1800" baseline="-25000">
                  <a:solidFill>
                    <a:srgbClr val="3333FF"/>
                  </a:solidFill>
                </a:rPr>
                <a:t>1,</a:t>
              </a:r>
              <a:r>
                <a:rPr lang="en-US" altLang="zh-TW" sz="1800" i="1" baseline="-25000">
                  <a:solidFill>
                    <a:srgbClr val="3333FF"/>
                  </a:solidFill>
                </a:rPr>
                <a:t>H</a:t>
              </a:r>
              <a:r>
                <a:rPr lang="en-US" altLang="zh-TW" sz="1800">
                  <a:solidFill>
                    <a:srgbClr val="3333FF"/>
                  </a:solidFill>
                </a:rPr>
                <a:t>[</a:t>
              </a:r>
              <a:r>
                <a:rPr lang="en-US" altLang="zh-TW" sz="1800" i="1">
                  <a:solidFill>
                    <a:srgbClr val="3333FF"/>
                  </a:solidFill>
                </a:rPr>
                <a:t>m</a:t>
              </a:r>
              <a:r>
                <a:rPr lang="en-US" altLang="zh-TW" sz="1800">
                  <a:solidFill>
                    <a:srgbClr val="3333FF"/>
                  </a:solidFill>
                </a:rPr>
                <a:t>, </a:t>
              </a:r>
              <a:r>
                <a:rPr lang="en-US" altLang="zh-TW" sz="1800" i="1">
                  <a:solidFill>
                    <a:srgbClr val="3333FF"/>
                  </a:solidFill>
                </a:rPr>
                <a:t>n</a:t>
              </a:r>
              <a:r>
                <a:rPr lang="en-US" altLang="zh-TW" sz="1800">
                  <a:solidFill>
                    <a:srgbClr val="3333FF"/>
                  </a:solidFill>
                </a:rPr>
                <a:t>]</a:t>
              </a:r>
            </a:p>
          </p:txBody>
        </p:sp>
        <p:sp>
          <p:nvSpPr>
            <p:cNvPr id="27" name="Line 73"/>
            <p:cNvSpPr>
              <a:spLocks noChangeShapeType="1"/>
            </p:cNvSpPr>
            <p:nvPr/>
          </p:nvSpPr>
          <p:spPr bwMode="auto">
            <a:xfrm>
              <a:off x="3492847" y="3482976"/>
              <a:ext cx="2873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 sz="1800"/>
            </a:p>
          </p:txBody>
        </p:sp>
        <p:sp>
          <p:nvSpPr>
            <p:cNvPr id="28" name="Line 74"/>
            <p:cNvSpPr>
              <a:spLocks noChangeShapeType="1"/>
            </p:cNvSpPr>
            <p:nvPr/>
          </p:nvSpPr>
          <p:spPr bwMode="auto">
            <a:xfrm>
              <a:off x="4788247" y="2259013"/>
              <a:ext cx="1444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 sz="1800"/>
            </a:p>
          </p:txBody>
        </p:sp>
        <p:sp>
          <p:nvSpPr>
            <p:cNvPr id="29" name="Text Box 75"/>
            <p:cNvSpPr txBox="1">
              <a:spLocks noChangeArrowheads="1"/>
            </p:cNvSpPr>
            <p:nvPr/>
          </p:nvSpPr>
          <p:spPr bwMode="auto">
            <a:xfrm>
              <a:off x="5148610" y="1466851"/>
              <a:ext cx="792162" cy="406400"/>
            </a:xfrm>
            <a:prstGeom prst="rect">
              <a:avLst/>
            </a:prstGeom>
            <a:noFill/>
            <a:ln w="9525">
              <a:solidFill>
                <a:srgbClr val="6633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800" i="1">
                  <a:solidFill>
                    <a:srgbClr val="3333FF"/>
                  </a:solidFill>
                </a:rPr>
                <a:t>g</a:t>
              </a:r>
              <a:r>
                <a:rPr lang="en-US" altLang="zh-TW" sz="1800">
                  <a:solidFill>
                    <a:srgbClr val="3333FF"/>
                  </a:solidFill>
                </a:rPr>
                <a:t>[</a:t>
              </a:r>
              <a:r>
                <a:rPr lang="en-US" altLang="zh-TW" sz="1800" i="1">
                  <a:solidFill>
                    <a:srgbClr val="3333FF"/>
                  </a:solidFill>
                </a:rPr>
                <a:t>m</a:t>
              </a:r>
              <a:r>
                <a:rPr lang="en-US" altLang="zh-TW" sz="1800">
                  <a:solidFill>
                    <a:srgbClr val="3333FF"/>
                  </a:solidFill>
                </a:rPr>
                <a:t>]</a:t>
              </a:r>
            </a:p>
          </p:txBody>
        </p:sp>
        <p:sp>
          <p:nvSpPr>
            <p:cNvPr id="30" name="Line 76"/>
            <p:cNvSpPr>
              <a:spLocks noChangeShapeType="1"/>
            </p:cNvSpPr>
            <p:nvPr/>
          </p:nvSpPr>
          <p:spPr bwMode="auto">
            <a:xfrm flipH="1">
              <a:off x="4932710" y="1682751"/>
              <a:ext cx="0" cy="792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 sz="1800"/>
            </a:p>
          </p:txBody>
        </p:sp>
        <p:sp>
          <p:nvSpPr>
            <p:cNvPr id="31" name="Line 77"/>
            <p:cNvSpPr>
              <a:spLocks noChangeShapeType="1"/>
            </p:cNvSpPr>
            <p:nvPr/>
          </p:nvSpPr>
          <p:spPr bwMode="auto">
            <a:xfrm flipV="1">
              <a:off x="4932710" y="1682751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 sz="1800"/>
            </a:p>
          </p:txBody>
        </p:sp>
        <p:sp>
          <p:nvSpPr>
            <p:cNvPr id="32" name="Line 78"/>
            <p:cNvSpPr>
              <a:spLocks noChangeShapeType="1"/>
            </p:cNvSpPr>
            <p:nvPr/>
          </p:nvSpPr>
          <p:spPr bwMode="auto">
            <a:xfrm>
              <a:off x="4932710" y="2474913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 sz="1800"/>
            </a:p>
          </p:txBody>
        </p:sp>
        <p:sp>
          <p:nvSpPr>
            <p:cNvPr id="33" name="Text Box 79"/>
            <p:cNvSpPr txBox="1">
              <a:spLocks noChangeArrowheads="1"/>
            </p:cNvSpPr>
            <p:nvPr/>
          </p:nvSpPr>
          <p:spPr bwMode="auto">
            <a:xfrm>
              <a:off x="5148610" y="2330451"/>
              <a:ext cx="792162" cy="406400"/>
            </a:xfrm>
            <a:prstGeom prst="rect">
              <a:avLst/>
            </a:prstGeom>
            <a:noFill/>
            <a:ln w="9525">
              <a:solidFill>
                <a:srgbClr val="6633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800" i="1">
                  <a:solidFill>
                    <a:srgbClr val="3333FF"/>
                  </a:solidFill>
                </a:rPr>
                <a:t>h</a:t>
              </a:r>
              <a:r>
                <a:rPr lang="en-US" altLang="zh-TW" sz="1800">
                  <a:solidFill>
                    <a:srgbClr val="3333FF"/>
                  </a:solidFill>
                </a:rPr>
                <a:t>[</a:t>
              </a:r>
              <a:r>
                <a:rPr lang="en-US" altLang="zh-TW" sz="1800" i="1">
                  <a:solidFill>
                    <a:srgbClr val="3333FF"/>
                  </a:solidFill>
                </a:rPr>
                <a:t>m</a:t>
              </a:r>
              <a:r>
                <a:rPr lang="en-US" altLang="zh-TW" sz="1800">
                  <a:solidFill>
                    <a:srgbClr val="3333FF"/>
                  </a:solidFill>
                </a:rPr>
                <a:t>]</a:t>
              </a:r>
            </a:p>
          </p:txBody>
        </p:sp>
        <p:sp>
          <p:nvSpPr>
            <p:cNvPr id="34" name="Text Box 80"/>
            <p:cNvSpPr txBox="1">
              <a:spLocks noChangeArrowheads="1"/>
            </p:cNvSpPr>
            <p:nvPr/>
          </p:nvSpPr>
          <p:spPr bwMode="auto">
            <a:xfrm>
              <a:off x="5435947" y="1827213"/>
              <a:ext cx="1439863" cy="41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800"/>
                <a:t>along </a:t>
              </a:r>
              <a:r>
                <a:rPr lang="en-US" altLang="zh-TW" sz="1800" i="1"/>
                <a:t>m</a:t>
              </a:r>
            </a:p>
          </p:txBody>
        </p:sp>
        <p:sp>
          <p:nvSpPr>
            <p:cNvPr id="35" name="Text Box 81"/>
            <p:cNvSpPr txBox="1">
              <a:spLocks noChangeArrowheads="1"/>
            </p:cNvSpPr>
            <p:nvPr/>
          </p:nvSpPr>
          <p:spPr bwMode="auto">
            <a:xfrm>
              <a:off x="6228110" y="1466851"/>
              <a:ext cx="576262" cy="406400"/>
            </a:xfrm>
            <a:prstGeom prst="rect">
              <a:avLst/>
            </a:prstGeom>
            <a:noFill/>
            <a:ln w="9525">
              <a:solidFill>
                <a:srgbClr val="6633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800">
                  <a:solidFill>
                    <a:srgbClr val="3333FF"/>
                  </a:solidFill>
                  <a:sym typeface="Symbol" pitchFamily="18" charset="2"/>
                </a:rPr>
                <a:t> 2</a:t>
              </a:r>
            </a:p>
          </p:txBody>
        </p:sp>
        <p:sp>
          <p:nvSpPr>
            <p:cNvPr id="36" name="Line 82"/>
            <p:cNvSpPr>
              <a:spLocks noChangeShapeType="1"/>
            </p:cNvSpPr>
            <p:nvPr/>
          </p:nvSpPr>
          <p:spPr bwMode="auto">
            <a:xfrm>
              <a:off x="5940772" y="1682751"/>
              <a:ext cx="2873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 sz="1800"/>
            </a:p>
          </p:txBody>
        </p:sp>
        <p:sp>
          <p:nvSpPr>
            <p:cNvPr id="37" name="Line 83"/>
            <p:cNvSpPr>
              <a:spLocks noChangeShapeType="1"/>
            </p:cNvSpPr>
            <p:nvPr/>
          </p:nvSpPr>
          <p:spPr bwMode="auto">
            <a:xfrm>
              <a:off x="6804372" y="1682751"/>
              <a:ext cx="2873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 sz="1800"/>
            </a:p>
          </p:txBody>
        </p:sp>
        <p:sp>
          <p:nvSpPr>
            <p:cNvPr id="38" name="Text Box 84"/>
            <p:cNvSpPr txBox="1">
              <a:spLocks noChangeArrowheads="1"/>
            </p:cNvSpPr>
            <p:nvPr/>
          </p:nvSpPr>
          <p:spPr bwMode="auto">
            <a:xfrm>
              <a:off x="7020272" y="1466851"/>
              <a:ext cx="1150938" cy="41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800" i="1" dirty="0">
                  <a:solidFill>
                    <a:srgbClr val="3333FF"/>
                  </a:solidFill>
                </a:rPr>
                <a:t>x</a:t>
              </a:r>
              <a:r>
                <a:rPr lang="en-US" altLang="zh-TW" sz="1800" baseline="-25000" dirty="0">
                  <a:solidFill>
                    <a:srgbClr val="3333FF"/>
                  </a:solidFill>
                </a:rPr>
                <a:t>1,</a:t>
              </a:r>
              <a:r>
                <a:rPr lang="en-US" altLang="zh-TW" sz="1800" i="1" baseline="-25000" dirty="0">
                  <a:solidFill>
                    <a:srgbClr val="3333FF"/>
                  </a:solidFill>
                </a:rPr>
                <a:t>L</a:t>
              </a:r>
              <a:r>
                <a:rPr lang="en-US" altLang="zh-TW" sz="1800" dirty="0">
                  <a:solidFill>
                    <a:srgbClr val="3333FF"/>
                  </a:solidFill>
                </a:rPr>
                <a:t>[</a:t>
              </a:r>
              <a:r>
                <a:rPr lang="en-US" altLang="zh-TW" sz="1800" i="1" dirty="0">
                  <a:solidFill>
                    <a:srgbClr val="3333FF"/>
                  </a:solidFill>
                </a:rPr>
                <a:t>m</a:t>
              </a:r>
              <a:r>
                <a:rPr lang="en-US" altLang="zh-TW" sz="1800" dirty="0">
                  <a:solidFill>
                    <a:srgbClr val="3333FF"/>
                  </a:solidFill>
                </a:rPr>
                <a:t>, </a:t>
              </a:r>
              <a:r>
                <a:rPr lang="en-US" altLang="zh-TW" sz="1800" i="1" dirty="0">
                  <a:solidFill>
                    <a:srgbClr val="3333FF"/>
                  </a:solidFill>
                </a:rPr>
                <a:t>n</a:t>
              </a:r>
              <a:r>
                <a:rPr lang="en-US" altLang="zh-TW" sz="1800" dirty="0">
                  <a:solidFill>
                    <a:srgbClr val="3333FF"/>
                  </a:solidFill>
                </a:rPr>
                <a:t>]</a:t>
              </a:r>
            </a:p>
          </p:txBody>
        </p:sp>
        <p:sp>
          <p:nvSpPr>
            <p:cNvPr id="39" name="Line 85"/>
            <p:cNvSpPr>
              <a:spLocks noChangeShapeType="1"/>
            </p:cNvSpPr>
            <p:nvPr/>
          </p:nvSpPr>
          <p:spPr bwMode="auto">
            <a:xfrm>
              <a:off x="5940772" y="2474913"/>
              <a:ext cx="2873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 sz="1800"/>
            </a:p>
          </p:txBody>
        </p:sp>
        <p:sp>
          <p:nvSpPr>
            <p:cNvPr id="40" name="Text Box 86"/>
            <p:cNvSpPr txBox="1">
              <a:spLocks noChangeArrowheads="1"/>
            </p:cNvSpPr>
            <p:nvPr/>
          </p:nvSpPr>
          <p:spPr bwMode="auto">
            <a:xfrm>
              <a:off x="6228110" y="2330451"/>
              <a:ext cx="576262" cy="406400"/>
            </a:xfrm>
            <a:prstGeom prst="rect">
              <a:avLst/>
            </a:prstGeom>
            <a:noFill/>
            <a:ln w="9525">
              <a:solidFill>
                <a:srgbClr val="6633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800">
                  <a:solidFill>
                    <a:srgbClr val="3333FF"/>
                  </a:solidFill>
                  <a:sym typeface="Symbol" pitchFamily="18" charset="2"/>
                </a:rPr>
                <a:t> 2</a:t>
              </a:r>
            </a:p>
          </p:txBody>
        </p:sp>
        <p:sp>
          <p:nvSpPr>
            <p:cNvPr id="41" name="Text Box 87"/>
            <p:cNvSpPr txBox="1">
              <a:spLocks noChangeArrowheads="1"/>
            </p:cNvSpPr>
            <p:nvPr/>
          </p:nvSpPr>
          <p:spPr bwMode="auto">
            <a:xfrm>
              <a:off x="5435947" y="2690813"/>
              <a:ext cx="1439863" cy="41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800"/>
                <a:t>along </a:t>
              </a:r>
              <a:r>
                <a:rPr lang="en-US" altLang="zh-TW" sz="1800" i="1"/>
                <a:t>m</a:t>
              </a:r>
            </a:p>
          </p:txBody>
        </p:sp>
        <p:sp>
          <p:nvSpPr>
            <p:cNvPr id="42" name="Line 88"/>
            <p:cNvSpPr>
              <a:spLocks noChangeShapeType="1"/>
            </p:cNvSpPr>
            <p:nvPr/>
          </p:nvSpPr>
          <p:spPr bwMode="auto">
            <a:xfrm>
              <a:off x="6804372" y="2546351"/>
              <a:ext cx="2873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 sz="1800"/>
            </a:p>
          </p:txBody>
        </p:sp>
        <p:sp>
          <p:nvSpPr>
            <p:cNvPr id="43" name="Text Box 89"/>
            <p:cNvSpPr txBox="1">
              <a:spLocks noChangeArrowheads="1"/>
            </p:cNvSpPr>
            <p:nvPr/>
          </p:nvSpPr>
          <p:spPr bwMode="auto">
            <a:xfrm>
              <a:off x="7020271" y="2330451"/>
              <a:ext cx="1296491" cy="41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800" i="1" dirty="0">
                  <a:solidFill>
                    <a:srgbClr val="3333FF"/>
                  </a:solidFill>
                </a:rPr>
                <a:t>x</a:t>
              </a:r>
              <a:r>
                <a:rPr lang="en-US" altLang="zh-TW" sz="1800" baseline="-25000" dirty="0">
                  <a:solidFill>
                    <a:srgbClr val="3333FF"/>
                  </a:solidFill>
                </a:rPr>
                <a:t>1,</a:t>
              </a:r>
              <a:r>
                <a:rPr lang="en-US" altLang="zh-TW" sz="1800" i="1" baseline="-25000" dirty="0">
                  <a:solidFill>
                    <a:srgbClr val="3333FF"/>
                  </a:solidFill>
                </a:rPr>
                <a:t>H</a:t>
              </a:r>
              <a:r>
                <a:rPr lang="en-US" altLang="zh-TW" sz="1800" baseline="-25000" dirty="0">
                  <a:solidFill>
                    <a:srgbClr val="3333FF"/>
                  </a:solidFill>
                </a:rPr>
                <a:t>1</a:t>
              </a:r>
              <a:r>
                <a:rPr lang="en-US" altLang="zh-TW" sz="1800" dirty="0">
                  <a:solidFill>
                    <a:srgbClr val="3333FF"/>
                  </a:solidFill>
                </a:rPr>
                <a:t>[</a:t>
              </a:r>
              <a:r>
                <a:rPr lang="en-US" altLang="zh-TW" sz="1800" i="1" dirty="0">
                  <a:solidFill>
                    <a:srgbClr val="3333FF"/>
                  </a:solidFill>
                </a:rPr>
                <a:t>m</a:t>
              </a:r>
              <a:r>
                <a:rPr lang="en-US" altLang="zh-TW" sz="1800" dirty="0">
                  <a:solidFill>
                    <a:srgbClr val="3333FF"/>
                  </a:solidFill>
                </a:rPr>
                <a:t>, </a:t>
              </a:r>
              <a:r>
                <a:rPr lang="en-US" altLang="zh-TW" sz="1800" i="1" dirty="0">
                  <a:solidFill>
                    <a:srgbClr val="3333FF"/>
                  </a:solidFill>
                </a:rPr>
                <a:t>n</a:t>
              </a:r>
              <a:r>
                <a:rPr lang="en-US" altLang="zh-TW" sz="1800" dirty="0">
                  <a:solidFill>
                    <a:srgbClr val="3333FF"/>
                  </a:solidFill>
                </a:rPr>
                <a:t>]</a:t>
              </a:r>
            </a:p>
          </p:txBody>
        </p:sp>
        <p:sp>
          <p:nvSpPr>
            <p:cNvPr id="44" name="Line 90"/>
            <p:cNvSpPr>
              <a:spLocks noChangeShapeType="1"/>
            </p:cNvSpPr>
            <p:nvPr/>
          </p:nvSpPr>
          <p:spPr bwMode="auto">
            <a:xfrm>
              <a:off x="4788247" y="3482976"/>
              <a:ext cx="1444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 sz="1800"/>
            </a:p>
          </p:txBody>
        </p:sp>
        <p:sp>
          <p:nvSpPr>
            <p:cNvPr id="45" name="Line 91"/>
            <p:cNvSpPr>
              <a:spLocks noChangeShapeType="1"/>
            </p:cNvSpPr>
            <p:nvPr/>
          </p:nvSpPr>
          <p:spPr bwMode="auto">
            <a:xfrm flipH="1">
              <a:off x="4932710" y="3267076"/>
              <a:ext cx="0" cy="792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 sz="1800"/>
            </a:p>
          </p:txBody>
        </p:sp>
        <p:sp>
          <p:nvSpPr>
            <p:cNvPr id="46" name="Line 92"/>
            <p:cNvSpPr>
              <a:spLocks noChangeShapeType="1"/>
            </p:cNvSpPr>
            <p:nvPr/>
          </p:nvSpPr>
          <p:spPr bwMode="auto">
            <a:xfrm flipV="1">
              <a:off x="4932710" y="3267076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 sz="1800"/>
            </a:p>
          </p:txBody>
        </p:sp>
        <p:sp>
          <p:nvSpPr>
            <p:cNvPr id="47" name="Line 93"/>
            <p:cNvSpPr>
              <a:spLocks noChangeShapeType="1"/>
            </p:cNvSpPr>
            <p:nvPr/>
          </p:nvSpPr>
          <p:spPr bwMode="auto">
            <a:xfrm flipV="1">
              <a:off x="4932710" y="4059238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 sz="1800"/>
            </a:p>
          </p:txBody>
        </p:sp>
        <p:sp>
          <p:nvSpPr>
            <p:cNvPr id="48" name="Text Box 94"/>
            <p:cNvSpPr txBox="1">
              <a:spLocks noChangeArrowheads="1"/>
            </p:cNvSpPr>
            <p:nvPr/>
          </p:nvSpPr>
          <p:spPr bwMode="auto">
            <a:xfrm>
              <a:off x="5148610" y="3122613"/>
              <a:ext cx="792162" cy="406400"/>
            </a:xfrm>
            <a:prstGeom prst="rect">
              <a:avLst/>
            </a:prstGeom>
            <a:noFill/>
            <a:ln w="9525">
              <a:solidFill>
                <a:srgbClr val="6633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800" i="1">
                  <a:solidFill>
                    <a:srgbClr val="3333FF"/>
                  </a:solidFill>
                </a:rPr>
                <a:t>g</a:t>
              </a:r>
              <a:r>
                <a:rPr lang="en-US" altLang="zh-TW" sz="1800">
                  <a:solidFill>
                    <a:srgbClr val="3333FF"/>
                  </a:solidFill>
                </a:rPr>
                <a:t>[</a:t>
              </a:r>
              <a:r>
                <a:rPr lang="en-US" altLang="zh-TW" sz="1800" i="1">
                  <a:solidFill>
                    <a:srgbClr val="3333FF"/>
                  </a:solidFill>
                </a:rPr>
                <a:t>m</a:t>
              </a:r>
              <a:r>
                <a:rPr lang="en-US" altLang="zh-TW" sz="1800">
                  <a:solidFill>
                    <a:srgbClr val="3333FF"/>
                  </a:solidFill>
                </a:rPr>
                <a:t>]</a:t>
              </a:r>
            </a:p>
          </p:txBody>
        </p:sp>
        <p:sp>
          <p:nvSpPr>
            <p:cNvPr id="49" name="Text Box 95"/>
            <p:cNvSpPr txBox="1">
              <a:spLocks noChangeArrowheads="1"/>
            </p:cNvSpPr>
            <p:nvPr/>
          </p:nvSpPr>
          <p:spPr bwMode="auto">
            <a:xfrm>
              <a:off x="5148610" y="3986213"/>
              <a:ext cx="792162" cy="406400"/>
            </a:xfrm>
            <a:prstGeom prst="rect">
              <a:avLst/>
            </a:prstGeom>
            <a:noFill/>
            <a:ln w="9525">
              <a:solidFill>
                <a:srgbClr val="6633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800" i="1">
                  <a:solidFill>
                    <a:srgbClr val="3333FF"/>
                  </a:solidFill>
                </a:rPr>
                <a:t>h</a:t>
              </a:r>
              <a:r>
                <a:rPr lang="en-US" altLang="zh-TW" sz="1800">
                  <a:solidFill>
                    <a:srgbClr val="3333FF"/>
                  </a:solidFill>
                </a:rPr>
                <a:t>[</a:t>
              </a:r>
              <a:r>
                <a:rPr lang="en-US" altLang="zh-TW" sz="1800" i="1">
                  <a:solidFill>
                    <a:srgbClr val="3333FF"/>
                  </a:solidFill>
                </a:rPr>
                <a:t>m</a:t>
              </a:r>
              <a:r>
                <a:rPr lang="en-US" altLang="zh-TW" sz="1800">
                  <a:solidFill>
                    <a:srgbClr val="3333FF"/>
                  </a:solidFill>
                </a:rPr>
                <a:t>]</a:t>
              </a:r>
            </a:p>
          </p:txBody>
        </p:sp>
        <p:sp>
          <p:nvSpPr>
            <p:cNvPr id="50" name="Text Box 96"/>
            <p:cNvSpPr txBox="1">
              <a:spLocks noChangeArrowheads="1"/>
            </p:cNvSpPr>
            <p:nvPr/>
          </p:nvSpPr>
          <p:spPr bwMode="auto">
            <a:xfrm>
              <a:off x="5435947" y="3482975"/>
              <a:ext cx="1439863" cy="41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800"/>
                <a:t>along </a:t>
              </a:r>
              <a:r>
                <a:rPr lang="en-US" altLang="zh-TW" sz="1800" i="1"/>
                <a:t>m</a:t>
              </a:r>
            </a:p>
          </p:txBody>
        </p:sp>
        <p:sp>
          <p:nvSpPr>
            <p:cNvPr id="51" name="Text Box 97"/>
            <p:cNvSpPr txBox="1">
              <a:spLocks noChangeArrowheads="1"/>
            </p:cNvSpPr>
            <p:nvPr/>
          </p:nvSpPr>
          <p:spPr bwMode="auto">
            <a:xfrm>
              <a:off x="5580410" y="4346577"/>
              <a:ext cx="1439862" cy="41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800"/>
                <a:t>along </a:t>
              </a:r>
              <a:r>
                <a:rPr lang="en-US" altLang="zh-TW" sz="1800" i="1"/>
                <a:t>m</a:t>
              </a:r>
            </a:p>
          </p:txBody>
        </p:sp>
        <p:sp>
          <p:nvSpPr>
            <p:cNvPr id="52" name="Text Box 98"/>
            <p:cNvSpPr txBox="1">
              <a:spLocks noChangeArrowheads="1"/>
            </p:cNvSpPr>
            <p:nvPr/>
          </p:nvSpPr>
          <p:spPr bwMode="auto">
            <a:xfrm>
              <a:off x="6228110" y="3122613"/>
              <a:ext cx="576262" cy="406400"/>
            </a:xfrm>
            <a:prstGeom prst="rect">
              <a:avLst/>
            </a:prstGeom>
            <a:noFill/>
            <a:ln w="9525">
              <a:solidFill>
                <a:srgbClr val="6633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800">
                  <a:solidFill>
                    <a:srgbClr val="3333FF"/>
                  </a:solidFill>
                  <a:sym typeface="Symbol" pitchFamily="18" charset="2"/>
                </a:rPr>
                <a:t> 2</a:t>
              </a:r>
            </a:p>
          </p:txBody>
        </p:sp>
        <p:sp>
          <p:nvSpPr>
            <p:cNvPr id="53" name="Text Box 99"/>
            <p:cNvSpPr txBox="1">
              <a:spLocks noChangeArrowheads="1"/>
            </p:cNvSpPr>
            <p:nvPr/>
          </p:nvSpPr>
          <p:spPr bwMode="auto">
            <a:xfrm>
              <a:off x="6228110" y="3914776"/>
              <a:ext cx="576262" cy="406400"/>
            </a:xfrm>
            <a:prstGeom prst="rect">
              <a:avLst/>
            </a:prstGeom>
            <a:noFill/>
            <a:ln w="9525">
              <a:solidFill>
                <a:srgbClr val="6633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800">
                  <a:solidFill>
                    <a:srgbClr val="3333FF"/>
                  </a:solidFill>
                  <a:sym typeface="Symbol" pitchFamily="18" charset="2"/>
                </a:rPr>
                <a:t> 2</a:t>
              </a:r>
            </a:p>
          </p:txBody>
        </p:sp>
        <p:sp>
          <p:nvSpPr>
            <p:cNvPr id="54" name="Line 100"/>
            <p:cNvSpPr>
              <a:spLocks noChangeShapeType="1"/>
            </p:cNvSpPr>
            <p:nvPr/>
          </p:nvSpPr>
          <p:spPr bwMode="auto">
            <a:xfrm>
              <a:off x="5940772" y="3267076"/>
              <a:ext cx="2873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 sz="1800"/>
            </a:p>
          </p:txBody>
        </p:sp>
        <p:sp>
          <p:nvSpPr>
            <p:cNvPr id="55" name="Line 101"/>
            <p:cNvSpPr>
              <a:spLocks noChangeShapeType="1"/>
            </p:cNvSpPr>
            <p:nvPr/>
          </p:nvSpPr>
          <p:spPr bwMode="auto">
            <a:xfrm>
              <a:off x="5940772" y="4130676"/>
              <a:ext cx="2873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 sz="1800"/>
            </a:p>
          </p:txBody>
        </p:sp>
        <p:sp>
          <p:nvSpPr>
            <p:cNvPr id="56" name="Line 102"/>
            <p:cNvSpPr>
              <a:spLocks noChangeShapeType="1"/>
            </p:cNvSpPr>
            <p:nvPr/>
          </p:nvSpPr>
          <p:spPr bwMode="auto">
            <a:xfrm>
              <a:off x="6804372" y="3267076"/>
              <a:ext cx="2873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 sz="1800"/>
            </a:p>
          </p:txBody>
        </p:sp>
        <p:sp>
          <p:nvSpPr>
            <p:cNvPr id="57" name="Line 103"/>
            <p:cNvSpPr>
              <a:spLocks noChangeShapeType="1"/>
            </p:cNvSpPr>
            <p:nvPr/>
          </p:nvSpPr>
          <p:spPr bwMode="auto">
            <a:xfrm>
              <a:off x="6804372" y="4130676"/>
              <a:ext cx="2873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 sz="1800"/>
            </a:p>
          </p:txBody>
        </p:sp>
        <p:sp>
          <p:nvSpPr>
            <p:cNvPr id="58" name="Text Box 104"/>
            <p:cNvSpPr txBox="1">
              <a:spLocks noChangeArrowheads="1"/>
            </p:cNvSpPr>
            <p:nvPr/>
          </p:nvSpPr>
          <p:spPr bwMode="auto">
            <a:xfrm>
              <a:off x="7093297" y="3051176"/>
              <a:ext cx="1295474" cy="41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800" i="1" dirty="0">
                  <a:solidFill>
                    <a:srgbClr val="3333FF"/>
                  </a:solidFill>
                </a:rPr>
                <a:t>x</a:t>
              </a:r>
              <a:r>
                <a:rPr lang="en-US" altLang="zh-TW" sz="1800" baseline="-25000" dirty="0">
                  <a:solidFill>
                    <a:srgbClr val="3333FF"/>
                  </a:solidFill>
                </a:rPr>
                <a:t>1,</a:t>
              </a:r>
              <a:r>
                <a:rPr lang="en-US" altLang="zh-TW" sz="1800" i="1" baseline="-25000" dirty="0">
                  <a:solidFill>
                    <a:srgbClr val="3333FF"/>
                  </a:solidFill>
                </a:rPr>
                <a:t>H</a:t>
              </a:r>
              <a:r>
                <a:rPr lang="en-US" altLang="zh-TW" sz="1800" baseline="-25000" dirty="0">
                  <a:solidFill>
                    <a:srgbClr val="3333FF"/>
                  </a:solidFill>
                </a:rPr>
                <a:t>2</a:t>
              </a:r>
              <a:r>
                <a:rPr lang="en-US" altLang="zh-TW" sz="1800" dirty="0">
                  <a:solidFill>
                    <a:srgbClr val="3333FF"/>
                  </a:solidFill>
                </a:rPr>
                <a:t>[</a:t>
              </a:r>
              <a:r>
                <a:rPr lang="en-US" altLang="zh-TW" sz="1800" i="1" dirty="0">
                  <a:solidFill>
                    <a:srgbClr val="3333FF"/>
                  </a:solidFill>
                </a:rPr>
                <a:t>m</a:t>
              </a:r>
              <a:r>
                <a:rPr lang="en-US" altLang="zh-TW" sz="1800" dirty="0">
                  <a:solidFill>
                    <a:srgbClr val="3333FF"/>
                  </a:solidFill>
                </a:rPr>
                <a:t>, </a:t>
              </a:r>
              <a:r>
                <a:rPr lang="en-US" altLang="zh-TW" sz="1800" i="1" dirty="0">
                  <a:solidFill>
                    <a:srgbClr val="3333FF"/>
                  </a:solidFill>
                </a:rPr>
                <a:t>n</a:t>
              </a:r>
              <a:r>
                <a:rPr lang="en-US" altLang="zh-TW" sz="1800" dirty="0">
                  <a:solidFill>
                    <a:srgbClr val="3333FF"/>
                  </a:solidFill>
                </a:rPr>
                <a:t>]</a:t>
              </a:r>
            </a:p>
          </p:txBody>
        </p:sp>
        <p:sp>
          <p:nvSpPr>
            <p:cNvPr id="59" name="Text Box 105"/>
            <p:cNvSpPr txBox="1">
              <a:spLocks noChangeArrowheads="1"/>
            </p:cNvSpPr>
            <p:nvPr/>
          </p:nvSpPr>
          <p:spPr bwMode="auto">
            <a:xfrm>
              <a:off x="7093297" y="3914776"/>
              <a:ext cx="1367482" cy="41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800" i="1" dirty="0">
                  <a:solidFill>
                    <a:srgbClr val="3333FF"/>
                  </a:solidFill>
                </a:rPr>
                <a:t>x</a:t>
              </a:r>
              <a:r>
                <a:rPr lang="en-US" altLang="zh-TW" sz="1800" baseline="-25000" dirty="0">
                  <a:solidFill>
                    <a:srgbClr val="3333FF"/>
                  </a:solidFill>
                </a:rPr>
                <a:t>1,</a:t>
              </a:r>
              <a:r>
                <a:rPr lang="en-US" altLang="zh-TW" sz="1800" i="1" baseline="-25000" dirty="0">
                  <a:solidFill>
                    <a:srgbClr val="3333FF"/>
                  </a:solidFill>
                </a:rPr>
                <a:t>H</a:t>
              </a:r>
              <a:r>
                <a:rPr lang="en-US" altLang="zh-TW" sz="1800" baseline="-25000" dirty="0">
                  <a:solidFill>
                    <a:srgbClr val="3333FF"/>
                  </a:solidFill>
                </a:rPr>
                <a:t>3</a:t>
              </a:r>
              <a:r>
                <a:rPr lang="en-US" altLang="zh-TW" sz="1800" dirty="0">
                  <a:solidFill>
                    <a:srgbClr val="3333FF"/>
                  </a:solidFill>
                </a:rPr>
                <a:t>[</a:t>
              </a:r>
              <a:r>
                <a:rPr lang="en-US" altLang="zh-TW" sz="1800" i="1" dirty="0">
                  <a:solidFill>
                    <a:srgbClr val="3333FF"/>
                  </a:solidFill>
                </a:rPr>
                <a:t>m</a:t>
              </a:r>
              <a:r>
                <a:rPr lang="en-US" altLang="zh-TW" sz="1800" dirty="0">
                  <a:solidFill>
                    <a:srgbClr val="3333FF"/>
                  </a:solidFill>
                </a:rPr>
                <a:t>, </a:t>
              </a:r>
              <a:r>
                <a:rPr lang="en-US" altLang="zh-TW" sz="1800" i="1" dirty="0">
                  <a:solidFill>
                    <a:srgbClr val="3333FF"/>
                  </a:solidFill>
                </a:rPr>
                <a:t>n</a:t>
              </a:r>
              <a:r>
                <a:rPr lang="en-US" altLang="zh-TW" sz="1800" dirty="0">
                  <a:solidFill>
                    <a:srgbClr val="3333FF"/>
                  </a:solidFill>
                </a:rPr>
                <a:t>]</a:t>
              </a:r>
            </a:p>
          </p:txBody>
        </p:sp>
        <p:sp>
          <p:nvSpPr>
            <p:cNvPr id="60" name="Line 65"/>
            <p:cNvSpPr>
              <a:spLocks noChangeShapeType="1"/>
            </p:cNvSpPr>
            <p:nvPr/>
          </p:nvSpPr>
          <p:spPr bwMode="auto">
            <a:xfrm>
              <a:off x="1548160" y="3482976"/>
              <a:ext cx="287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 sz="1800"/>
            </a:p>
          </p:txBody>
        </p:sp>
      </p:grpSp>
      <p:sp>
        <p:nvSpPr>
          <p:cNvPr id="61" name="Text Box 56"/>
          <p:cNvSpPr txBox="1">
            <a:spLocks noChangeArrowheads="1"/>
          </p:cNvSpPr>
          <p:nvPr/>
        </p:nvSpPr>
        <p:spPr bwMode="auto">
          <a:xfrm>
            <a:off x="1062753" y="1400875"/>
            <a:ext cx="361273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/>
              <a:t>x = double(</a:t>
            </a:r>
            <a:r>
              <a:rPr lang="en-US" altLang="zh-TW" dirty="0" err="1"/>
              <a:t>imread</a:t>
            </a:r>
            <a:r>
              <a:rPr lang="en-US" altLang="zh-TW" dirty="0"/>
              <a:t>(‘filename’))</a:t>
            </a:r>
          </a:p>
        </p:txBody>
      </p:sp>
      <p:sp>
        <p:nvSpPr>
          <p:cNvPr id="62" name="Text Box 153"/>
          <p:cNvSpPr txBox="1">
            <a:spLocks noChangeArrowheads="1"/>
          </p:cNvSpPr>
          <p:nvPr/>
        </p:nvSpPr>
        <p:spPr bwMode="auto">
          <a:xfrm>
            <a:off x="786430" y="5138267"/>
            <a:ext cx="806608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/>
              <a:t>(b) Also write the program for the inverse 2-D discrete 6-point </a:t>
            </a:r>
            <a:r>
              <a:rPr lang="en-US" altLang="zh-TW" dirty="0" err="1"/>
              <a:t>Daubechies</a:t>
            </a:r>
            <a:br>
              <a:rPr lang="en-US" altLang="zh-TW" dirty="0"/>
            </a:br>
            <a:r>
              <a:rPr lang="en-US" altLang="zh-TW" dirty="0"/>
              <a:t>    wavelet transform. </a:t>
            </a:r>
          </a:p>
        </p:txBody>
      </p:sp>
      <p:sp>
        <p:nvSpPr>
          <p:cNvPr id="63" name="文字方塊 62"/>
          <p:cNvSpPr txBox="1"/>
          <p:nvPr/>
        </p:nvSpPr>
        <p:spPr>
          <a:xfrm>
            <a:off x="7628381" y="6200304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/>
              <a:t>(Conti</a:t>
            </a:r>
            <a:r>
              <a:rPr lang="en-US" altLang="zh-TW" dirty="0"/>
              <a:t>.)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260648"/>
            <a:ext cx="842493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spcBef>
                <a:spcPct val="30000"/>
              </a:spcBef>
            </a:pPr>
            <a:r>
              <a:rPr lang="en-US" altLang="zh-TW" dirty="0"/>
              <a:t>(2) (a) What is the role of the </a:t>
            </a:r>
            <a:r>
              <a:rPr lang="en-US" altLang="zh-TW" u="sng" dirty="0"/>
              <a:t>scaling function</a:t>
            </a:r>
            <a:r>
              <a:rPr lang="en-US" altLang="zh-TW" dirty="0"/>
              <a:t> in the continuous wavelet transform? (b) What is the role of the </a:t>
            </a:r>
            <a:r>
              <a:rPr lang="en-US" altLang="zh-TW" u="sng" dirty="0"/>
              <a:t>generating function</a:t>
            </a:r>
            <a:r>
              <a:rPr lang="en-US" altLang="zh-TW" dirty="0"/>
              <a:t> in the continuous wavelet transform with discrete coefficients?                                   (10 scores)</a:t>
            </a:r>
          </a:p>
          <a:p>
            <a:pPr marL="342900" indent="-342900" algn="just">
              <a:lnSpc>
                <a:spcPct val="120000"/>
              </a:lnSpc>
              <a:spcBef>
                <a:spcPct val="30000"/>
              </a:spcBef>
            </a:pPr>
            <a:r>
              <a:rPr lang="en-US" altLang="zh-TW" dirty="0"/>
              <a:t>(3) Why the complexity of the 1-D discrete wavelet transform is </a:t>
            </a:r>
            <a:r>
              <a:rPr lang="en-US" altLang="zh-TW" i="1" dirty="0"/>
              <a:t>O</a:t>
            </a:r>
            <a:r>
              <a:rPr lang="en-US" altLang="zh-TW" dirty="0"/>
              <a:t>(</a:t>
            </a:r>
            <a:r>
              <a:rPr lang="en-US" altLang="zh-TW" i="1" dirty="0"/>
              <a:t>N</a:t>
            </a:r>
            <a:r>
              <a:rPr lang="en-US" altLang="zh-TW" dirty="0"/>
              <a:t>)? </a:t>
            </a:r>
          </a:p>
          <a:p>
            <a:pPr marL="342900" indent="-342900" algn="just">
              <a:lnSpc>
                <a:spcPct val="120000"/>
              </a:lnSpc>
              <a:spcBef>
                <a:spcPct val="30000"/>
              </a:spcBef>
            </a:pPr>
            <a:r>
              <a:rPr lang="en-US" altLang="zh-TW" dirty="0"/>
              <a:t>                                                                                                                 (10 scores)</a:t>
            </a:r>
          </a:p>
          <a:p>
            <a:pPr marL="342900" indent="-342900" algn="just">
              <a:lnSpc>
                <a:spcPct val="120000"/>
              </a:lnSpc>
              <a:spcBef>
                <a:spcPct val="30000"/>
              </a:spcBef>
            </a:pPr>
            <a:r>
              <a:rPr lang="en-US" altLang="zh-TW" dirty="0"/>
              <a:t>(4) What are the vanish moments of (a) the </a:t>
            </a:r>
            <a:r>
              <a:rPr lang="en-US" altLang="zh-TW" dirty="0" err="1"/>
              <a:t>sinc</a:t>
            </a:r>
            <a:r>
              <a:rPr lang="en-US" altLang="zh-TW" dirty="0"/>
              <a:t> wavelet, (b) the 12-point </a:t>
            </a:r>
            <a:r>
              <a:rPr lang="en-US" altLang="zh-TW" dirty="0" err="1"/>
              <a:t>symlet</a:t>
            </a:r>
            <a:r>
              <a:rPr lang="en-US" altLang="zh-TW" dirty="0"/>
              <a:t>, (c) the wavelet with </a:t>
            </a:r>
            <a:r>
              <a:rPr lang="en-US" altLang="zh-TW" i="1" dirty="0"/>
              <a:t>h</a:t>
            </a:r>
            <a:r>
              <a:rPr lang="en-US" altLang="zh-TW" dirty="0"/>
              <a:t>[0] = </a:t>
            </a:r>
            <a:r>
              <a:rPr lang="en-US" altLang="zh-TW" i="1" dirty="0"/>
              <a:t>h</a:t>
            </a:r>
            <a:r>
              <a:rPr lang="en-US" altLang="zh-TW" dirty="0"/>
              <a:t>[3] = 1/8, </a:t>
            </a:r>
            <a:r>
              <a:rPr lang="en-US" altLang="zh-TW" i="1" dirty="0"/>
              <a:t>h</a:t>
            </a:r>
            <a:r>
              <a:rPr lang="en-US" altLang="zh-TW" dirty="0"/>
              <a:t>[1] = </a:t>
            </a:r>
            <a:r>
              <a:rPr lang="en-US" altLang="zh-TW" i="1" dirty="0"/>
              <a:t>h</a:t>
            </a:r>
            <a:r>
              <a:rPr lang="en-US" altLang="zh-TW" dirty="0"/>
              <a:t>[2] = -3/8, </a:t>
            </a:r>
            <a:r>
              <a:rPr lang="en-US" altLang="zh-TW" i="1" dirty="0"/>
              <a:t>h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 = 0 otherwise?</a:t>
            </a:r>
          </a:p>
          <a:p>
            <a:pPr marL="342900" indent="-342900" algn="just">
              <a:lnSpc>
                <a:spcPct val="120000"/>
              </a:lnSpc>
              <a:spcBef>
                <a:spcPct val="30000"/>
              </a:spcBef>
            </a:pPr>
            <a:r>
              <a:rPr lang="en-US" altLang="zh-TW" dirty="0"/>
              <a:t>                                                                                                                (15 scores) </a:t>
            </a:r>
          </a:p>
        </p:txBody>
      </p:sp>
      <p:sp>
        <p:nvSpPr>
          <p:cNvPr id="3" name="矩形 2"/>
          <p:cNvSpPr/>
          <p:nvPr/>
        </p:nvSpPr>
        <p:spPr>
          <a:xfrm>
            <a:off x="145858" y="3717032"/>
            <a:ext cx="86026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20000"/>
              </a:lnSpc>
              <a:spcBef>
                <a:spcPct val="30000"/>
              </a:spcBef>
            </a:pPr>
            <a:r>
              <a:rPr lang="en-US" altLang="zh-TW" dirty="0"/>
              <a:t>(5) Why the wavelet transform can be used for (a) image compression, (b) filter design, and (c) patter recognition?                                                   (15 scores)</a:t>
            </a:r>
          </a:p>
        </p:txBody>
      </p:sp>
      <p:sp>
        <p:nvSpPr>
          <p:cNvPr id="4" name="矩形 3"/>
          <p:cNvSpPr/>
          <p:nvPr/>
        </p:nvSpPr>
        <p:spPr>
          <a:xfrm>
            <a:off x="145858" y="4679033"/>
            <a:ext cx="87466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spcBef>
                <a:spcPct val="30000"/>
              </a:spcBef>
            </a:pPr>
            <a:r>
              <a:rPr lang="en-US" altLang="zh-TW" dirty="0"/>
              <a:t>(6) Suppose that </a:t>
            </a:r>
            <a:r>
              <a:rPr lang="en-US" altLang="zh-TW" i="1" dirty="0"/>
              <a:t>g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 is a discrete </a:t>
            </a:r>
            <a:r>
              <a:rPr lang="en-US" altLang="zh-TW" dirty="0" err="1"/>
              <a:t>lowpass</a:t>
            </a:r>
            <a:r>
              <a:rPr lang="en-US" altLang="zh-TW" dirty="0"/>
              <a:t> filter. How do we convert it into (a) a </a:t>
            </a:r>
            <a:r>
              <a:rPr lang="en-US" altLang="zh-TW" dirty="0" err="1"/>
              <a:t>highpass</a:t>
            </a:r>
            <a:r>
              <a:rPr lang="en-US" altLang="zh-TW" dirty="0"/>
              <a:t> filter and (b) a bandpass filter where the passband is around </a:t>
            </a:r>
            <a:r>
              <a:rPr lang="en-US" altLang="zh-TW" i="1" dirty="0"/>
              <a:t>f</a:t>
            </a:r>
            <a:r>
              <a:rPr lang="en-US" altLang="zh-TW" dirty="0"/>
              <a:t> = </a:t>
            </a:r>
            <a:r>
              <a:rPr lang="en-US" altLang="zh-TW" dirty="0">
                <a:sym typeface="Symbol" panose="05050102010706020507" pitchFamily="18" charset="2"/>
              </a:rPr>
              <a:t>1/4 with only multiplication operations?                                                  </a:t>
            </a:r>
            <a:r>
              <a:rPr lang="en-US" altLang="zh-TW" dirty="0"/>
              <a:t>(10 scores)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7524328" y="6165304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/>
              <a:t>(Conti</a:t>
            </a:r>
            <a:r>
              <a:rPr lang="en-US" altLang="zh-TW" dirty="0"/>
              <a:t>.)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4803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23528" y="332656"/>
            <a:ext cx="86026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20000"/>
              </a:lnSpc>
              <a:spcBef>
                <a:spcPct val="30000"/>
              </a:spcBef>
            </a:pPr>
            <a:r>
              <a:rPr lang="en-US" altLang="zh-TW" dirty="0"/>
              <a:t>(7) (a) Compared to the </a:t>
            </a:r>
            <a:r>
              <a:rPr lang="en-US" altLang="zh-TW" dirty="0" err="1"/>
              <a:t>Daubechies</a:t>
            </a:r>
            <a:r>
              <a:rPr lang="en-US" altLang="zh-TW" dirty="0"/>
              <a:t> wavelet, what is the advantage of the </a:t>
            </a:r>
            <a:r>
              <a:rPr lang="en-US" altLang="zh-TW" u="sng" dirty="0" err="1"/>
              <a:t>symplet</a:t>
            </a:r>
            <a:r>
              <a:rPr lang="en-US" altLang="zh-TW" dirty="0"/>
              <a:t>? (b) Compared to the original 2D wavelet, what is the advantage of the </a:t>
            </a:r>
            <a:r>
              <a:rPr lang="en-US" altLang="zh-TW" u="sng" dirty="0" err="1"/>
              <a:t>curvelet</a:t>
            </a:r>
            <a:r>
              <a:rPr lang="en-US" altLang="zh-TW" dirty="0"/>
              <a:t>?                                                                                             (10 scores)</a:t>
            </a:r>
          </a:p>
        </p:txBody>
      </p:sp>
      <p:sp>
        <p:nvSpPr>
          <p:cNvPr id="6" name="Text Box 31"/>
          <p:cNvSpPr txBox="1">
            <a:spLocks noChangeArrowheads="1"/>
          </p:cNvSpPr>
          <p:nvPr/>
        </p:nvSpPr>
        <p:spPr bwMode="auto">
          <a:xfrm>
            <a:off x="323528" y="1844824"/>
            <a:ext cx="846699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TW" dirty="0"/>
              <a:t>(Extra): Answer the questions according to your student ID number.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TW" dirty="0"/>
              <a:t>            (ended with 2, 3, 4, 7, 8, 9) </a:t>
            </a:r>
          </a:p>
        </p:txBody>
      </p:sp>
    </p:spTree>
    <p:extLst>
      <p:ext uri="{BB962C8B-B14F-4D97-AF65-F5344CB8AC3E}">
        <p14:creationId xmlns:p14="http://schemas.microsoft.com/office/powerpoint/2010/main" val="1686760821"/>
      </p:ext>
    </p:extLst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2401</TotalTime>
  <Words>439</Words>
  <Application>Microsoft Office PowerPoint</Application>
  <PresentationFormat>如螢幕大小 (4:3)</PresentationFormat>
  <Paragraphs>44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新細明體</vt:lpstr>
      <vt:lpstr>標楷體</vt:lpstr>
      <vt:lpstr>Arial</vt:lpstr>
      <vt:lpstr>Symbol</vt:lpstr>
      <vt:lpstr>Times New Roman</vt:lpstr>
      <vt:lpstr>預設簡報設計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DJJ</dc:creator>
  <cp:lastModifiedBy>User</cp:lastModifiedBy>
  <cp:revision>189</cp:revision>
  <dcterms:created xsi:type="dcterms:W3CDTF">2007-10-08T10:08:53Z</dcterms:created>
  <dcterms:modified xsi:type="dcterms:W3CDTF">2021-01-01T05:59:02Z</dcterms:modified>
</cp:coreProperties>
</file>