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60" r:id="rId2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A6E4"/>
    <a:srgbClr val="7B92B7"/>
    <a:srgbClr val="98C2BD"/>
    <a:srgbClr val="64A49C"/>
    <a:srgbClr val="FFCCCC"/>
    <a:srgbClr val="5AD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90" autoAdjust="0"/>
    <p:restoredTop sz="94660" autoAdjust="0"/>
  </p:normalViewPr>
  <p:slideViewPr>
    <p:cSldViewPr snapToGrid="0" showGuides="1">
      <p:cViewPr varScale="1">
        <p:scale>
          <a:sx n="94" d="100"/>
          <a:sy n="94" d="100"/>
        </p:scale>
        <p:origin x="-120" y="-21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6633-31AB-4C89-BAB7-AB1610B4033D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61AC-BE29-4FCB-876D-B576CA340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31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6633-31AB-4C89-BAB7-AB1610B4033D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61AC-BE29-4FCB-876D-B576CA340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32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6633-31AB-4C89-BAB7-AB1610B4033D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61AC-BE29-4FCB-876D-B576CA340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29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6633-31AB-4C89-BAB7-AB1610B4033D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61AC-BE29-4FCB-876D-B576CA340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47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6633-31AB-4C89-BAB7-AB1610B4033D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61AC-BE29-4FCB-876D-B576CA340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26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6633-31AB-4C89-BAB7-AB1610B4033D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61AC-BE29-4FCB-876D-B576CA340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17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6633-31AB-4C89-BAB7-AB1610B4033D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61AC-BE29-4FCB-876D-B576CA340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09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6633-31AB-4C89-BAB7-AB1610B4033D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61AC-BE29-4FCB-876D-B576CA340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80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6633-31AB-4C89-BAB7-AB1610B4033D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61AC-BE29-4FCB-876D-B576CA340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5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6633-31AB-4C89-BAB7-AB1610B4033D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61AC-BE29-4FCB-876D-B576CA340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89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6633-31AB-4C89-BAB7-AB1610B4033D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61AC-BE29-4FCB-876D-B576CA340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08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06633-31AB-4C89-BAB7-AB1610B4033D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461AC-BE29-4FCB-876D-B576CA340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7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79270" y="891419"/>
            <a:ext cx="4098638" cy="814781"/>
            <a:chOff x="3436370" y="778828"/>
            <a:chExt cx="4098638" cy="814781"/>
          </a:xfrm>
        </p:grpSpPr>
        <p:sp>
          <p:nvSpPr>
            <p:cNvPr id="10" name="자유형: 도형 9"/>
            <p:cNvSpPr/>
            <p:nvPr/>
          </p:nvSpPr>
          <p:spPr>
            <a:xfrm>
              <a:off x="3436370" y="778828"/>
              <a:ext cx="4098638" cy="814781"/>
            </a:xfrm>
            <a:custGeom>
              <a:avLst/>
              <a:gdLst>
                <a:gd name="connsiteX0" fmla="*/ 108157 w 3510116"/>
                <a:gd name="connsiteY0" fmla="*/ 0 h 958642"/>
                <a:gd name="connsiteX1" fmla="*/ 3401959 w 3510116"/>
                <a:gd name="connsiteY1" fmla="*/ 0 h 958642"/>
                <a:gd name="connsiteX2" fmla="*/ 3510116 w 3510116"/>
                <a:gd name="connsiteY2" fmla="*/ 108157 h 958642"/>
                <a:gd name="connsiteX3" fmla="*/ 3510116 w 3510116"/>
                <a:gd name="connsiteY3" fmla="*/ 540772 h 958642"/>
                <a:gd name="connsiteX4" fmla="*/ 3401959 w 3510116"/>
                <a:gd name="connsiteY4" fmla="*/ 648929 h 958642"/>
                <a:gd name="connsiteX5" fmla="*/ 1547307 w 3510116"/>
                <a:gd name="connsiteY5" fmla="*/ 648929 h 958642"/>
                <a:gd name="connsiteX6" fmla="*/ 1366512 w 3510116"/>
                <a:gd name="connsiteY6" fmla="*/ 958642 h 958642"/>
                <a:gd name="connsiteX7" fmla="*/ 1281838 w 3510116"/>
                <a:gd name="connsiteY7" fmla="*/ 648929 h 958642"/>
                <a:gd name="connsiteX8" fmla="*/ 108157 w 3510116"/>
                <a:gd name="connsiteY8" fmla="*/ 648929 h 958642"/>
                <a:gd name="connsiteX9" fmla="*/ 0 w 3510116"/>
                <a:gd name="connsiteY9" fmla="*/ 540772 h 958642"/>
                <a:gd name="connsiteX10" fmla="*/ 0 w 3510116"/>
                <a:gd name="connsiteY10" fmla="*/ 108157 h 958642"/>
                <a:gd name="connsiteX11" fmla="*/ 108157 w 3510116"/>
                <a:gd name="connsiteY11" fmla="*/ 0 h 958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10116" h="958642">
                  <a:moveTo>
                    <a:pt x="108157" y="0"/>
                  </a:moveTo>
                  <a:lnTo>
                    <a:pt x="3401959" y="0"/>
                  </a:lnTo>
                  <a:cubicBezTo>
                    <a:pt x="3461692" y="0"/>
                    <a:pt x="3510116" y="48424"/>
                    <a:pt x="3510116" y="108157"/>
                  </a:cubicBezTo>
                  <a:lnTo>
                    <a:pt x="3510116" y="540772"/>
                  </a:lnTo>
                  <a:cubicBezTo>
                    <a:pt x="3510116" y="600505"/>
                    <a:pt x="3461692" y="648929"/>
                    <a:pt x="3401959" y="648929"/>
                  </a:cubicBezTo>
                  <a:lnTo>
                    <a:pt x="1547307" y="648929"/>
                  </a:lnTo>
                  <a:lnTo>
                    <a:pt x="1366512" y="958642"/>
                  </a:lnTo>
                  <a:lnTo>
                    <a:pt x="1281838" y="648929"/>
                  </a:lnTo>
                  <a:lnTo>
                    <a:pt x="108157" y="648929"/>
                  </a:lnTo>
                  <a:cubicBezTo>
                    <a:pt x="48424" y="648929"/>
                    <a:pt x="0" y="600505"/>
                    <a:pt x="0" y="540772"/>
                  </a:cubicBezTo>
                  <a:lnTo>
                    <a:pt x="0" y="108157"/>
                  </a:lnTo>
                  <a:cubicBezTo>
                    <a:pt x="0" y="48424"/>
                    <a:pt x="48424" y="0"/>
                    <a:pt x="108157" y="0"/>
                  </a:cubicBezTo>
                  <a:close/>
                </a:path>
              </a:pathLst>
            </a:custGeom>
            <a:solidFill>
              <a:srgbClr val="98C2BD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2784" y="821756"/>
              <a:ext cx="369203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Segoe UI" panose="020B0502040204020203" pitchFamily="34" charset="0"/>
                </a:rPr>
                <a:t>오승준 </a:t>
              </a:r>
              <a:r>
                <a:rPr lang="ko-KR" altLang="en-US" sz="25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Segoe UI" panose="020B0502040204020203" pitchFamily="34" charset="0"/>
                </a:rPr>
                <a:t>박지안</a:t>
              </a:r>
              <a:r>
                <a:rPr lang="ko-KR" altLang="en-US" sz="2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Segoe UI" panose="020B0502040204020203" pitchFamily="34" charset="0"/>
                </a:rPr>
                <a:t> 권은지 정소라</a:t>
              </a:r>
              <a:endParaRPr lang="ko-KR" alt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793093" y="1922890"/>
            <a:ext cx="4269117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9600" dirty="0" smtClean="0">
                <a:solidFill>
                  <a:srgbClr val="FFCCCC"/>
                </a:solidFill>
                <a:effectLst>
                  <a:glow rad="63500">
                    <a:schemeClr val="tx1">
                      <a:lumMod val="95000"/>
                      <a:lumOff val="5000"/>
                      <a:alpha val="86000"/>
                    </a:schemeClr>
                  </a:glo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여행</a:t>
            </a:r>
            <a:r>
              <a:rPr lang="ko-KR" altLang="en-US" sz="9600" dirty="0" smtClean="0">
                <a:solidFill>
                  <a:srgbClr val="98C2BD"/>
                </a:solidFill>
                <a:effectLst>
                  <a:glow rad="63500">
                    <a:schemeClr val="tx1">
                      <a:lumMod val="95000"/>
                      <a:lumOff val="5000"/>
                      <a:alpha val="86000"/>
                    </a:schemeClr>
                  </a:glo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일기</a:t>
            </a:r>
            <a:endParaRPr lang="ko-KR" altLang="en-US" sz="9600" dirty="0">
              <a:solidFill>
                <a:srgbClr val="98C2BD"/>
              </a:solidFill>
              <a:effectLst>
                <a:glow rad="63500">
                  <a:schemeClr val="tx1">
                    <a:lumMod val="95000"/>
                    <a:lumOff val="5000"/>
                    <a:alpha val="86000"/>
                  </a:schemeClr>
                </a:glo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84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/>
          <p:cNvSpPr/>
          <p:nvPr/>
        </p:nvSpPr>
        <p:spPr>
          <a:xfrm>
            <a:off x="202223" y="1151792"/>
            <a:ext cx="9530862" cy="5468815"/>
          </a:xfrm>
          <a:prstGeom prst="roundRect">
            <a:avLst>
              <a:gd name="adj" fmla="val 3224"/>
            </a:avLst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8500" y="1449961"/>
            <a:ext cx="62855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는 열한살" pitchFamily="50" charset="-127"/>
                <a:ea typeface="배달의민족 한나는 열한살" pitchFamily="50" charset="-127"/>
              </a:rPr>
              <a:t>Q. </a:t>
            </a:r>
            <a:r>
              <a:rPr lang="ko-KR" altLang="en-US" sz="1500" dirty="0">
                <a:latin typeface="배달의민족 한나는 열한살" pitchFamily="50" charset="-127"/>
                <a:ea typeface="배달의민족 한나는 열한살" pitchFamily="50" charset="-127"/>
              </a:rPr>
              <a:t>귀하의 이름</a:t>
            </a:r>
            <a:r>
              <a:rPr lang="en-US" altLang="ko-KR" sz="1500" dirty="0"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1500" dirty="0">
                <a:latin typeface="배달의민족 한나는 열한살" pitchFamily="50" charset="-127"/>
                <a:ea typeface="배달의민족 한나는 열한살" pitchFamily="50" charset="-127"/>
              </a:rPr>
              <a:t>나이</a:t>
            </a:r>
            <a:r>
              <a:rPr lang="en-US" altLang="ko-KR" sz="1500" dirty="0"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1500" dirty="0">
                <a:latin typeface="배달의민족 한나는 열한살" pitchFamily="50" charset="-127"/>
                <a:ea typeface="배달의민족 한나는 열한살" pitchFamily="50" charset="-127"/>
              </a:rPr>
              <a:t>직업은 무엇입니까</a:t>
            </a:r>
            <a:r>
              <a:rPr lang="en-US" altLang="ko-KR" sz="1500" dirty="0">
                <a:latin typeface="배달의민족 한나는 열한살" pitchFamily="50" charset="-127"/>
                <a:ea typeface="배달의민족 한나는 열한살" pitchFamily="50" charset="-127"/>
              </a:rPr>
              <a:t>?</a:t>
            </a:r>
          </a:p>
          <a:p>
            <a:r>
              <a:rPr lang="en-US" altLang="ko-KR" sz="1500" dirty="0">
                <a:latin typeface="배달의민족 한나는 열한살" pitchFamily="50" charset="-127"/>
                <a:ea typeface="배달의민족 한나는 열한살" pitchFamily="50" charset="-127"/>
              </a:rPr>
              <a:t>A. </a:t>
            </a:r>
            <a:r>
              <a:rPr lang="ko-KR" altLang="en-US" sz="1500" dirty="0">
                <a:latin typeface="배달의민족 한나는 열한살" pitchFamily="50" charset="-127"/>
                <a:ea typeface="배달의민족 한나는 열한살" pitchFamily="50" charset="-127"/>
              </a:rPr>
              <a:t>이름</a:t>
            </a:r>
            <a:r>
              <a:rPr lang="en-US" altLang="ko-KR" sz="1500" dirty="0">
                <a:latin typeface="배달의민족 한나는 열한살" pitchFamily="50" charset="-127"/>
                <a:ea typeface="배달의민족 한나는 열한살" pitchFamily="50" charset="-127"/>
              </a:rPr>
              <a:t>:000  </a:t>
            </a:r>
            <a:r>
              <a:rPr lang="ko-KR" altLang="en-US" sz="1500" dirty="0">
                <a:latin typeface="배달의민족 한나는 열한살" pitchFamily="50" charset="-127"/>
                <a:ea typeface="배달의민족 한나는 열한살" pitchFamily="50" charset="-127"/>
              </a:rPr>
              <a:t>나이</a:t>
            </a:r>
            <a:r>
              <a:rPr lang="en-US" altLang="ko-KR" sz="1500" dirty="0">
                <a:latin typeface="배달의민족 한나는 열한살" pitchFamily="50" charset="-127"/>
                <a:ea typeface="배달의민족 한나는 열한살" pitchFamily="50" charset="-127"/>
              </a:rPr>
              <a:t>:35  </a:t>
            </a:r>
            <a:r>
              <a:rPr lang="ko-KR" altLang="en-US" sz="1500" dirty="0">
                <a:latin typeface="배달의민족 한나는 열한살" pitchFamily="50" charset="-127"/>
                <a:ea typeface="배달의민족 한나는 열한살" pitchFamily="50" charset="-127"/>
              </a:rPr>
              <a:t>직업</a:t>
            </a:r>
            <a:r>
              <a:rPr lang="en-US" altLang="ko-KR" sz="1500" dirty="0">
                <a:latin typeface="배달의민족 한나는 열한살" pitchFamily="50" charset="-127"/>
                <a:ea typeface="배달의민족 한나는 열한살" pitchFamily="50" charset="-127"/>
              </a:rPr>
              <a:t>: </a:t>
            </a:r>
            <a:r>
              <a:rPr lang="ko-KR" altLang="en-US" sz="1500" dirty="0" err="1">
                <a:latin typeface="배달의민족 한나는 열한살" pitchFamily="50" charset="-127"/>
                <a:ea typeface="배달의민족 한나는 열한살" pitchFamily="50" charset="-127"/>
              </a:rPr>
              <a:t>웹디자이너</a:t>
            </a:r>
            <a:endParaRPr lang="ko-KR" altLang="en-US" sz="15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endParaRPr lang="ko-KR" altLang="en-US" sz="15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r>
              <a:rPr lang="en-US" altLang="ko-KR" sz="1500" dirty="0">
                <a:latin typeface="배달의민족 한나는 열한살" pitchFamily="50" charset="-127"/>
                <a:ea typeface="배달의민족 한나는 열한살" pitchFamily="50" charset="-127"/>
              </a:rPr>
              <a:t>Q. </a:t>
            </a:r>
            <a:r>
              <a:rPr lang="ko-KR" altLang="en-US" sz="1500" dirty="0">
                <a:latin typeface="배달의민족 한나는 열한살" pitchFamily="50" charset="-127"/>
                <a:ea typeface="배달의민족 한나는 열한살" pitchFamily="50" charset="-127"/>
              </a:rPr>
              <a:t>귀하는 평소 여행 관련 커뮤니티를 얼마나 자주 이용하시나요</a:t>
            </a:r>
            <a:r>
              <a:rPr lang="en-US" altLang="ko-KR" sz="1500" dirty="0">
                <a:latin typeface="배달의민족 한나는 열한살" pitchFamily="50" charset="-127"/>
                <a:ea typeface="배달의민족 한나는 열한살" pitchFamily="50" charset="-127"/>
              </a:rPr>
              <a:t>?</a:t>
            </a:r>
          </a:p>
          <a:p>
            <a:r>
              <a:rPr lang="en-US" altLang="ko-KR" sz="1500" dirty="0">
                <a:latin typeface="배달의민족 한나는 열한살" pitchFamily="50" charset="-127"/>
                <a:ea typeface="배달의민족 한나는 열한살" pitchFamily="50" charset="-127"/>
              </a:rPr>
              <a:t>A. </a:t>
            </a:r>
            <a:r>
              <a:rPr lang="ko-KR" altLang="en-US" sz="1500" dirty="0">
                <a:latin typeface="배달의민족 한나는 열한살" pitchFamily="50" charset="-127"/>
                <a:ea typeface="배달의민족 한나는 열한살" pitchFamily="50" charset="-127"/>
              </a:rPr>
              <a:t>휴가철에만 이용한다</a:t>
            </a:r>
            <a:r>
              <a:rPr lang="en-US" altLang="ko-KR" sz="15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endParaRPr lang="en-US" altLang="ko-KR" sz="15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r>
              <a:rPr lang="en-US" altLang="ko-KR" sz="1500" dirty="0">
                <a:latin typeface="배달의민족 한나는 열한살" pitchFamily="50" charset="-127"/>
                <a:ea typeface="배달의민족 한나는 열한살" pitchFamily="50" charset="-127"/>
              </a:rPr>
              <a:t>Q. </a:t>
            </a:r>
            <a:r>
              <a:rPr lang="ko-KR" altLang="en-US" sz="1500" dirty="0">
                <a:latin typeface="배달의민족 한나는 열한살" pitchFamily="50" charset="-127"/>
                <a:ea typeface="배달의민족 한나는 열한살" pitchFamily="50" charset="-127"/>
              </a:rPr>
              <a:t>여행 정보 습득 방법을 말씀해 주세요</a:t>
            </a:r>
            <a:r>
              <a:rPr lang="en-US" altLang="ko-KR" sz="15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r>
              <a:rPr lang="en-US" altLang="ko-KR" sz="1500" dirty="0">
                <a:latin typeface="배달의민족 한나는 열한살" pitchFamily="50" charset="-127"/>
                <a:ea typeface="배달의민족 한나는 열한살" pitchFamily="50" charset="-127"/>
              </a:rPr>
              <a:t>A. </a:t>
            </a:r>
            <a:r>
              <a:rPr lang="ko-KR" altLang="en-US" sz="1500" dirty="0" err="1" smtClean="0">
                <a:latin typeface="배달의민족 한나는 열한살" pitchFamily="50" charset="-127"/>
                <a:ea typeface="배달의민족 한나는 열한살" pitchFamily="50" charset="-127"/>
              </a:rPr>
              <a:t>블로그</a:t>
            </a:r>
            <a:r>
              <a:rPr lang="en-US" altLang="ko-KR" sz="1500" dirty="0"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en-US" altLang="ko-KR" sz="1500" dirty="0" err="1">
                <a:latin typeface="배달의민족 한나는 열한살" pitchFamily="50" charset="-127"/>
                <a:ea typeface="배달의민족 한나는 열한살" pitchFamily="50" charset="-127"/>
              </a:rPr>
              <a:t>sns</a:t>
            </a:r>
            <a:r>
              <a:rPr lang="en-US" altLang="ko-KR" sz="1500" dirty="0">
                <a:latin typeface="배달의민족 한나는 열한살" pitchFamily="50" charset="-127"/>
                <a:ea typeface="배달의민족 한나는 열한살" pitchFamily="50" charset="-127"/>
              </a:rPr>
              <a:t> , </a:t>
            </a:r>
            <a:r>
              <a:rPr lang="ko-KR" altLang="en-US" sz="1500" dirty="0">
                <a:latin typeface="배달의민족 한나는 열한살" pitchFamily="50" charset="-127"/>
                <a:ea typeface="배달의민족 한나는 열한살" pitchFamily="50" charset="-127"/>
              </a:rPr>
              <a:t>여행사 사이트</a:t>
            </a:r>
          </a:p>
          <a:p>
            <a:endParaRPr lang="ko-KR" altLang="en-US" sz="15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r>
              <a:rPr lang="en-US" altLang="ko-KR" sz="1500" dirty="0">
                <a:latin typeface="배달의민족 한나는 열한살" pitchFamily="50" charset="-127"/>
                <a:ea typeface="배달의민족 한나는 열한살" pitchFamily="50" charset="-127"/>
              </a:rPr>
              <a:t>Q. </a:t>
            </a:r>
            <a:r>
              <a:rPr lang="ko-KR" altLang="en-US" sz="1500" dirty="0">
                <a:latin typeface="배달의민족 한나는 열한살" pitchFamily="50" charset="-127"/>
                <a:ea typeface="배달의민족 한나는 열한살" pitchFamily="50" charset="-127"/>
              </a:rPr>
              <a:t>여행 정보 중 관심 분야를 말씀해 주세요</a:t>
            </a:r>
            <a:r>
              <a:rPr lang="en-US" altLang="ko-KR" sz="15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r>
              <a:rPr lang="en-US" altLang="ko-KR" sz="1500" dirty="0">
                <a:latin typeface="배달의민족 한나는 열한살" pitchFamily="50" charset="-127"/>
                <a:ea typeface="배달의민족 한나는 열한살" pitchFamily="50" charset="-127"/>
              </a:rPr>
              <a:t>A.  </a:t>
            </a:r>
            <a:r>
              <a:rPr lang="ko-KR" altLang="en-US" sz="1500" dirty="0">
                <a:latin typeface="배달의민족 한나는 열한살" pitchFamily="50" charset="-127"/>
                <a:ea typeface="배달의민족 한나는 열한살" pitchFamily="50" charset="-127"/>
              </a:rPr>
              <a:t>지역</a:t>
            </a:r>
            <a:r>
              <a:rPr lang="en-US" altLang="ko-KR" sz="1500" dirty="0"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1500" dirty="0">
                <a:latin typeface="배달의민족 한나는 열한살" pitchFamily="50" charset="-127"/>
                <a:ea typeface="배달의민족 한나는 열한살" pitchFamily="50" charset="-127"/>
              </a:rPr>
              <a:t>음식</a:t>
            </a:r>
            <a:r>
              <a:rPr lang="en-US" altLang="ko-KR" sz="1500" dirty="0"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1500" dirty="0">
                <a:latin typeface="배달의민족 한나는 열한살" pitchFamily="50" charset="-127"/>
                <a:ea typeface="배달의민족 한나는 열한살" pitchFamily="50" charset="-127"/>
              </a:rPr>
              <a:t>숙박 </a:t>
            </a:r>
          </a:p>
          <a:p>
            <a:endParaRPr lang="ko-KR" altLang="en-US" sz="15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r>
              <a:rPr lang="en-US" altLang="ko-KR" sz="1500" dirty="0">
                <a:latin typeface="배달의민족 한나는 열한살" pitchFamily="50" charset="-127"/>
                <a:ea typeface="배달의민족 한나는 열한살" pitchFamily="50" charset="-127"/>
              </a:rPr>
              <a:t>Q. </a:t>
            </a:r>
            <a:r>
              <a:rPr lang="ko-KR" altLang="en-US" sz="1500" dirty="0">
                <a:latin typeface="배달의민족 한나는 열한살" pitchFamily="50" charset="-127"/>
                <a:ea typeface="배달의민족 한나는 열한살" pitchFamily="50" charset="-127"/>
              </a:rPr>
              <a:t>여행 정보 </a:t>
            </a:r>
            <a:r>
              <a:rPr lang="ko-KR" altLang="en-US" sz="1500" dirty="0" err="1">
                <a:latin typeface="배달의민족 한나는 열한살" pitchFamily="50" charset="-127"/>
                <a:ea typeface="배달의민족 한나는 열한살" pitchFamily="50" charset="-127"/>
              </a:rPr>
              <a:t>습득시</a:t>
            </a:r>
            <a:r>
              <a:rPr lang="ko-KR" altLang="en-US" sz="1500" dirty="0">
                <a:latin typeface="배달의민족 한나는 열한살" pitchFamily="50" charset="-127"/>
                <a:ea typeface="배달의민족 한나는 열한살" pitchFamily="50" charset="-127"/>
              </a:rPr>
              <a:t> 불편한 점을 말씀해 주세요</a:t>
            </a:r>
            <a:r>
              <a:rPr lang="en-US" altLang="ko-KR" sz="15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r>
              <a:rPr lang="en-US" altLang="ko-KR" sz="1500" dirty="0">
                <a:latin typeface="배달의민족 한나는 열한살" pitchFamily="50" charset="-127"/>
                <a:ea typeface="배달의민족 한나는 열한살" pitchFamily="50" charset="-127"/>
              </a:rPr>
              <a:t>A. </a:t>
            </a:r>
            <a:r>
              <a:rPr lang="ko-KR" altLang="en-US" sz="1500" dirty="0">
                <a:latin typeface="배달의민족 한나는 열한살" pitchFamily="50" charset="-127"/>
                <a:ea typeface="배달의민족 한나는 열한살" pitchFamily="50" charset="-127"/>
              </a:rPr>
              <a:t>여행 </a:t>
            </a:r>
            <a:r>
              <a:rPr lang="ko-KR" altLang="en-US" sz="1500" dirty="0" err="1">
                <a:latin typeface="배달의민족 한나는 열한살" pitchFamily="50" charset="-127"/>
                <a:ea typeface="배달의민족 한나는 열한살" pitchFamily="50" charset="-127"/>
              </a:rPr>
              <a:t>평이좋고</a:t>
            </a:r>
            <a:r>
              <a:rPr lang="ko-KR" altLang="en-US" sz="1500" dirty="0">
                <a:latin typeface="배달의민족 한나는 열한살" pitchFamily="50" charset="-127"/>
                <a:ea typeface="배달의민족 한나는 열한살" pitchFamily="50" charset="-127"/>
              </a:rPr>
              <a:t> 후기도 만족도가 높은 여행지를 선택해서 </a:t>
            </a:r>
          </a:p>
          <a:p>
            <a:r>
              <a:rPr lang="ko-KR" altLang="en-US" sz="1500" dirty="0">
                <a:latin typeface="배달의민족 한나는 열한살" pitchFamily="50" charset="-127"/>
                <a:ea typeface="배달의민족 한나는 열한살" pitchFamily="50" charset="-127"/>
              </a:rPr>
              <a:t>    실제로 가보면 후기와 다른 결과를 </a:t>
            </a:r>
            <a:r>
              <a:rPr lang="ko-KR" altLang="en-US" sz="1500" dirty="0" err="1">
                <a:latin typeface="배달의민족 한나는 열한살" pitchFamily="50" charset="-127"/>
                <a:ea typeface="배달의민족 한나는 열한살" pitchFamily="50" charset="-127"/>
              </a:rPr>
              <a:t>초래할때</a:t>
            </a:r>
            <a:r>
              <a:rPr lang="ko-KR" altLang="en-US" sz="1500" dirty="0"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ko-KR" altLang="en-US" sz="1500" dirty="0" err="1">
                <a:latin typeface="배달의민족 한나는 열한살" pitchFamily="50" charset="-127"/>
                <a:ea typeface="배달의민족 한나는 열한살" pitchFamily="50" charset="-127"/>
              </a:rPr>
              <a:t>화가난다</a:t>
            </a:r>
            <a:r>
              <a:rPr lang="en-US" altLang="ko-KR" sz="15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endParaRPr lang="en-US" altLang="ko-KR" sz="15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r>
              <a:rPr lang="en-US" altLang="ko-KR" sz="1500" dirty="0">
                <a:latin typeface="배달의민족 한나는 열한살" pitchFamily="50" charset="-127"/>
                <a:ea typeface="배달의민족 한나는 열한살" pitchFamily="50" charset="-127"/>
              </a:rPr>
              <a:t>Q. </a:t>
            </a:r>
            <a:r>
              <a:rPr lang="ko-KR" altLang="en-US" sz="1500" dirty="0">
                <a:latin typeface="배달의민족 한나는 열한살" pitchFamily="50" charset="-127"/>
                <a:ea typeface="배달의민족 한나는 열한살" pitchFamily="50" charset="-127"/>
              </a:rPr>
              <a:t>여행 사이트 </a:t>
            </a:r>
            <a:r>
              <a:rPr lang="ko-KR" altLang="en-US" sz="1500" dirty="0" err="1">
                <a:latin typeface="배달의민족 한나는 열한살" pitchFamily="50" charset="-127"/>
                <a:ea typeface="배달의민족 한나는 열한살" pitchFamily="50" charset="-127"/>
              </a:rPr>
              <a:t>이용시</a:t>
            </a:r>
            <a:r>
              <a:rPr lang="ko-KR" altLang="en-US" sz="1500" dirty="0">
                <a:latin typeface="배달의민족 한나는 열한살" pitchFamily="50" charset="-127"/>
                <a:ea typeface="배달의민족 한나는 열한살" pitchFamily="50" charset="-127"/>
              </a:rPr>
              <a:t> 불편한 점을 말씀해 주세요</a:t>
            </a:r>
            <a:r>
              <a:rPr lang="en-US" altLang="ko-KR" sz="15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r>
              <a:rPr lang="en-US" altLang="ko-KR" sz="1500" dirty="0">
                <a:latin typeface="배달의민족 한나는 열한살" pitchFamily="50" charset="-127"/>
                <a:ea typeface="배달의민족 한나는 열한살" pitchFamily="50" charset="-127"/>
              </a:rPr>
              <a:t>A. </a:t>
            </a:r>
            <a:r>
              <a:rPr lang="ko-KR" altLang="en-US" sz="1500" dirty="0">
                <a:latin typeface="배달의민족 한나는 열한살" pitchFamily="50" charset="-127"/>
                <a:ea typeface="배달의민족 한나는 열한살" pitchFamily="50" charset="-127"/>
              </a:rPr>
              <a:t>잡다한 정보들이 너무 많아 정작 내가 원하는 정보를 찾기 </a:t>
            </a:r>
            <a:r>
              <a:rPr lang="ko-KR" altLang="en-US" sz="1500" dirty="0" err="1">
                <a:latin typeface="배달의민족 한나는 열한살" pitchFamily="50" charset="-127"/>
                <a:ea typeface="배달의민족 한나는 열한살" pitchFamily="50" charset="-127"/>
              </a:rPr>
              <a:t>힘들때</a:t>
            </a:r>
            <a:r>
              <a:rPr lang="en-US" altLang="ko-KR" sz="15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endParaRPr lang="en-US" altLang="ko-KR" sz="15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r>
              <a:rPr lang="en-US" altLang="ko-KR" sz="1500" dirty="0">
                <a:latin typeface="배달의민족 한나는 열한살" pitchFamily="50" charset="-127"/>
                <a:ea typeface="배달의민족 한나는 열한살" pitchFamily="50" charset="-127"/>
              </a:rPr>
              <a:t>Q. </a:t>
            </a:r>
            <a:r>
              <a:rPr lang="ko-KR" altLang="en-US" sz="1500" dirty="0">
                <a:latin typeface="배달의민족 한나는 열한살" pitchFamily="50" charset="-127"/>
                <a:ea typeface="배달의민족 한나는 열한살" pitchFamily="50" charset="-127"/>
              </a:rPr>
              <a:t>여행 커뮤니티 사이트를 만드신다면</a:t>
            </a:r>
            <a:r>
              <a:rPr lang="en-US" altLang="ko-KR" sz="1500" dirty="0"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1500" dirty="0">
                <a:latin typeface="배달의민족 한나는 열한살" pitchFamily="50" charset="-127"/>
                <a:ea typeface="배달의민족 한나는 열한살" pitchFamily="50" charset="-127"/>
              </a:rPr>
              <a:t>어떻게 만들 것 같은지</a:t>
            </a:r>
            <a:r>
              <a:rPr lang="en-US" altLang="ko-KR" sz="1500" dirty="0">
                <a:latin typeface="배달의민족 한나는 열한살" pitchFamily="50" charset="-127"/>
                <a:ea typeface="배달의민족 한나는 열한살" pitchFamily="50" charset="-127"/>
              </a:rPr>
              <a:t>?</a:t>
            </a:r>
          </a:p>
          <a:p>
            <a:r>
              <a:rPr lang="en-US" altLang="ko-KR" sz="1500" dirty="0" smtClean="0">
                <a:latin typeface="배달의민족 한나는 열한살" pitchFamily="50" charset="-127"/>
                <a:ea typeface="배달의민족 한나는 열한살" pitchFamily="50" charset="-127"/>
              </a:rPr>
              <a:t>A. </a:t>
            </a:r>
            <a:r>
              <a:rPr lang="ko-KR" altLang="en-US" sz="1500" dirty="0" smtClean="0">
                <a:latin typeface="배달의민족 한나는 열한살" pitchFamily="50" charset="-127"/>
                <a:ea typeface="배달의민족 한나는 열한살" pitchFamily="50" charset="-127"/>
              </a:rPr>
              <a:t>여행자가 </a:t>
            </a:r>
            <a:r>
              <a:rPr lang="ko-KR" altLang="en-US" sz="1500" dirty="0">
                <a:latin typeface="배달의민족 한나는 열한살" pitchFamily="50" charset="-127"/>
                <a:ea typeface="배달의민족 한나는 열한살" pitchFamily="50" charset="-127"/>
              </a:rPr>
              <a:t>원하는 정보를 빠르게 </a:t>
            </a:r>
            <a:r>
              <a:rPr lang="ko-KR" altLang="en-US" sz="1500" dirty="0" err="1">
                <a:latin typeface="배달의민족 한나는 열한살" pitchFamily="50" charset="-127"/>
                <a:ea typeface="배달의민족 한나는 열한살" pitchFamily="50" charset="-127"/>
              </a:rPr>
              <a:t>찾을수</a:t>
            </a:r>
            <a:r>
              <a:rPr lang="ko-KR" altLang="en-US" sz="1500" dirty="0">
                <a:latin typeface="배달의민족 한나는 열한살" pitchFamily="50" charset="-127"/>
                <a:ea typeface="배달의민족 한나는 열한살" pitchFamily="50" charset="-127"/>
              </a:rPr>
              <a:t> 있고 가고자 하는 여행지의 </a:t>
            </a:r>
            <a:endParaRPr lang="en-US" altLang="ko-KR" sz="1500" dirty="0" smtClean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r>
              <a:rPr lang="ko-KR" altLang="en-US" sz="1500" dirty="0" smtClean="0">
                <a:latin typeface="배달의민족 한나는 열한살" pitchFamily="50" charset="-127"/>
                <a:ea typeface="배달의민족 한나는 열한살" pitchFamily="50" charset="-127"/>
              </a:rPr>
              <a:t>    </a:t>
            </a:r>
            <a:r>
              <a:rPr lang="ko-KR" altLang="en-US" sz="1500" dirty="0" err="1" smtClean="0">
                <a:latin typeface="배달의민족 한나는 열한살" pitchFamily="50" charset="-127"/>
                <a:ea typeface="배달의민족 한나는 열한살" pitchFamily="50" charset="-127"/>
              </a:rPr>
              <a:t>깨알팁으로</a:t>
            </a:r>
            <a:r>
              <a:rPr lang="ko-KR" altLang="en-US" sz="1500" dirty="0" smtClean="0"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ko-KR" altLang="en-US" sz="1500" dirty="0">
                <a:latin typeface="배달의민족 한나는 열한살" pitchFamily="50" charset="-127"/>
                <a:ea typeface="배달의민족 한나는 열한살" pitchFamily="50" charset="-127"/>
              </a:rPr>
              <a:t>심플한 정보도 같이 제공할 </a:t>
            </a:r>
            <a:r>
              <a:rPr lang="ko-KR" altLang="en-US" sz="1500" dirty="0" err="1">
                <a:latin typeface="배달의민족 한나는 열한살" pitchFamily="50" charset="-127"/>
                <a:ea typeface="배달의민족 한나는 열한살" pitchFamily="50" charset="-127"/>
              </a:rPr>
              <a:t>수있는</a:t>
            </a:r>
            <a:r>
              <a:rPr lang="ko-KR" altLang="en-US" sz="1500" dirty="0">
                <a:latin typeface="배달의민족 한나는 열한살" pitchFamily="50" charset="-127"/>
                <a:ea typeface="배달의민족 한나는 열한살" pitchFamily="50" charset="-127"/>
              </a:rPr>
              <a:t> 그런 사이트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28900" y="349838"/>
            <a:ext cx="467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사용자 조사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설문조사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877257" y="2650018"/>
            <a:ext cx="1661032" cy="2176743"/>
            <a:chOff x="308670" y="1790700"/>
            <a:chExt cx="1661032" cy="2176743"/>
          </a:xfrm>
        </p:grpSpPr>
        <p:sp>
          <p:nvSpPr>
            <p:cNvPr id="12" name="직사각형 11"/>
            <p:cNvSpPr/>
            <p:nvPr/>
          </p:nvSpPr>
          <p:spPr>
            <a:xfrm>
              <a:off x="308670" y="3598111"/>
              <a:ext cx="16610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36</a:t>
              </a:r>
              <a:r>
                <a:rPr lang="ko-KR" altLang="en-US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세</a:t>
              </a:r>
              <a:r>
                <a:rPr lang="en-US" altLang="ko-KR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(</a:t>
              </a:r>
              <a:r>
                <a:rPr lang="ko-KR" altLang="en-US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남</a:t>
              </a:r>
              <a:r>
                <a:rPr lang="en-US" altLang="ko-KR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) </a:t>
              </a:r>
              <a:r>
                <a:rPr lang="ko-KR" altLang="en-US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직장</a:t>
              </a:r>
              <a:r>
                <a:rPr lang="ko-KR" altLang="en-US" dirty="0">
                  <a:latin typeface="배달의민족 한나는 열한살" pitchFamily="50" charset="-127"/>
                  <a:ea typeface="배달의민족 한나는 열한살" pitchFamily="50" charset="-127"/>
                </a:rPr>
                <a:t>인</a:t>
              </a:r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130" y="1790700"/>
              <a:ext cx="1277700" cy="163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4249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/>
          <p:cNvSpPr/>
          <p:nvPr/>
        </p:nvSpPr>
        <p:spPr>
          <a:xfrm>
            <a:off x="202223" y="1151792"/>
            <a:ext cx="9530862" cy="5468815"/>
          </a:xfrm>
          <a:prstGeom prst="roundRect">
            <a:avLst>
              <a:gd name="adj" fmla="val 3224"/>
            </a:avLst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8900" y="349838"/>
            <a:ext cx="467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사용자 분석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페르소나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13299" y="3695824"/>
            <a:ext cx="1800200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이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름</a:t>
            </a:r>
            <a:r>
              <a:rPr lang="ko-KR" altLang="en-US" sz="1400" b="1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 </a:t>
            </a:r>
            <a:r>
              <a:rPr lang="en-US" altLang="ko-KR" sz="1400" b="1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:  </a:t>
            </a:r>
            <a:r>
              <a:rPr lang="ko-KR" altLang="en-US" sz="1400" b="1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오 </a:t>
            </a:r>
            <a:r>
              <a:rPr lang="en-US" altLang="ko-KR" sz="1400" b="1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0 0</a:t>
            </a:r>
            <a:endParaRPr lang="ko-KR" altLang="en-US" sz="1400" b="1" dirty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13299" y="4199880"/>
            <a:ext cx="1800200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인적사항</a:t>
            </a:r>
            <a:endParaRPr lang="en-US" altLang="ko-KR" sz="1400" b="1" dirty="0" smtClean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ts val="25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나이 </a:t>
            </a:r>
            <a:r>
              <a:rPr lang="en-US" altLang="ko-KR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: 40</a:t>
            </a: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대</a:t>
            </a:r>
            <a:endParaRPr lang="en-US" altLang="ko-KR" sz="1200" dirty="0" smtClean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ts val="25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직업 </a:t>
            </a:r>
            <a:r>
              <a:rPr lang="en-US" altLang="ko-KR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직장</a:t>
            </a:r>
            <a:r>
              <a:rPr lang="ko-KR" altLang="en-US" sz="1200" dirty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인</a:t>
            </a:r>
            <a:endParaRPr lang="en-US" altLang="ko-KR" sz="1200" dirty="0" smtClean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ts val="25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가족관계 </a:t>
            </a:r>
            <a:r>
              <a:rPr lang="en-US" altLang="ko-KR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독신</a:t>
            </a:r>
            <a:endParaRPr lang="en-US" altLang="ko-KR" sz="1200" dirty="0" smtClean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ts val="25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지역 </a:t>
            </a:r>
            <a:r>
              <a:rPr lang="en-US" altLang="ko-KR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서울</a:t>
            </a:r>
            <a:r>
              <a:rPr lang="en-US" altLang="ko-KR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대한민국</a:t>
            </a:r>
            <a:endParaRPr lang="en-US" altLang="ko-KR" sz="1200" dirty="0" smtClean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ts val="25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최종학력 </a:t>
            </a:r>
            <a:r>
              <a:rPr lang="en-US" altLang="ko-KR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대졸</a:t>
            </a:r>
            <a:endParaRPr lang="en-US" altLang="ko-KR" sz="1200" dirty="0" smtClean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43798" y="4415904"/>
            <a:ext cx="3793738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생활패턴</a:t>
            </a:r>
            <a:r>
              <a:rPr lang="en-US" altLang="ko-KR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단조로운 생활패턴에서 벗어나 좀 더 새로운 것을 </a:t>
            </a:r>
            <a:endParaRPr lang="en-US" altLang="ko-KR" sz="1200" dirty="0" smtClean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경험하고</a:t>
            </a:r>
            <a:r>
              <a:rPr lang="en-US" altLang="ko-KR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즐기고 싶어 하는 마음이 크다</a:t>
            </a:r>
            <a:r>
              <a:rPr lang="en-US" altLang="ko-KR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038440" y="3236365"/>
            <a:ext cx="3793738" cy="1062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목표</a:t>
            </a:r>
            <a:endParaRPr lang="en-US" altLang="ko-KR" sz="1400" b="1" dirty="0" smtClean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새로운 경험을 통해 시야를 넓히고자 한다</a:t>
            </a:r>
            <a:r>
              <a:rPr lang="en-US" altLang="ko-KR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자유로운 생활을 찾기 위해 독립을 하고자 한다</a:t>
            </a:r>
            <a:r>
              <a:rPr lang="en-US" altLang="ko-KR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945947" y="1472237"/>
            <a:ext cx="2088232" cy="822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좋아하는 것</a:t>
            </a:r>
            <a:endParaRPr lang="en-US" altLang="ko-KR" sz="1400" b="1" dirty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술</a:t>
            </a:r>
            <a:r>
              <a:rPr lang="en-US" altLang="ko-KR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모임</a:t>
            </a:r>
            <a:r>
              <a:rPr lang="en-US" altLang="ko-KR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사진촬영</a:t>
            </a:r>
            <a:endParaRPr lang="en-US" altLang="ko-KR" sz="1200" dirty="0" smtClean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45947" y="2399680"/>
            <a:ext cx="2088232" cy="980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여행 관심분야</a:t>
            </a:r>
            <a:endParaRPr lang="en-US" altLang="ko-KR" sz="1400" b="1" dirty="0" smtClean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축제</a:t>
            </a:r>
            <a:endParaRPr lang="en-US" altLang="ko-KR" sz="1200" dirty="0" smtClean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새로운 친구</a:t>
            </a:r>
            <a:endParaRPr lang="en-US" altLang="ko-KR" sz="1200" dirty="0" smtClean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044170" y="1471866"/>
            <a:ext cx="3793738" cy="1646734"/>
            <a:chOff x="2628156" y="1421066"/>
            <a:chExt cx="3793738" cy="1646734"/>
          </a:xfrm>
          <a:solidFill>
            <a:schemeClr val="bg1">
              <a:lumMod val="95000"/>
            </a:schemeClr>
          </a:solidFill>
        </p:grpSpPr>
        <p:sp>
          <p:nvSpPr>
            <p:cNvPr id="20" name="직사각형 19"/>
            <p:cNvSpPr/>
            <p:nvPr/>
          </p:nvSpPr>
          <p:spPr>
            <a:xfrm>
              <a:off x="2628156" y="1421066"/>
              <a:ext cx="3793738" cy="16467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schemeClr val="tx1"/>
                  </a:solidFill>
                  <a:latin typeface="배달의민족 한나는 열한살" pitchFamily="50" charset="-127"/>
                  <a:ea typeface="배달의민족 한나는 열한살" pitchFamily="50" charset="-127"/>
                </a:rPr>
                <a:t>성격</a:t>
              </a:r>
              <a:endParaRPr lang="en-US" altLang="ko-KR" sz="1400" b="1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/>
                  </a:solidFill>
                  <a:latin typeface="배달의민족 한나는 열한살" pitchFamily="50" charset="-127"/>
                  <a:ea typeface="배달의민족 한나는 열한살" pitchFamily="50" charset="-127"/>
                </a:rPr>
                <a:t>내향적</a:t>
              </a:r>
              <a:endParaRPr lang="en-US" altLang="ko-KR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/>
                  </a:solidFill>
                  <a:latin typeface="배달의민족 한나는 열한살" pitchFamily="50" charset="-127"/>
                  <a:ea typeface="배달의민족 한나는 열한살" pitchFamily="50" charset="-127"/>
                </a:rPr>
                <a:t>분석적</a:t>
              </a:r>
              <a:endParaRPr lang="en-US" altLang="ko-KR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/>
                  </a:solidFill>
                  <a:latin typeface="배달의민족 한나는 열한살" pitchFamily="50" charset="-127"/>
                  <a:ea typeface="배달의민족 한나는 열한살" pitchFamily="50" charset="-127"/>
                </a:rPr>
                <a:t>보수적</a:t>
              </a:r>
              <a:endParaRPr lang="en-US" altLang="ko-KR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/>
                  </a:solidFill>
                  <a:latin typeface="배달의민족 한나는 열한살" pitchFamily="50" charset="-127"/>
                  <a:ea typeface="배달의민족 한나는 열한살" pitchFamily="50" charset="-127"/>
                </a:rPr>
                <a:t>수동</a:t>
              </a:r>
              <a:r>
                <a:rPr lang="ko-KR" altLang="en-US" sz="1200" dirty="0">
                  <a:solidFill>
                    <a:schemeClr val="tx1"/>
                  </a:solidFill>
                  <a:latin typeface="배달의민족 한나는 열한살" pitchFamily="50" charset="-127"/>
                  <a:ea typeface="배달의민족 한나는 열한살" pitchFamily="50" charset="-127"/>
                </a:rPr>
                <a:t>적</a:t>
              </a:r>
              <a:endParaRPr lang="en-US" altLang="ko-KR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40365" y="1748715"/>
              <a:ext cx="57579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외향적</a:t>
              </a:r>
              <a:endParaRPr lang="en-US" altLang="ko-KR" sz="1200" dirty="0" smtClean="0">
                <a:latin typeface="배달의민족 한나는 열한살" pitchFamily="50" charset="-127"/>
                <a:ea typeface="배달의민족 한나는 열한살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창의적</a:t>
              </a:r>
              <a:endParaRPr lang="en-US" altLang="ko-KR" sz="1200" dirty="0" smtClean="0">
                <a:latin typeface="배달의민족 한나는 열한살" pitchFamily="50" charset="-127"/>
                <a:ea typeface="배달의민족 한나는 열한살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진보적</a:t>
              </a:r>
              <a:endParaRPr lang="en-US" altLang="ko-KR" sz="1200" dirty="0" smtClean="0">
                <a:latin typeface="배달의민족 한나는 열한살" pitchFamily="50" charset="-127"/>
                <a:ea typeface="배달의민족 한나는 열한살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배달의민족 한나는 열한살" pitchFamily="50" charset="-127"/>
                  <a:ea typeface="배달의민족 한나는 열한살" pitchFamily="50" charset="-127"/>
                </a:rPr>
                <a:t>능</a:t>
              </a:r>
              <a:r>
                <a:rPr lang="ko-KR" altLang="en-US" sz="1200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동적</a:t>
              </a:r>
              <a:endParaRPr lang="ko-KR" altLang="en-US" sz="1200" dirty="0">
                <a:latin typeface="배달의민족 한나는 열한살" pitchFamily="50" charset="-127"/>
                <a:ea typeface="배달의민족 한나는 열한살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289545" y="1859915"/>
              <a:ext cx="2359379" cy="1587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289545" y="2145712"/>
              <a:ext cx="2359379" cy="1587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289545" y="2418467"/>
              <a:ext cx="2359379" cy="1587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89545" y="2684701"/>
              <a:ext cx="2359379" cy="1587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945757" y="1826718"/>
              <a:ext cx="160784" cy="2068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491880" y="2121684"/>
              <a:ext cx="160784" cy="2068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305797" y="2394439"/>
              <a:ext cx="160784" cy="2068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419700" y="2668412"/>
              <a:ext cx="160784" cy="2068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endParaRPr>
            </a:p>
          </p:txBody>
        </p:sp>
      </p:grpSp>
      <p:pic>
        <p:nvPicPr>
          <p:cNvPr id="30" name="Picture 2" descr="C:\Users\Administrator\Desktop\KakaoTalk_20180730_14405148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" t="37298" r="51592" b="31817"/>
          <a:stretch/>
        </p:blipFill>
        <p:spPr bwMode="auto">
          <a:xfrm>
            <a:off x="1113300" y="1472238"/>
            <a:ext cx="1800199" cy="222358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</p:pic>
      <p:sp>
        <p:nvSpPr>
          <p:cNvPr id="31" name="직사각형 30"/>
          <p:cNvSpPr/>
          <p:nvPr/>
        </p:nvSpPr>
        <p:spPr>
          <a:xfrm>
            <a:off x="6945947" y="3479800"/>
            <a:ext cx="2088232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여행 중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기억남는</a:t>
            </a:r>
            <a:r>
              <a:rPr lang="ko-KR" altLang="en-US" sz="1400" b="1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경험</a:t>
            </a:r>
            <a:endParaRPr lang="en-US" altLang="ko-KR" sz="1400" dirty="0" smtClean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제주도 젓갈 축제</a:t>
            </a:r>
            <a:endParaRPr lang="en-US" altLang="ko-KR" sz="1200" dirty="0" smtClean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부산 맥주 축제</a:t>
            </a:r>
            <a:endParaRPr lang="en-US" altLang="ko-KR" sz="1200" dirty="0" smtClean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45947" y="4919960"/>
            <a:ext cx="2088232" cy="1440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여행 중 불편한 점</a:t>
            </a:r>
            <a:endParaRPr lang="en-US" altLang="ko-KR" sz="1400" dirty="0" smtClean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기상악화로 인해 예약취소</a:t>
            </a:r>
            <a:endParaRPr lang="en-US" altLang="ko-KR" sz="1200" dirty="0" smtClean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면제점</a:t>
            </a: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등 쇼핑 강매</a:t>
            </a:r>
            <a:endParaRPr lang="en-US" altLang="ko-KR" sz="1200" dirty="0" smtClean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479999" y="2242942"/>
            <a:ext cx="1080120" cy="2727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675080" y="1864818"/>
            <a:ext cx="2581299" cy="1048530"/>
            <a:chOff x="3675080" y="1864818"/>
            <a:chExt cx="2359379" cy="1048530"/>
          </a:xfrm>
        </p:grpSpPr>
        <p:sp>
          <p:nvSpPr>
            <p:cNvPr id="34" name="직사각형 33"/>
            <p:cNvSpPr/>
            <p:nvPr/>
          </p:nvSpPr>
          <p:spPr>
            <a:xfrm>
              <a:off x="3675080" y="1898015"/>
              <a:ext cx="2359379" cy="15878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675080" y="2183812"/>
              <a:ext cx="2359379" cy="15878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75080" y="2456567"/>
              <a:ext cx="2359379" cy="15878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75080" y="2722801"/>
              <a:ext cx="2359379" cy="15878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331292" y="1864818"/>
              <a:ext cx="160784" cy="2068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877415" y="2159784"/>
              <a:ext cx="160784" cy="2068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691332" y="2432539"/>
              <a:ext cx="160784" cy="2068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805235" y="2706512"/>
              <a:ext cx="160784" cy="2068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304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/>
          <p:cNvSpPr/>
          <p:nvPr/>
        </p:nvSpPr>
        <p:spPr>
          <a:xfrm>
            <a:off x="202223" y="1151792"/>
            <a:ext cx="9530862" cy="5468815"/>
          </a:xfrm>
          <a:prstGeom prst="roundRect">
            <a:avLst>
              <a:gd name="adj" fmla="val 3224"/>
            </a:avLst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8900" y="349838"/>
            <a:ext cx="467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사용자 분석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페르소나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123045" y="3688199"/>
            <a:ext cx="1800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이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름</a:t>
            </a:r>
            <a:r>
              <a:rPr lang="ko-KR" altLang="en-US" sz="1400" b="1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 </a:t>
            </a:r>
            <a:r>
              <a:rPr lang="en-US" altLang="ko-KR" sz="1400" b="1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:  </a:t>
            </a:r>
            <a:r>
              <a:rPr lang="ko-KR" altLang="en-US" sz="1400" b="1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박 </a:t>
            </a:r>
            <a:r>
              <a:rPr lang="en-US" altLang="ko-KR" sz="1400" b="1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0 0</a:t>
            </a:r>
            <a:endParaRPr lang="ko-KR" altLang="en-US" sz="1400" b="1" dirty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123045" y="4192255"/>
            <a:ext cx="1800200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인적사항</a:t>
            </a:r>
            <a:endParaRPr lang="en-US" altLang="ko-KR" sz="1400" b="1" dirty="0" smtClean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ts val="25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나이 </a:t>
            </a:r>
            <a:r>
              <a:rPr lang="en-US" altLang="ko-KR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: 20</a:t>
            </a: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대</a:t>
            </a:r>
            <a:endParaRPr lang="en-US" altLang="ko-KR" sz="1200" dirty="0" smtClean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ts val="25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직업 </a:t>
            </a:r>
            <a:r>
              <a:rPr lang="en-US" altLang="ko-KR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대학생</a:t>
            </a:r>
            <a:endParaRPr lang="en-US" altLang="ko-KR" sz="1200" dirty="0" smtClean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ts val="25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가족관계 </a:t>
            </a:r>
            <a:r>
              <a:rPr lang="en-US" altLang="ko-KR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독</a:t>
            </a:r>
            <a:r>
              <a:rPr lang="ko-KR" altLang="en-US" sz="1200" dirty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신</a:t>
            </a:r>
            <a:endParaRPr lang="en-US" altLang="ko-KR" sz="1200" dirty="0" smtClean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ts val="25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지역 </a:t>
            </a:r>
            <a:r>
              <a:rPr lang="en-US" altLang="ko-KR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경기</a:t>
            </a:r>
            <a:r>
              <a:rPr lang="ko-KR" altLang="en-US" sz="1200" dirty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도</a:t>
            </a:r>
            <a:r>
              <a:rPr lang="en-US" altLang="ko-KR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대한민국</a:t>
            </a:r>
            <a:endParaRPr lang="en-US" altLang="ko-KR" sz="1200" dirty="0" smtClean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ts val="25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최종학력 </a:t>
            </a:r>
            <a:r>
              <a:rPr lang="en-US" altLang="ko-KR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: </a:t>
            </a:r>
            <a:r>
              <a:rPr lang="ko-KR" altLang="en-US" sz="1200" dirty="0" err="1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재학중</a:t>
            </a:r>
            <a:endParaRPr lang="en-US" altLang="ko-KR" sz="1200" dirty="0" smtClean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53544" y="4408279"/>
            <a:ext cx="3793738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생활패턴</a:t>
            </a:r>
            <a:r>
              <a:rPr lang="en-US" altLang="ko-KR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얼마 전에 방학을 해서 친구들과 국내 여행계획을 짜고 있다</a:t>
            </a:r>
            <a:r>
              <a:rPr lang="en-US" altLang="ko-KR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그러나</a:t>
            </a:r>
            <a:r>
              <a:rPr lang="en-US" altLang="ko-KR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국내 여행에 대한 세부적인 정보가 없어 </a:t>
            </a:r>
            <a:r>
              <a:rPr lang="ko-KR" altLang="en-US" sz="1200" dirty="0" err="1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블로그</a:t>
            </a:r>
            <a:r>
              <a:rPr lang="en-US" altLang="ko-KR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어플리케이션 등 다양한 매체를 통해 정보를 찾아보고 있지만</a:t>
            </a:r>
            <a:r>
              <a:rPr lang="en-US" altLang="ko-KR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광고 등 의 불필요한 정보들이 많아 계획을 짜는데 어려움이 있다</a:t>
            </a:r>
            <a:r>
              <a:rPr lang="en-US" altLang="ko-KR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048186" y="3228740"/>
            <a:ext cx="3793738" cy="1062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목표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많은 것을 보고</a:t>
            </a:r>
            <a:r>
              <a:rPr lang="en-US" altLang="ko-KR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느끼고</a:t>
            </a:r>
            <a:r>
              <a:rPr lang="en-US" altLang="ko-KR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경험하기를 원한다</a:t>
            </a:r>
            <a:r>
              <a:rPr lang="en-US" altLang="ko-KR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여행을 통해 내 삶의 방향을 정하고 싶다</a:t>
            </a:r>
            <a:r>
              <a:rPr lang="en-US" altLang="ko-KR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55693" y="1464612"/>
            <a:ext cx="2088232" cy="973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좋아하는 것</a:t>
            </a:r>
            <a:endParaRPr lang="en-US" altLang="ko-KR" sz="1400" b="1" dirty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친구</a:t>
            </a:r>
            <a:r>
              <a:rPr lang="en-US" altLang="ko-KR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고양이</a:t>
            </a:r>
            <a:r>
              <a:rPr lang="en-US" altLang="ko-KR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커피</a:t>
            </a:r>
            <a:endParaRPr lang="en-US" altLang="ko-KR" sz="1200" dirty="0" smtClean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955693" y="2563482"/>
            <a:ext cx="2088232" cy="980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여행 관심분야</a:t>
            </a:r>
            <a:endParaRPr lang="en-US" altLang="ko-KR" sz="1400" b="1" dirty="0" smtClean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축제</a:t>
            </a:r>
            <a:r>
              <a:rPr lang="en-US" altLang="ko-KR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먹거리</a:t>
            </a:r>
            <a:r>
              <a:rPr lang="en-US" altLang="ko-KR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예쁜 카페</a:t>
            </a:r>
            <a:endParaRPr lang="en-US" altLang="ko-KR" sz="1200" dirty="0" smtClean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3053916" y="1464241"/>
            <a:ext cx="3793738" cy="1646734"/>
            <a:chOff x="2628156" y="1421066"/>
            <a:chExt cx="3793738" cy="1646734"/>
          </a:xfrm>
          <a:solidFill>
            <a:schemeClr val="bg1">
              <a:lumMod val="95000"/>
            </a:schemeClr>
          </a:solidFill>
        </p:grpSpPr>
        <p:sp>
          <p:nvSpPr>
            <p:cNvPr id="49" name="직사각형 48"/>
            <p:cNvSpPr/>
            <p:nvPr/>
          </p:nvSpPr>
          <p:spPr>
            <a:xfrm>
              <a:off x="2628156" y="1421066"/>
              <a:ext cx="3793738" cy="16467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schemeClr val="tx1"/>
                  </a:solidFill>
                  <a:latin typeface="배달의민족 한나는 열한살" pitchFamily="50" charset="-127"/>
                  <a:ea typeface="배달의민족 한나는 열한살" pitchFamily="50" charset="-127"/>
                </a:rPr>
                <a:t>성격</a:t>
              </a:r>
              <a:endParaRPr lang="en-US" altLang="ko-KR" sz="1400" b="1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/>
                  </a:solidFill>
                  <a:latin typeface="배달의민족 한나는 열한살" pitchFamily="50" charset="-127"/>
                  <a:ea typeface="배달의민족 한나는 열한살" pitchFamily="50" charset="-127"/>
                </a:rPr>
                <a:t>내향적</a:t>
              </a:r>
              <a:endParaRPr lang="en-US" altLang="ko-KR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/>
                  </a:solidFill>
                  <a:latin typeface="배달의민족 한나는 열한살" pitchFamily="50" charset="-127"/>
                  <a:ea typeface="배달의민족 한나는 열한살" pitchFamily="50" charset="-127"/>
                </a:rPr>
                <a:t>분석적</a:t>
              </a:r>
              <a:endParaRPr lang="en-US" altLang="ko-KR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/>
                  </a:solidFill>
                  <a:latin typeface="배달의민족 한나는 열한살" pitchFamily="50" charset="-127"/>
                  <a:ea typeface="배달의민족 한나는 열한살" pitchFamily="50" charset="-127"/>
                </a:rPr>
                <a:t>보수적</a:t>
              </a:r>
              <a:endParaRPr lang="en-US" altLang="ko-KR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/>
                  </a:solidFill>
                  <a:latin typeface="배달의민족 한나는 열한살" pitchFamily="50" charset="-127"/>
                  <a:ea typeface="배달의민족 한나는 열한살" pitchFamily="50" charset="-127"/>
                </a:rPr>
                <a:t>수동</a:t>
              </a:r>
              <a:r>
                <a:rPr lang="ko-KR" altLang="en-US" sz="1200" dirty="0">
                  <a:solidFill>
                    <a:schemeClr val="tx1"/>
                  </a:solidFill>
                  <a:latin typeface="배달의민족 한나는 열한살" pitchFamily="50" charset="-127"/>
                  <a:ea typeface="배달의민족 한나는 열한살" pitchFamily="50" charset="-127"/>
                </a:rPr>
                <a:t>적</a:t>
              </a:r>
              <a:endParaRPr lang="en-US" altLang="ko-KR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791800" y="1733171"/>
              <a:ext cx="575799" cy="120032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외향적</a:t>
              </a:r>
              <a:endParaRPr lang="en-US" altLang="ko-KR" sz="1200" dirty="0" smtClean="0">
                <a:latin typeface="배달의민족 한나는 열한살" pitchFamily="50" charset="-127"/>
                <a:ea typeface="배달의민족 한나는 열한살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창의적</a:t>
              </a:r>
              <a:endParaRPr lang="en-US" altLang="ko-KR" sz="1200" dirty="0" smtClean="0">
                <a:latin typeface="배달의민족 한나는 열한살" pitchFamily="50" charset="-127"/>
                <a:ea typeface="배달의민족 한나는 열한살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진보적</a:t>
              </a:r>
              <a:endParaRPr lang="en-US" altLang="ko-KR" sz="1200" dirty="0" smtClean="0">
                <a:latin typeface="배달의민족 한나는 열한살" pitchFamily="50" charset="-127"/>
                <a:ea typeface="배달의민족 한나는 열한살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능</a:t>
              </a:r>
              <a:r>
                <a:rPr lang="ko-KR" altLang="en-US" sz="1200" dirty="0">
                  <a:latin typeface="배달의민족 한나는 열한살" pitchFamily="50" charset="-127"/>
                  <a:ea typeface="배달의민족 한나는 열한살" pitchFamily="50" charset="-127"/>
                </a:rPr>
                <a:t>동</a:t>
              </a:r>
              <a:r>
                <a:rPr lang="ko-KR" altLang="en-US" sz="1200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적</a:t>
              </a:r>
              <a:endParaRPr lang="ko-KR" altLang="en-US" sz="1200" dirty="0">
                <a:latin typeface="배달의민족 한나는 열한살" pitchFamily="50" charset="-127"/>
                <a:ea typeface="배달의민족 한나는 열한살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289545" y="1859915"/>
              <a:ext cx="2359379" cy="1587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289545" y="2145712"/>
              <a:ext cx="2359379" cy="1587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289545" y="2418467"/>
              <a:ext cx="2359379" cy="1587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289545" y="2684701"/>
              <a:ext cx="2359379" cy="1587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945757" y="1826718"/>
              <a:ext cx="160784" cy="2068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233789" y="2121684"/>
              <a:ext cx="160784" cy="2068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784973" y="2394439"/>
              <a:ext cx="160784" cy="2068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577333" y="2668412"/>
              <a:ext cx="160784" cy="2068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6955693" y="3679605"/>
            <a:ext cx="208823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여행 중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기억남는</a:t>
            </a:r>
            <a:r>
              <a:rPr lang="ko-KR" altLang="en-US" sz="1400" b="1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경험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친구들과 불꽃놀이</a:t>
            </a:r>
            <a:endParaRPr lang="en-US" altLang="ko-KR" sz="1200" dirty="0" smtClean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여행 영상 찍기</a:t>
            </a:r>
            <a:endParaRPr lang="en-US" altLang="ko-KR" sz="1200" dirty="0" smtClean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955693" y="5056351"/>
            <a:ext cx="2088232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여행 중 불편한 점</a:t>
            </a:r>
            <a:endParaRPr lang="en-US" altLang="ko-KR" sz="1400" dirty="0" smtClean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비싼 숙박료</a:t>
            </a:r>
            <a:endParaRPr lang="en-US" altLang="ko-KR" sz="1200" dirty="0" smtClean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교통수단</a:t>
            </a:r>
            <a:endParaRPr lang="en-US" altLang="ko-KR" sz="1200" dirty="0" smtClean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pic>
        <p:nvPicPr>
          <p:cNvPr id="61" name="Picture 2" descr="C:\Users\Administrator\Desktop\KakaoTalk_20180730_15162064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9" t="39908" r="834" b="44563"/>
          <a:stretch/>
        </p:blipFill>
        <p:spPr bwMode="auto">
          <a:xfrm>
            <a:off x="1123045" y="1472835"/>
            <a:ext cx="1800200" cy="22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직사각형 61"/>
          <p:cNvSpPr/>
          <p:nvPr/>
        </p:nvSpPr>
        <p:spPr>
          <a:xfrm>
            <a:off x="1483085" y="2028481"/>
            <a:ext cx="1080120" cy="2727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715306" y="1853738"/>
            <a:ext cx="2492729" cy="1048530"/>
            <a:chOff x="3724831" y="1853738"/>
            <a:chExt cx="2359379" cy="1048530"/>
          </a:xfrm>
        </p:grpSpPr>
        <p:sp>
          <p:nvSpPr>
            <p:cNvPr id="63" name="직사각형 62"/>
            <p:cNvSpPr/>
            <p:nvPr/>
          </p:nvSpPr>
          <p:spPr>
            <a:xfrm>
              <a:off x="3724831" y="1886935"/>
              <a:ext cx="2359379" cy="15878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724831" y="2172732"/>
              <a:ext cx="2359379" cy="15878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724831" y="2445487"/>
              <a:ext cx="2359379" cy="15878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724831" y="2711721"/>
              <a:ext cx="2359379" cy="15878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381043" y="1853738"/>
              <a:ext cx="160784" cy="2068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669075" y="2148704"/>
              <a:ext cx="160784" cy="2068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220259" y="2421459"/>
              <a:ext cx="160784" cy="2068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012619" y="2695432"/>
              <a:ext cx="160784" cy="2068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33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/>
          <p:cNvSpPr/>
          <p:nvPr/>
        </p:nvSpPr>
        <p:spPr>
          <a:xfrm>
            <a:off x="202223" y="1151792"/>
            <a:ext cx="9530862" cy="5468815"/>
          </a:xfrm>
          <a:prstGeom prst="roundRect">
            <a:avLst>
              <a:gd name="adj" fmla="val 3224"/>
            </a:avLst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8900" y="349838"/>
            <a:ext cx="467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디자인 리서치 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-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모두투어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63599" y="1327764"/>
            <a:ext cx="8178802" cy="5102064"/>
            <a:chOff x="896895" y="1361188"/>
            <a:chExt cx="7350210" cy="4999720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895" y="1361188"/>
              <a:ext cx="7350210" cy="4999720"/>
            </a:xfrm>
            <a:prstGeom prst="rect">
              <a:avLst/>
            </a:prstGeom>
          </p:spPr>
        </p:pic>
        <p:sp>
          <p:nvSpPr>
            <p:cNvPr id="36" name="직사각형 35"/>
            <p:cNvSpPr/>
            <p:nvPr/>
          </p:nvSpPr>
          <p:spPr>
            <a:xfrm>
              <a:off x="4572000" y="1919725"/>
              <a:ext cx="2954156" cy="318706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188058" y="5106787"/>
              <a:ext cx="3383941" cy="123822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536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/>
          <p:cNvSpPr/>
          <p:nvPr/>
        </p:nvSpPr>
        <p:spPr>
          <a:xfrm>
            <a:off x="202223" y="1151792"/>
            <a:ext cx="9530862" cy="5468815"/>
          </a:xfrm>
          <a:prstGeom prst="roundRect">
            <a:avLst>
              <a:gd name="adj" fmla="val 3224"/>
            </a:avLst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8900" y="349838"/>
            <a:ext cx="467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디자인 리서치 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-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강점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약점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4892" y="1825558"/>
            <a:ext cx="62855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강점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1. </a:t>
            </a: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패키지에 지역별 대표 이미지 아이콘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2. </a:t>
            </a: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테마여행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3. </a:t>
            </a: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여행지의 숙소</a:t>
            </a: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입장권 교통패스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24892" y="4002004"/>
            <a:ext cx="713447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단점</a:t>
            </a:r>
            <a:endParaRPr lang="ko-KR" altLang="en-US" sz="20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1. </a:t>
            </a:r>
            <a:r>
              <a:rPr lang="ko-KR" altLang="en-US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전체메뉴가 </a:t>
            </a: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너무 많아 눈에 들어오지 않는다</a:t>
            </a: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. -&gt; </a:t>
            </a: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너무 많은 정보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2. </a:t>
            </a:r>
            <a:r>
              <a:rPr lang="ko-KR" altLang="en-US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배경화면 </a:t>
            </a: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따로 논다</a:t>
            </a: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3. </a:t>
            </a:r>
            <a:r>
              <a:rPr lang="ko-KR" altLang="en-US" sz="2000" dirty="0" err="1" smtClean="0">
                <a:latin typeface="배달의민족 한나는 열한살" pitchFamily="50" charset="-127"/>
                <a:ea typeface="배달의민족 한나는 열한살" pitchFamily="50" charset="-127"/>
              </a:rPr>
              <a:t>반응형이</a:t>
            </a:r>
            <a:r>
              <a:rPr lang="ko-KR" altLang="en-US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아니다</a:t>
            </a: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4. </a:t>
            </a:r>
            <a:r>
              <a:rPr lang="ko-KR" altLang="en-US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로딩화면이 </a:t>
            </a: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별로임</a:t>
            </a:r>
            <a:r>
              <a:rPr lang="en-US" altLang="ko-KR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  <a:endParaRPr lang="en-US" altLang="ko-KR" sz="20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698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/>
          <p:cNvSpPr/>
          <p:nvPr/>
        </p:nvSpPr>
        <p:spPr>
          <a:xfrm>
            <a:off x="202223" y="1151792"/>
            <a:ext cx="9530862" cy="5468815"/>
          </a:xfrm>
          <a:prstGeom prst="roundRect">
            <a:avLst>
              <a:gd name="adj" fmla="val 3224"/>
            </a:avLst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8900" y="349838"/>
            <a:ext cx="467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디자인 리서치 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-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하나투어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47725" y="1340768"/>
            <a:ext cx="8239858" cy="5174332"/>
            <a:chOff x="863724" y="1340768"/>
            <a:chExt cx="7538664" cy="4968552"/>
          </a:xfrm>
        </p:grpSpPr>
        <p:pic>
          <p:nvPicPr>
            <p:cNvPr id="11" name="Picture 2" descr="C:\Users\Administrator\Desktop\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724" y="1340768"/>
              <a:ext cx="7538664" cy="4968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1638092" y="2573696"/>
              <a:ext cx="5796644" cy="338437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589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/>
          <p:cNvSpPr/>
          <p:nvPr/>
        </p:nvSpPr>
        <p:spPr>
          <a:xfrm>
            <a:off x="202223" y="1151792"/>
            <a:ext cx="9530862" cy="5468815"/>
          </a:xfrm>
          <a:prstGeom prst="roundRect">
            <a:avLst>
              <a:gd name="adj" fmla="val 3224"/>
            </a:avLst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8900" y="349838"/>
            <a:ext cx="467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디자인 리서치 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-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강점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약점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4892" y="1853698"/>
            <a:ext cx="6285524" cy="236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강점</a:t>
            </a:r>
            <a:endParaRPr lang="ko-KR" altLang="en-US" sz="20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1. </a:t>
            </a: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여행에 필요한 조건 검색들을 한눈에 볼 수 있다</a:t>
            </a: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2. </a:t>
            </a: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레이아웃 구분을 잘 해놨다</a:t>
            </a: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3. </a:t>
            </a: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하나의 주제를 가지고 세세히 검색 가능하다</a:t>
            </a: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4. </a:t>
            </a: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여행패키지 소개를 영상으로 잘 표현하였다</a:t>
            </a: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24892" y="4473271"/>
            <a:ext cx="6285524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단점</a:t>
            </a:r>
            <a:endParaRPr lang="ko-KR" altLang="en-US" sz="20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1. </a:t>
            </a: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언어 선택 버튼이 작아 찾기 힘들다</a:t>
            </a: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2. </a:t>
            </a: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처음 접하는 사람이 검색하기가 힘들다</a:t>
            </a: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223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/>
          <p:cNvSpPr/>
          <p:nvPr/>
        </p:nvSpPr>
        <p:spPr>
          <a:xfrm>
            <a:off x="202223" y="1151792"/>
            <a:ext cx="9530862" cy="5468815"/>
          </a:xfrm>
          <a:prstGeom prst="roundRect">
            <a:avLst>
              <a:gd name="adj" fmla="val 3224"/>
            </a:avLst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8900" y="349838"/>
            <a:ext cx="467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디자인 리서치 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-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여행박사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32338" y="1305750"/>
            <a:ext cx="8241324" cy="5314857"/>
            <a:chOff x="875835" y="1292439"/>
            <a:chExt cx="7392328" cy="5160897"/>
          </a:xfrm>
        </p:grpSpPr>
        <p:pic>
          <p:nvPicPr>
            <p:cNvPr id="13" name="Picture 2" descr="C:\Users\Administrator\Desktop\3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836" y="1292439"/>
              <a:ext cx="7392327" cy="5160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875835" y="1299004"/>
              <a:ext cx="7392327" cy="5154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04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/>
          <p:cNvSpPr/>
          <p:nvPr/>
        </p:nvSpPr>
        <p:spPr>
          <a:xfrm>
            <a:off x="202223" y="1151792"/>
            <a:ext cx="9530862" cy="5468815"/>
          </a:xfrm>
          <a:prstGeom prst="roundRect">
            <a:avLst>
              <a:gd name="adj" fmla="val 3224"/>
            </a:avLst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8900" y="349838"/>
            <a:ext cx="467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디자인 리서치 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-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강점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약점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4892" y="2163186"/>
            <a:ext cx="62855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강점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1. </a:t>
            </a: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전체적으로 디자인이 심플하다</a:t>
            </a: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2. </a:t>
            </a: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홈페이지 색감이 전체적으로 조화롭다</a:t>
            </a: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3. </a:t>
            </a: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금액에 대한 정보를 바로 알 수 있다</a:t>
            </a: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24892" y="4473271"/>
            <a:ext cx="62855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단점</a:t>
            </a:r>
            <a:endParaRPr lang="ko-KR" altLang="en-US" sz="20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1. </a:t>
            </a: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상품 안내 화면이 산만하다</a:t>
            </a: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2. </a:t>
            </a: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아이콘 밑에 가격</a:t>
            </a: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텍스트</a:t>
            </a: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629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/>
          <p:cNvSpPr/>
          <p:nvPr/>
        </p:nvSpPr>
        <p:spPr>
          <a:xfrm>
            <a:off x="202223" y="1151792"/>
            <a:ext cx="9530862" cy="5468815"/>
          </a:xfrm>
          <a:prstGeom prst="roundRect">
            <a:avLst>
              <a:gd name="adj" fmla="val 3224"/>
            </a:avLst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8900" y="349838"/>
            <a:ext cx="467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디자인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리서치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- </a:t>
            </a:r>
            <a:r>
              <a:rPr lang="ko-KR" altLang="en-US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구글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02676" y="1299004"/>
            <a:ext cx="8100648" cy="5154332"/>
            <a:chOff x="875835" y="1299004"/>
            <a:chExt cx="7392327" cy="5154332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835" y="1299004"/>
              <a:ext cx="7392327" cy="5154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875835" y="1299004"/>
              <a:ext cx="7392327" cy="5154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05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/>
          <p:cNvSpPr/>
          <p:nvPr/>
        </p:nvSpPr>
        <p:spPr>
          <a:xfrm>
            <a:off x="1220708" y="796412"/>
            <a:ext cx="3008671" cy="814781"/>
          </a:xfrm>
          <a:custGeom>
            <a:avLst/>
            <a:gdLst>
              <a:gd name="connsiteX0" fmla="*/ 108157 w 3510116"/>
              <a:gd name="connsiteY0" fmla="*/ 0 h 958642"/>
              <a:gd name="connsiteX1" fmla="*/ 3401959 w 3510116"/>
              <a:gd name="connsiteY1" fmla="*/ 0 h 958642"/>
              <a:gd name="connsiteX2" fmla="*/ 3510116 w 3510116"/>
              <a:gd name="connsiteY2" fmla="*/ 108157 h 958642"/>
              <a:gd name="connsiteX3" fmla="*/ 3510116 w 3510116"/>
              <a:gd name="connsiteY3" fmla="*/ 540772 h 958642"/>
              <a:gd name="connsiteX4" fmla="*/ 3401959 w 3510116"/>
              <a:gd name="connsiteY4" fmla="*/ 648929 h 958642"/>
              <a:gd name="connsiteX5" fmla="*/ 1547307 w 3510116"/>
              <a:gd name="connsiteY5" fmla="*/ 648929 h 958642"/>
              <a:gd name="connsiteX6" fmla="*/ 1366512 w 3510116"/>
              <a:gd name="connsiteY6" fmla="*/ 958642 h 958642"/>
              <a:gd name="connsiteX7" fmla="*/ 1281838 w 3510116"/>
              <a:gd name="connsiteY7" fmla="*/ 648929 h 958642"/>
              <a:gd name="connsiteX8" fmla="*/ 108157 w 3510116"/>
              <a:gd name="connsiteY8" fmla="*/ 648929 h 958642"/>
              <a:gd name="connsiteX9" fmla="*/ 0 w 3510116"/>
              <a:gd name="connsiteY9" fmla="*/ 540772 h 958642"/>
              <a:gd name="connsiteX10" fmla="*/ 0 w 3510116"/>
              <a:gd name="connsiteY10" fmla="*/ 108157 h 958642"/>
              <a:gd name="connsiteX11" fmla="*/ 108157 w 3510116"/>
              <a:gd name="connsiteY11" fmla="*/ 0 h 958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10116" h="958642">
                <a:moveTo>
                  <a:pt x="108157" y="0"/>
                </a:moveTo>
                <a:lnTo>
                  <a:pt x="3401959" y="0"/>
                </a:lnTo>
                <a:cubicBezTo>
                  <a:pt x="3461692" y="0"/>
                  <a:pt x="3510116" y="48424"/>
                  <a:pt x="3510116" y="108157"/>
                </a:cubicBezTo>
                <a:lnTo>
                  <a:pt x="3510116" y="540772"/>
                </a:lnTo>
                <a:cubicBezTo>
                  <a:pt x="3510116" y="600505"/>
                  <a:pt x="3461692" y="648929"/>
                  <a:pt x="3401959" y="648929"/>
                </a:cubicBezTo>
                <a:lnTo>
                  <a:pt x="1547307" y="648929"/>
                </a:lnTo>
                <a:lnTo>
                  <a:pt x="1366512" y="958642"/>
                </a:lnTo>
                <a:lnTo>
                  <a:pt x="1281838" y="648929"/>
                </a:lnTo>
                <a:lnTo>
                  <a:pt x="108157" y="648929"/>
                </a:lnTo>
                <a:cubicBezTo>
                  <a:pt x="48424" y="648929"/>
                  <a:pt x="0" y="600505"/>
                  <a:pt x="0" y="540772"/>
                </a:cubicBezTo>
                <a:lnTo>
                  <a:pt x="0" y="108157"/>
                </a:lnTo>
                <a:cubicBezTo>
                  <a:pt x="0" y="48424"/>
                  <a:pt x="48424" y="0"/>
                  <a:pt x="108157" y="0"/>
                </a:cubicBezTo>
                <a:close/>
              </a:path>
            </a:pathLst>
          </a:custGeom>
          <a:solidFill>
            <a:srgbClr val="98C2B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7639" y="821756"/>
            <a:ext cx="1157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목  차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6" name="사각형: 둥근 모서리 5"/>
          <p:cNvSpPr/>
          <p:nvPr/>
        </p:nvSpPr>
        <p:spPr>
          <a:xfrm>
            <a:off x="1220708" y="1899138"/>
            <a:ext cx="3008671" cy="4273062"/>
          </a:xfrm>
          <a:prstGeom prst="roundRect">
            <a:avLst>
              <a:gd name="adj" fmla="val 3224"/>
            </a:avLst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4345" y="2119055"/>
            <a:ext cx="220124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프로젝트 개요</a:t>
            </a:r>
            <a:endParaRPr lang="en-US" altLang="ko-KR" sz="24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사용자 조사</a:t>
            </a:r>
            <a:endParaRPr lang="en-US" altLang="ko-KR" sz="24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사용자 분석</a:t>
            </a:r>
            <a:endParaRPr lang="en-US" altLang="ko-KR" sz="24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디자인 </a:t>
            </a:r>
            <a:r>
              <a:rPr lang="ko-KR" altLang="en-US" sz="2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리서치</a:t>
            </a:r>
            <a:endParaRPr lang="en-US" altLang="ko-KR" sz="2400" dirty="0" smtClean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정보구조 설계</a:t>
            </a:r>
            <a:endParaRPr lang="en-US" altLang="ko-KR" sz="2400" dirty="0" smtClean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53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/>
          <p:cNvSpPr/>
          <p:nvPr/>
        </p:nvSpPr>
        <p:spPr>
          <a:xfrm>
            <a:off x="202223" y="1151792"/>
            <a:ext cx="9530862" cy="5468815"/>
          </a:xfrm>
          <a:prstGeom prst="roundRect">
            <a:avLst>
              <a:gd name="adj" fmla="val 3224"/>
            </a:avLst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8900" y="349838"/>
            <a:ext cx="467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디자인 리서치 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-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강점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약점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4892" y="2163186"/>
            <a:ext cx="62855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강점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1. </a:t>
            </a: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디자인이 심플해서 </a:t>
            </a:r>
            <a:r>
              <a:rPr lang="ko-KR" altLang="en-US" sz="2000" dirty="0" err="1">
                <a:latin typeface="배달의민족 한나는 열한살" pitchFamily="50" charset="-127"/>
                <a:ea typeface="배달의민족 한나는 열한살" pitchFamily="50" charset="-127"/>
              </a:rPr>
              <a:t>컨셉이</a:t>
            </a: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 명확히 보인다</a:t>
            </a: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2. </a:t>
            </a: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지역별 금액</a:t>
            </a: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정보 등 항공권외에 부가 정보를 알 수 있다</a:t>
            </a: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24892" y="4385351"/>
            <a:ext cx="62855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단점</a:t>
            </a:r>
            <a:endParaRPr lang="ko-KR" altLang="en-US" sz="20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1. </a:t>
            </a:r>
            <a:r>
              <a:rPr lang="ko-KR" altLang="en-US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남녀노소 </a:t>
            </a: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사용할 수 있는 사이트가 아니다</a:t>
            </a:r>
            <a:r>
              <a:rPr lang="en-US" altLang="ko-KR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2. </a:t>
            </a:r>
            <a:r>
              <a:rPr lang="ko-KR" altLang="en-US" sz="2000" dirty="0" err="1" smtClean="0">
                <a:latin typeface="배달의민족 한나는 열한살" pitchFamily="50" charset="-127"/>
                <a:ea typeface="배달의민족 한나는 열한살" pitchFamily="50" charset="-127"/>
              </a:rPr>
              <a:t>반응형</a:t>
            </a:r>
            <a:r>
              <a:rPr lang="ko-KR" altLang="en-US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 웹사이트가 아니다</a:t>
            </a:r>
            <a:r>
              <a:rPr lang="en-US" altLang="ko-KR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  <a:endParaRPr lang="en-US" altLang="ko-KR" sz="20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147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/>
          <p:cNvSpPr/>
          <p:nvPr/>
        </p:nvSpPr>
        <p:spPr>
          <a:xfrm>
            <a:off x="202223" y="1151792"/>
            <a:ext cx="9530862" cy="5468815"/>
          </a:xfrm>
          <a:prstGeom prst="roundRect">
            <a:avLst>
              <a:gd name="adj" fmla="val 3224"/>
            </a:avLst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8900" y="349838"/>
            <a:ext cx="467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정보구조 설계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869325" y="2822306"/>
            <a:ext cx="949569" cy="3868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로그</a:t>
            </a:r>
            <a:r>
              <a:rPr lang="ko-KR" altLang="en-US" dirty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176717" y="2822306"/>
            <a:ext cx="1134207" cy="3868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회원가</a:t>
            </a:r>
            <a:r>
              <a:rPr lang="ko-KR" altLang="en-US" dirty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입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01301" y="4422515"/>
            <a:ext cx="949569" cy="3868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지도</a:t>
            </a:r>
            <a:endParaRPr lang="ko-KR" altLang="en-US" dirty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469662" y="4422515"/>
            <a:ext cx="949569" cy="3868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지도</a:t>
            </a:r>
            <a:endParaRPr lang="ko-KR" altLang="en-US" dirty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452328" y="4422515"/>
            <a:ext cx="949569" cy="3868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지도</a:t>
            </a:r>
            <a:endParaRPr lang="ko-KR" altLang="en-US" dirty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360262" y="4422515"/>
            <a:ext cx="949569" cy="3868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939076" y="2505790"/>
            <a:ext cx="0" cy="148149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514474" y="3754293"/>
            <a:ext cx="1123225" cy="4659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여행지</a:t>
            </a:r>
            <a:endParaRPr lang="ko-KR" altLang="en-US" dirty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382835" y="3754293"/>
            <a:ext cx="1123225" cy="4659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숙박</a:t>
            </a:r>
            <a:endParaRPr lang="ko-KR" altLang="en-US" dirty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365501" y="3754293"/>
            <a:ext cx="1123225" cy="4659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먹거</a:t>
            </a:r>
            <a:r>
              <a:rPr lang="ko-KR" altLang="en-US" dirty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리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273435" y="3754296"/>
            <a:ext cx="1123225" cy="4659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TIP</a:t>
            </a:r>
            <a:endParaRPr lang="ko-KR" altLang="en-US" dirty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cxnSp>
        <p:nvCxnSpPr>
          <p:cNvPr id="23" name="직선 연결선 22"/>
          <p:cNvCxnSpPr>
            <a:stCxn id="13" idx="3"/>
            <a:endCxn id="14" idx="1"/>
          </p:cNvCxnSpPr>
          <p:nvPr/>
        </p:nvCxnSpPr>
        <p:spPr>
          <a:xfrm>
            <a:off x="2637699" y="3987287"/>
            <a:ext cx="74513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4" idx="3"/>
            <a:endCxn id="15" idx="1"/>
          </p:cNvCxnSpPr>
          <p:nvPr/>
        </p:nvCxnSpPr>
        <p:spPr>
          <a:xfrm>
            <a:off x="4506060" y="3987287"/>
            <a:ext cx="859441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7" idx="3"/>
            <a:endCxn id="12" idx="1"/>
          </p:cNvCxnSpPr>
          <p:nvPr/>
        </p:nvCxnSpPr>
        <p:spPr>
          <a:xfrm>
            <a:off x="6818894" y="3015739"/>
            <a:ext cx="357823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해 1"/>
          <p:cNvSpPr/>
          <p:nvPr/>
        </p:nvSpPr>
        <p:spPr>
          <a:xfrm>
            <a:off x="4008828" y="1608980"/>
            <a:ext cx="1860497" cy="1169370"/>
          </a:xfrm>
          <a:prstGeom prst="sun">
            <a:avLst>
              <a:gd name="adj" fmla="val 1971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HOME</a:t>
            </a:r>
            <a:endParaRPr lang="ko-KR" altLang="en-US" dirty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cxnSp>
        <p:nvCxnSpPr>
          <p:cNvPr id="42" name="직선 연결선 41"/>
          <p:cNvCxnSpPr>
            <a:endCxn id="7" idx="1"/>
          </p:cNvCxnSpPr>
          <p:nvPr/>
        </p:nvCxnSpPr>
        <p:spPr>
          <a:xfrm>
            <a:off x="4953000" y="3015739"/>
            <a:ext cx="916325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15" idx="3"/>
            <a:endCxn id="16" idx="1"/>
          </p:cNvCxnSpPr>
          <p:nvPr/>
        </p:nvCxnSpPr>
        <p:spPr>
          <a:xfrm>
            <a:off x="6488726" y="3987287"/>
            <a:ext cx="784709" cy="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1601301" y="4940675"/>
            <a:ext cx="949569" cy="3868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69662" y="4940675"/>
            <a:ext cx="949569" cy="3868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지도</a:t>
            </a:r>
            <a:endParaRPr lang="ko-KR" altLang="en-US" dirty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452328" y="4940675"/>
            <a:ext cx="949569" cy="3868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지도</a:t>
            </a:r>
            <a:endParaRPr lang="ko-KR" altLang="en-US" dirty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360262" y="4940675"/>
            <a:ext cx="949569" cy="3868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966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/>
          <p:cNvSpPr/>
          <p:nvPr/>
        </p:nvSpPr>
        <p:spPr>
          <a:xfrm>
            <a:off x="3436370" y="796412"/>
            <a:ext cx="3008671" cy="814781"/>
          </a:xfrm>
          <a:custGeom>
            <a:avLst/>
            <a:gdLst>
              <a:gd name="connsiteX0" fmla="*/ 108157 w 3510116"/>
              <a:gd name="connsiteY0" fmla="*/ 0 h 958642"/>
              <a:gd name="connsiteX1" fmla="*/ 3401959 w 3510116"/>
              <a:gd name="connsiteY1" fmla="*/ 0 h 958642"/>
              <a:gd name="connsiteX2" fmla="*/ 3510116 w 3510116"/>
              <a:gd name="connsiteY2" fmla="*/ 108157 h 958642"/>
              <a:gd name="connsiteX3" fmla="*/ 3510116 w 3510116"/>
              <a:gd name="connsiteY3" fmla="*/ 540772 h 958642"/>
              <a:gd name="connsiteX4" fmla="*/ 3401959 w 3510116"/>
              <a:gd name="connsiteY4" fmla="*/ 648929 h 958642"/>
              <a:gd name="connsiteX5" fmla="*/ 1547307 w 3510116"/>
              <a:gd name="connsiteY5" fmla="*/ 648929 h 958642"/>
              <a:gd name="connsiteX6" fmla="*/ 1366512 w 3510116"/>
              <a:gd name="connsiteY6" fmla="*/ 958642 h 958642"/>
              <a:gd name="connsiteX7" fmla="*/ 1281838 w 3510116"/>
              <a:gd name="connsiteY7" fmla="*/ 648929 h 958642"/>
              <a:gd name="connsiteX8" fmla="*/ 108157 w 3510116"/>
              <a:gd name="connsiteY8" fmla="*/ 648929 h 958642"/>
              <a:gd name="connsiteX9" fmla="*/ 0 w 3510116"/>
              <a:gd name="connsiteY9" fmla="*/ 540772 h 958642"/>
              <a:gd name="connsiteX10" fmla="*/ 0 w 3510116"/>
              <a:gd name="connsiteY10" fmla="*/ 108157 h 958642"/>
              <a:gd name="connsiteX11" fmla="*/ 108157 w 3510116"/>
              <a:gd name="connsiteY11" fmla="*/ 0 h 958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10116" h="958642">
                <a:moveTo>
                  <a:pt x="108157" y="0"/>
                </a:moveTo>
                <a:lnTo>
                  <a:pt x="3401959" y="0"/>
                </a:lnTo>
                <a:cubicBezTo>
                  <a:pt x="3461692" y="0"/>
                  <a:pt x="3510116" y="48424"/>
                  <a:pt x="3510116" y="108157"/>
                </a:cubicBezTo>
                <a:lnTo>
                  <a:pt x="3510116" y="540772"/>
                </a:lnTo>
                <a:cubicBezTo>
                  <a:pt x="3510116" y="600505"/>
                  <a:pt x="3461692" y="648929"/>
                  <a:pt x="3401959" y="648929"/>
                </a:cubicBezTo>
                <a:lnTo>
                  <a:pt x="1547307" y="648929"/>
                </a:lnTo>
                <a:lnTo>
                  <a:pt x="1366512" y="958642"/>
                </a:lnTo>
                <a:lnTo>
                  <a:pt x="1281838" y="648929"/>
                </a:lnTo>
                <a:lnTo>
                  <a:pt x="108157" y="648929"/>
                </a:lnTo>
                <a:cubicBezTo>
                  <a:pt x="48424" y="648929"/>
                  <a:pt x="0" y="600505"/>
                  <a:pt x="0" y="540772"/>
                </a:cubicBezTo>
                <a:lnTo>
                  <a:pt x="0" y="108157"/>
                </a:lnTo>
                <a:cubicBezTo>
                  <a:pt x="0" y="48424"/>
                  <a:pt x="48424" y="0"/>
                  <a:pt x="108157" y="0"/>
                </a:cubicBezTo>
                <a:close/>
              </a:path>
            </a:pathLst>
          </a:custGeom>
          <a:solidFill>
            <a:srgbClr val="98C2B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82784" y="821756"/>
            <a:ext cx="219322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앙콩이</a:t>
            </a:r>
            <a:r>
              <a:rPr lang="ko-KR" alt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마음대로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06555" y="1754707"/>
            <a:ext cx="3292889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9600" dirty="0">
                <a:solidFill>
                  <a:srgbClr val="FFCCCC"/>
                </a:solidFill>
                <a:effectLst>
                  <a:glow rad="63500">
                    <a:schemeClr val="tx1">
                      <a:lumMod val="95000"/>
                      <a:lumOff val="5000"/>
                      <a:alpha val="86000"/>
                    </a:schemeClr>
                  </a:glo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감</a:t>
            </a:r>
            <a:r>
              <a:rPr lang="ko-KR" altLang="en-US" sz="9600" dirty="0">
                <a:solidFill>
                  <a:srgbClr val="98C2BD"/>
                </a:solidFill>
                <a:effectLst>
                  <a:glow rad="63500">
                    <a:schemeClr val="tx1">
                      <a:lumMod val="95000"/>
                      <a:lumOff val="5000"/>
                      <a:alpha val="86000"/>
                    </a:schemeClr>
                  </a:glo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19134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111286" y="3942983"/>
            <a:ext cx="5643518" cy="2262158"/>
          </a:xfrm>
          <a:prstGeom prst="rect">
            <a:avLst/>
          </a:prstGeom>
          <a:solidFill>
            <a:schemeClr val="bg1">
              <a:alpha val="28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팀 장 </a:t>
            </a:r>
            <a:r>
              <a:rPr lang="en-US" altLang="ko-KR" sz="2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: </a:t>
            </a:r>
            <a:r>
              <a:rPr lang="ko-KR" altLang="en-US" sz="2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오 승 준 </a:t>
            </a:r>
            <a:r>
              <a:rPr lang="en-US" altLang="ko-KR" sz="2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[ ]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배달의민족 한나는 열한살" pitchFamily="50" charset="-127"/>
                <a:ea typeface="배달의민족 한나는 열한살" pitchFamily="50" charset="-127"/>
              </a:rPr>
              <a:t>팀 원 </a:t>
            </a:r>
            <a:r>
              <a:rPr lang="en-US" altLang="ko-KR" sz="2400" dirty="0">
                <a:latin typeface="배달의민족 한나는 열한살" pitchFamily="50" charset="-127"/>
                <a:ea typeface="배달의민족 한나는 열한살" pitchFamily="50" charset="-127"/>
              </a:rPr>
              <a:t>: </a:t>
            </a:r>
            <a:r>
              <a:rPr lang="ko-KR" altLang="en-US" sz="2400" dirty="0">
                <a:latin typeface="배달의민족 한나는 열한살" pitchFamily="50" charset="-127"/>
                <a:ea typeface="배달의민족 한나는 열한살" pitchFamily="50" charset="-127"/>
              </a:rPr>
              <a:t>박 지 안 </a:t>
            </a:r>
            <a:r>
              <a:rPr lang="en-US" altLang="ko-KR" sz="2400" dirty="0">
                <a:latin typeface="배달의민족 한나는 열한살" pitchFamily="50" charset="-127"/>
                <a:ea typeface="배달의민족 한나는 열한살" pitchFamily="50" charset="-127"/>
              </a:rPr>
              <a:t>[ ]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배달의민족 한나는 열한살" pitchFamily="50" charset="-127"/>
                <a:ea typeface="배달의민족 한나는 열한살" pitchFamily="50" charset="-127"/>
              </a:rPr>
              <a:t>팀 원 </a:t>
            </a:r>
            <a:r>
              <a:rPr lang="en-US" altLang="ko-KR" sz="2400" dirty="0">
                <a:latin typeface="배달의민족 한나는 열한살" pitchFamily="50" charset="-127"/>
                <a:ea typeface="배달의민족 한나는 열한살" pitchFamily="50" charset="-127"/>
              </a:rPr>
              <a:t>: </a:t>
            </a:r>
            <a:r>
              <a:rPr lang="ko-KR" altLang="en-US" sz="2400" dirty="0">
                <a:latin typeface="배달의민족 한나는 열한살" pitchFamily="50" charset="-127"/>
                <a:ea typeface="배달의민족 한나는 열한살" pitchFamily="50" charset="-127"/>
              </a:rPr>
              <a:t>권 은 지</a:t>
            </a:r>
            <a:r>
              <a:rPr lang="en-US" altLang="ko-KR" sz="2400" dirty="0">
                <a:latin typeface="배달의민족 한나는 열한살" pitchFamily="50" charset="-127"/>
                <a:ea typeface="배달의민족 한나는 열한살" pitchFamily="50" charset="-127"/>
              </a:rPr>
              <a:t> []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팀 원 </a:t>
            </a:r>
            <a:r>
              <a:rPr lang="en-US" altLang="ko-KR" sz="2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: </a:t>
            </a:r>
            <a:r>
              <a:rPr lang="ko-KR" altLang="en-US" sz="2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정 소 라 </a:t>
            </a:r>
            <a:r>
              <a:rPr lang="en-US" altLang="ko-KR" sz="2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[]</a:t>
            </a:r>
            <a:endParaRPr lang="ko-KR" altLang="en-US" sz="24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11286" y="2474662"/>
            <a:ext cx="3652888" cy="600164"/>
          </a:xfrm>
          <a:prstGeom prst="rect">
            <a:avLst/>
          </a:prstGeom>
          <a:solidFill>
            <a:schemeClr val="bg1">
              <a:alpha val="28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팀 명 </a:t>
            </a:r>
            <a:r>
              <a:rPr lang="en-US" altLang="ko-KR" sz="2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: 30.5</a:t>
            </a:r>
            <a:r>
              <a:rPr lang="ko-KR" altLang="en-US" sz="2400" dirty="0" smtClean="0">
                <a:latin typeface="배달의민족 한나는 열한살" pitchFamily="50" charset="-127"/>
                <a:ea typeface="배달의민족 한나는 열한살" pitchFamily="50" charset="-127"/>
              </a:rPr>
              <a:t>도</a:t>
            </a:r>
            <a:endParaRPr lang="ko-KR" altLang="en-US" sz="24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7130" y="773426"/>
            <a:ext cx="365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팀 소 개</a:t>
            </a: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346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/>
          <p:cNvSpPr/>
          <p:nvPr/>
        </p:nvSpPr>
        <p:spPr>
          <a:xfrm>
            <a:off x="202223" y="1151792"/>
            <a:ext cx="9530862" cy="5468815"/>
          </a:xfrm>
          <a:prstGeom prst="roundRect">
            <a:avLst>
              <a:gd name="adj" fmla="val 3224"/>
            </a:avLst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0526" y="2217659"/>
            <a:ext cx="6784947" cy="328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국내 여행자들을 위해 다양한 정보를 제공하고자 함</a:t>
            </a:r>
            <a:r>
              <a:rPr lang="en-US" altLang="ko-KR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해외 여행 정보 사이트들에 비해 터무니없이 부족하고</a:t>
            </a: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대표 여행지만 상세하게 소개되어 있어 </a:t>
            </a:r>
            <a:r>
              <a:rPr lang="en-US" altLang="ko-KR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잘 알려지지 않은 여행지에 대 숙박</a:t>
            </a: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먹거리</a:t>
            </a: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2000" dirty="0" err="1">
                <a:latin typeface="배달의민족 한나는 열한살" pitchFamily="50" charset="-127"/>
                <a:ea typeface="배달의민족 한나는 열한살" pitchFamily="50" charset="-127"/>
              </a:rPr>
              <a:t>놀거리</a:t>
            </a: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 등의 정보들을 제공하고자 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2131" y="349838"/>
            <a:ext cx="7491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프로젝트 개요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-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기획의도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및 </a:t>
            </a:r>
            <a:r>
              <a:rPr lang="ko-KR" alt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컨셉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12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/>
          <p:cNvSpPr/>
          <p:nvPr/>
        </p:nvSpPr>
        <p:spPr>
          <a:xfrm>
            <a:off x="202223" y="1151792"/>
            <a:ext cx="9530862" cy="5468815"/>
          </a:xfrm>
          <a:prstGeom prst="roundRect">
            <a:avLst>
              <a:gd name="adj" fmla="val 3224"/>
            </a:avLst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2101" y="1927523"/>
            <a:ext cx="70559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Fun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사이트 </a:t>
            </a:r>
            <a:r>
              <a:rPr lang="ko-KR" altLang="en-US" sz="2000" dirty="0" err="1">
                <a:latin typeface="배달의민족 한나는 열한살" pitchFamily="50" charset="-127"/>
                <a:ea typeface="배달의민족 한나는 열한살" pitchFamily="50" charset="-127"/>
              </a:rPr>
              <a:t>방문시</a:t>
            </a: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 즐거움을 느끼면서 </a:t>
            </a:r>
            <a:r>
              <a:rPr lang="ko-KR" altLang="en-US" sz="2000" dirty="0" err="1">
                <a:latin typeface="배달의민족 한나는 열한살" pitchFamily="50" charset="-127"/>
                <a:ea typeface="배달의민족 한나는 열한살" pitchFamily="50" charset="-127"/>
              </a:rPr>
              <a:t>컨텐츠를</a:t>
            </a: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 볼 수 있다</a:t>
            </a: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People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“</a:t>
            </a: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모든 여행자”들을 위한 여행정보 사이트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ko-KR" altLang="en-US" sz="20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Information-find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숨은 여행지를 소개하고</a:t>
            </a: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이용하고 갈 때 뭔가를 얻거나 남긴다는 느낌을 줄 수 있는 </a:t>
            </a:r>
            <a:r>
              <a:rPr lang="ko-KR" altLang="en-US" sz="2000" dirty="0" err="1">
                <a:latin typeface="배달의민족 한나는 열한살" pitchFamily="50" charset="-127"/>
                <a:ea typeface="배달의민족 한나는 열한살" pitchFamily="50" charset="-127"/>
              </a:rPr>
              <a:t>컨텐츠</a:t>
            </a: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 및 서비스</a:t>
            </a: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정보가 풍부한 사이트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1316" y="332254"/>
            <a:ext cx="467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프로젝트 개요 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-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주요특징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/>
          <p:cNvSpPr/>
          <p:nvPr/>
        </p:nvSpPr>
        <p:spPr>
          <a:xfrm>
            <a:off x="202223" y="1151792"/>
            <a:ext cx="9530862" cy="5468815"/>
          </a:xfrm>
          <a:prstGeom prst="roundRect">
            <a:avLst>
              <a:gd name="adj" fmla="val 3224"/>
            </a:avLst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1420" y="1962691"/>
            <a:ext cx="7098328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원하는 정보를 빠르게 습득할 수 있는 메뉴 배치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사용자 중심의 직관적이고 쉽게 접근 가능한 </a:t>
            </a: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UI</a:t>
            </a: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를 구성할 것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심플한 레이아웃 설계구조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</a:rPr>
              <a:t>PC, </a:t>
            </a:r>
            <a:r>
              <a:rPr lang="ko-KR" altLang="en-US" sz="2000" dirty="0" err="1">
                <a:latin typeface="배달의민족 한나는 열한살" pitchFamily="50" charset="-127"/>
                <a:ea typeface="배달의민족 한나는 열한살" pitchFamily="50" charset="-127"/>
              </a:rPr>
              <a:t>모바일</a:t>
            </a: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 스마트기기에서 접근가능하며 사용성에 중점을 둘 것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웹 </a:t>
            </a:r>
            <a:r>
              <a:rPr lang="ko-KR" altLang="en-US" sz="2000" dirty="0" err="1">
                <a:latin typeface="배달의민족 한나는 열한살" pitchFamily="50" charset="-127"/>
                <a:ea typeface="배달의민족 한나는 열한살" pitchFamily="50" charset="-127"/>
              </a:rPr>
              <a:t>접근성</a:t>
            </a: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 및 웹 표준을 준수하며 </a:t>
            </a:r>
            <a:r>
              <a:rPr lang="ko-KR" altLang="en-US" sz="2000" dirty="0" err="1">
                <a:latin typeface="배달의민족 한나는 열한살" pitchFamily="50" charset="-127"/>
                <a:ea typeface="배달의민족 한나는 열한살" pitchFamily="50" charset="-127"/>
              </a:rPr>
              <a:t>콘텐츠</a:t>
            </a: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 추가에 대한 </a:t>
            </a:r>
            <a:r>
              <a:rPr lang="ko-KR" altLang="en-US" sz="2000" dirty="0" err="1">
                <a:latin typeface="배달의민족 한나는 열한살" pitchFamily="50" charset="-127"/>
                <a:ea typeface="배달의민족 한나는 열한살" pitchFamily="50" charset="-127"/>
              </a:rPr>
              <a:t>확장성을</a:t>
            </a: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</a:rPr>
              <a:t> 고려할 </a:t>
            </a:r>
            <a:r>
              <a:rPr lang="ko-KR" altLang="en-US" sz="2000" dirty="0" smtClean="0">
                <a:latin typeface="배달의민족 한나는 열한살" pitchFamily="50" charset="-127"/>
                <a:ea typeface="배달의민족 한나는 열한살" pitchFamily="50" charset="-127"/>
              </a:rPr>
              <a:t>것</a:t>
            </a:r>
            <a:endParaRPr lang="ko-KR" altLang="en-US" sz="20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8900" y="349838"/>
            <a:ext cx="467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프로젝트 개요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- 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UI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디자인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70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/>
          <p:cNvSpPr/>
          <p:nvPr/>
        </p:nvSpPr>
        <p:spPr>
          <a:xfrm>
            <a:off x="202223" y="1151792"/>
            <a:ext cx="9530862" cy="5468815"/>
          </a:xfrm>
          <a:prstGeom prst="roundRect">
            <a:avLst>
              <a:gd name="adj" fmla="val 3224"/>
            </a:avLst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8500" y="1449961"/>
            <a:ext cx="62855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Q.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귀하의 이름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나이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직업은 무엇입니까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?</a:t>
            </a:r>
          </a:p>
          <a:p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A. 26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세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, 000,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학생입니다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endParaRPr lang="en-US" altLang="ko-KR" sz="16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Q.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귀하는 평소 여행 관련 커뮤니티를 얼마나 자주 이용하시나요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?</a:t>
            </a:r>
          </a:p>
          <a:p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A. </a:t>
            </a:r>
            <a:r>
              <a:rPr lang="ko-KR" altLang="en-US" sz="1600" dirty="0" err="1">
                <a:latin typeface="배달의민족 한나는 열한살" pitchFamily="50" charset="-127"/>
                <a:ea typeface="배달의민족 한나는 열한살" pitchFamily="50" charset="-127"/>
              </a:rPr>
              <a:t>방학때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 주로 많이 사용합니다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endParaRPr lang="en-US" altLang="ko-KR" sz="16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Q.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여행 정보 습득 방법을 말씀해 주세요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A.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인터넷 검색</a:t>
            </a:r>
          </a:p>
          <a:p>
            <a:endParaRPr lang="ko-KR" altLang="en-US" sz="16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Q.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여행 정보 중 관심 분야를 말씀해 주세요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A. </a:t>
            </a:r>
            <a:r>
              <a:rPr lang="ko-KR" altLang="en-US" sz="1600" dirty="0" err="1">
                <a:latin typeface="배달의민족 한나는 열한살" pitchFamily="50" charset="-127"/>
                <a:ea typeface="배달의민족 한나는 열한살" pitchFamily="50" charset="-127"/>
              </a:rPr>
              <a:t>액티비티</a:t>
            </a:r>
            <a:endParaRPr lang="ko-KR" altLang="en-US" sz="16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endParaRPr lang="ko-KR" altLang="en-US" sz="16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Q.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여행 정보 </a:t>
            </a:r>
            <a:r>
              <a:rPr lang="ko-KR" altLang="en-US" sz="1600" dirty="0" err="1">
                <a:latin typeface="배달의민족 한나는 열한살" pitchFamily="50" charset="-127"/>
                <a:ea typeface="배달의민족 한나는 열한살" pitchFamily="50" charset="-127"/>
              </a:rPr>
              <a:t>습득시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 불편한 점을 말씀해 주세요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A.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귀찮고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가격이 너무 비싸다</a:t>
            </a:r>
          </a:p>
          <a:p>
            <a:endParaRPr lang="ko-KR" altLang="en-US" sz="16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Q.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여행 사이트 </a:t>
            </a:r>
            <a:r>
              <a:rPr lang="ko-KR" altLang="en-US" sz="1600" dirty="0" err="1">
                <a:latin typeface="배달의민족 한나는 열한살" pitchFamily="50" charset="-127"/>
                <a:ea typeface="배달의민족 한나는 열한살" pitchFamily="50" charset="-127"/>
              </a:rPr>
              <a:t>이용시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 불편한 점을 말씀해 주세요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A.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정보를 따로따로 찾아야 한다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endParaRPr lang="en-US" altLang="ko-KR" sz="16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Q.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여행 커뮤니티 사이트를 만드신다면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어떻게 만들 것 같은지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?</a:t>
            </a:r>
          </a:p>
          <a:p>
            <a:r>
              <a:rPr lang="en-US" altLang="ko-KR" sz="1600" dirty="0" smtClean="0">
                <a:latin typeface="배달의민족 한나는 열한살" pitchFamily="50" charset="-127"/>
                <a:ea typeface="배달의민족 한나는 열한살" pitchFamily="50" charset="-127"/>
              </a:rPr>
              <a:t>A. </a:t>
            </a:r>
            <a:r>
              <a:rPr lang="ko-KR" altLang="en-US" sz="1600" dirty="0" smtClean="0">
                <a:latin typeface="배달의민족 한나는 열한살" pitchFamily="50" charset="-127"/>
                <a:ea typeface="배달의민족 한나는 열한살" pitchFamily="50" charset="-127"/>
              </a:rPr>
              <a:t>관심이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없다</a:t>
            </a:r>
            <a:r>
              <a:rPr lang="en-US" altLang="ko-KR" sz="1600" dirty="0" smtClean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  <a:endParaRPr lang="en-US" altLang="ko-KR" sz="16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8900" y="349838"/>
            <a:ext cx="467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사용자 조사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설문조사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005544" y="2664531"/>
            <a:ext cx="1497524" cy="2398548"/>
            <a:chOff x="627941" y="1816936"/>
            <a:chExt cx="1133884" cy="2139138"/>
          </a:xfrm>
        </p:grpSpPr>
        <p:sp>
          <p:nvSpPr>
            <p:cNvPr id="7" name="직사각형 6"/>
            <p:cNvSpPr/>
            <p:nvPr/>
          </p:nvSpPr>
          <p:spPr>
            <a:xfrm>
              <a:off x="627941" y="3626686"/>
              <a:ext cx="1133884" cy="329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26</a:t>
              </a:r>
              <a:r>
                <a:rPr lang="ko-KR" altLang="en-US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세</a:t>
              </a:r>
              <a:r>
                <a:rPr lang="en-US" altLang="ko-KR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(</a:t>
              </a:r>
              <a:r>
                <a:rPr lang="ko-KR" altLang="en-US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남</a:t>
              </a:r>
              <a:r>
                <a:rPr lang="en-US" altLang="ko-KR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) </a:t>
              </a:r>
              <a:r>
                <a:rPr lang="ko-KR" altLang="en-US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학생</a:t>
              </a:r>
              <a:endParaRPr lang="ko-KR" altLang="en-US" dirty="0">
                <a:latin typeface="배달의민족 한나는 열한살" pitchFamily="50" charset="-127"/>
                <a:ea typeface="배달의민족 한나는 열한살" pitchFamily="50" charset="-127"/>
              </a:endParaRP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74" y="1816936"/>
              <a:ext cx="1095375" cy="163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7533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/>
          <p:cNvSpPr/>
          <p:nvPr/>
        </p:nvSpPr>
        <p:spPr>
          <a:xfrm>
            <a:off x="202223" y="1151792"/>
            <a:ext cx="9530862" cy="5468815"/>
          </a:xfrm>
          <a:prstGeom prst="roundRect">
            <a:avLst>
              <a:gd name="adj" fmla="val 3224"/>
            </a:avLst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8500" y="1449961"/>
            <a:ext cx="62855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Q.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귀하의 이름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나이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직업은 무엇입니까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?</a:t>
            </a:r>
          </a:p>
          <a:p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A. 23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세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, 000,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학생입니다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endParaRPr lang="en-US" altLang="ko-KR" sz="16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Q.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귀하는 평소 여행 관련 커뮤니티를 얼마나 자주 이용하시나요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?</a:t>
            </a:r>
          </a:p>
          <a:p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A.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주로 </a:t>
            </a:r>
            <a:r>
              <a:rPr lang="ko-KR" altLang="en-US" sz="1600" dirty="0" err="1">
                <a:latin typeface="배달의민족 한나는 열한살" pitchFamily="50" charset="-127"/>
                <a:ea typeface="배달의민족 한나는 열한살" pitchFamily="50" charset="-127"/>
              </a:rPr>
              <a:t>방학때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 많이 이용합니다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endParaRPr lang="en-US" altLang="ko-KR" sz="16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Q.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여행 정보 습득 방법을 말씀해 주세요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A.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인터넷 검색이나 지인에게 물어봅니다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endParaRPr lang="en-US" altLang="ko-KR" sz="16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Q.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여행 정보 중 관심 분야를 말씀해 주세요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A. </a:t>
            </a:r>
            <a:r>
              <a:rPr lang="ko-KR" altLang="en-US" sz="1600" dirty="0" err="1">
                <a:latin typeface="배달의민족 한나는 열한살" pitchFamily="50" charset="-127"/>
                <a:ea typeface="배달의민족 한나는 열한살" pitchFamily="50" charset="-127"/>
              </a:rPr>
              <a:t>사진찍기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ko-KR" altLang="en-US" sz="1600" dirty="0" err="1">
                <a:latin typeface="배달의민족 한나는 열한살" pitchFamily="50" charset="-127"/>
                <a:ea typeface="배달의민족 한나는 열한살" pitchFamily="50" charset="-127"/>
              </a:rPr>
              <a:t>좋은곳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? </a:t>
            </a:r>
            <a:r>
              <a:rPr lang="ko-KR" altLang="en-US" sz="1600" dirty="0" err="1">
                <a:latin typeface="배달의민족 한나는 열한살" pitchFamily="50" charset="-127"/>
                <a:ea typeface="배달의민족 한나는 열한살" pitchFamily="50" charset="-127"/>
              </a:rPr>
              <a:t>이쁜곳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?</a:t>
            </a:r>
          </a:p>
          <a:p>
            <a:endParaRPr lang="en-US" altLang="ko-KR" sz="16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Q.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여행 정보 </a:t>
            </a:r>
            <a:r>
              <a:rPr lang="ko-KR" altLang="en-US" sz="1600" dirty="0" err="1">
                <a:latin typeface="배달의민족 한나는 열한살" pitchFamily="50" charset="-127"/>
                <a:ea typeface="배달의민족 한나는 열한살" pitchFamily="50" charset="-127"/>
              </a:rPr>
              <a:t>습득시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 불편한 점을 말씀해 주세요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A. </a:t>
            </a:r>
            <a:r>
              <a:rPr lang="ko-KR" altLang="en-US" sz="1600" dirty="0" err="1">
                <a:latin typeface="배달의민족 한나는 열한살" pitchFamily="50" charset="-127"/>
                <a:ea typeface="배달의민족 한나는 열한살" pitchFamily="50" charset="-127"/>
              </a:rPr>
              <a:t>블로그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 광고가 너무 많다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endParaRPr lang="en-US" altLang="ko-KR" sz="16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Q.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여행 사이트 </a:t>
            </a:r>
            <a:r>
              <a:rPr lang="ko-KR" altLang="en-US" sz="1600" dirty="0" err="1">
                <a:latin typeface="배달의민족 한나는 열한살" pitchFamily="50" charset="-127"/>
                <a:ea typeface="배달의민족 한나는 열한살" pitchFamily="50" charset="-127"/>
              </a:rPr>
              <a:t>이용시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 불편한 점을 말씀해 주세요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A.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상품소개가 너무 많다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endParaRPr lang="en-US" altLang="ko-KR" sz="16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Q.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여행 커뮤니티 사이트를 만드신다면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어떻게 만들 것 같은지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?</a:t>
            </a:r>
          </a:p>
          <a:p>
            <a:r>
              <a:rPr lang="en-US" altLang="ko-KR" sz="1600" dirty="0" smtClean="0">
                <a:latin typeface="배달의민족 한나는 열한살" pitchFamily="50" charset="-127"/>
                <a:ea typeface="배달의민족 한나는 열한살" pitchFamily="50" charset="-127"/>
              </a:rPr>
              <a:t>A. </a:t>
            </a:r>
            <a:r>
              <a:rPr lang="ko-KR" altLang="en-US" sz="1600" dirty="0" smtClean="0">
                <a:latin typeface="배달의민족 한나는 열한살" pitchFamily="50" charset="-127"/>
                <a:ea typeface="배달의민족 한나는 열한살" pitchFamily="50" charset="-127"/>
              </a:rPr>
              <a:t>솔직한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후기가 있는 사이트를 만들고 싶다</a:t>
            </a:r>
            <a:r>
              <a:rPr lang="en-US" altLang="ko-KR" sz="1600" dirty="0" smtClean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  <a:endParaRPr lang="en-US" altLang="ko-KR" sz="16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8900" y="349838"/>
            <a:ext cx="467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사용자 조사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설문조사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980603" y="2511574"/>
            <a:ext cx="1505540" cy="2193884"/>
            <a:chOff x="448476" y="1802134"/>
            <a:chExt cx="1505540" cy="2193884"/>
          </a:xfrm>
        </p:grpSpPr>
        <p:sp>
          <p:nvSpPr>
            <p:cNvPr id="12" name="직사각형 11"/>
            <p:cNvSpPr/>
            <p:nvPr/>
          </p:nvSpPr>
          <p:spPr>
            <a:xfrm>
              <a:off x="448476" y="3626686"/>
              <a:ext cx="1505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23</a:t>
              </a:r>
              <a:r>
                <a:rPr lang="ko-KR" altLang="en-US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세</a:t>
              </a:r>
              <a:r>
                <a:rPr lang="en-US" altLang="ko-KR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(</a:t>
              </a:r>
              <a:r>
                <a:rPr lang="ko-KR" altLang="en-US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여</a:t>
              </a:r>
              <a:r>
                <a:rPr lang="en-US" altLang="ko-KR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) </a:t>
              </a:r>
              <a:r>
                <a:rPr lang="ko-KR" altLang="en-US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학생</a:t>
              </a:r>
              <a:endParaRPr lang="ko-KR" altLang="en-US" dirty="0">
                <a:latin typeface="배달의민족 한나는 열한살" pitchFamily="50" charset="-127"/>
                <a:ea typeface="배달의민족 한나는 열한살" pitchFamily="50" charset="-127"/>
              </a:endParaRPr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348" y="1802134"/>
              <a:ext cx="1291768" cy="17175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6616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/>
          <p:cNvSpPr/>
          <p:nvPr/>
        </p:nvSpPr>
        <p:spPr>
          <a:xfrm>
            <a:off x="202223" y="1151792"/>
            <a:ext cx="9530862" cy="5468815"/>
          </a:xfrm>
          <a:prstGeom prst="roundRect">
            <a:avLst>
              <a:gd name="adj" fmla="val 3224"/>
            </a:avLst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8500" y="1449961"/>
            <a:ext cx="62855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Q.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귀하의 이름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나이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직업은 무엇입니까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?</a:t>
            </a:r>
          </a:p>
          <a:p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A. 31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세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, 000,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직장인입니다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endParaRPr lang="en-US" altLang="ko-KR" sz="16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Q.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귀하는 평소 여행 관련 커뮤니티를 얼마나 자주 이용하시나요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?</a:t>
            </a:r>
          </a:p>
          <a:p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A. </a:t>
            </a:r>
            <a:r>
              <a:rPr lang="ko-KR" altLang="en-US" sz="1600" dirty="0" err="1">
                <a:latin typeface="배달의민족 한나는 열한살" pitchFamily="50" charset="-127"/>
                <a:ea typeface="배달의민족 한나는 열한살" pitchFamily="50" charset="-127"/>
              </a:rPr>
              <a:t>휴가때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 많이 사용합니다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endParaRPr lang="en-US" altLang="ko-KR" sz="16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Q.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여행 정보 습득 방법을 말씀해 주세요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A.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인터넷 검색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어플리케이션을 이용합니다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endParaRPr lang="en-US" altLang="ko-KR" sz="16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Q.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여행 정보 중 관심 분야를 말씀해 주세요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A.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주로 </a:t>
            </a:r>
            <a:r>
              <a:rPr lang="ko-KR" altLang="en-US" sz="1600" dirty="0" err="1">
                <a:latin typeface="배달의민족 한나는 열한살" pitchFamily="50" charset="-127"/>
                <a:ea typeface="배달의민족 한나는 열한살" pitchFamily="50" charset="-127"/>
              </a:rPr>
              <a:t>맛집이나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 좋은 숙소</a:t>
            </a:r>
          </a:p>
          <a:p>
            <a:endParaRPr lang="ko-KR" altLang="en-US" sz="16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Q.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여행 정보 </a:t>
            </a:r>
            <a:r>
              <a:rPr lang="ko-KR" altLang="en-US" sz="1600" dirty="0" err="1">
                <a:latin typeface="배달의민족 한나는 열한살" pitchFamily="50" charset="-127"/>
                <a:ea typeface="배달의민족 한나는 열한살" pitchFamily="50" charset="-127"/>
              </a:rPr>
              <a:t>습득시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 불편한 점을 말씀해 주세요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A.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막상 가면 가격이 너무 비싸다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endParaRPr lang="en-US" altLang="ko-KR" sz="16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Q.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여행 사이트 </a:t>
            </a:r>
            <a:r>
              <a:rPr lang="ko-KR" altLang="en-US" sz="1600" dirty="0" err="1">
                <a:latin typeface="배달의민족 한나는 열한살" pitchFamily="50" charset="-127"/>
                <a:ea typeface="배달의민족 한나는 열한살" pitchFamily="50" charset="-127"/>
              </a:rPr>
              <a:t>이용시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 불편한 점을 말씀해 주세요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A.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복잡하다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</a:p>
          <a:p>
            <a:endParaRPr lang="en-US" altLang="ko-KR" sz="1600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Q.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여행 커뮤니티 사이트를 만드신다면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,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어떻게 만들 것 같은지</a:t>
            </a:r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?</a:t>
            </a:r>
          </a:p>
          <a:p>
            <a:r>
              <a:rPr lang="en-US" altLang="ko-KR" sz="1600" dirty="0">
                <a:latin typeface="배달의민족 한나는 열한살" pitchFamily="50" charset="-127"/>
                <a:ea typeface="배달의민족 한나는 열한살" pitchFamily="50" charset="-127"/>
              </a:rPr>
              <a:t>A. </a:t>
            </a:r>
            <a:r>
              <a:rPr lang="ko-KR" altLang="en-US" sz="1600" dirty="0">
                <a:latin typeface="배달의민족 한나는 열한살" pitchFamily="50" charset="-127"/>
                <a:ea typeface="배달의민족 한나는 열한살" pitchFamily="50" charset="-127"/>
              </a:rPr>
              <a:t>지역의 물가를 알 수 있는 사이트를 만들고 싶다</a:t>
            </a:r>
            <a:r>
              <a:rPr lang="en-US" altLang="ko-KR" sz="1600" dirty="0" smtClean="0">
                <a:latin typeface="배달의민족 한나는 열한살" pitchFamily="50" charset="-127"/>
                <a:ea typeface="배달의민족 한나는 열한살" pitchFamily="50" charset="-127"/>
              </a:rPr>
              <a:t>.</a:t>
            </a:r>
            <a:endParaRPr lang="en-US" altLang="ko-KR" sz="1600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8900" y="349838"/>
            <a:ext cx="467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사용자 조사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(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설문조사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itchFamily="50" charset="-127"/>
                <a:ea typeface="배달의민족 한나는 열한살" pitchFamily="50" charset="-127"/>
              </a:rPr>
              <a:t>)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884760" y="2782370"/>
            <a:ext cx="1624163" cy="2156857"/>
            <a:chOff x="517639" y="2157447"/>
            <a:chExt cx="1624163" cy="2156857"/>
          </a:xfrm>
        </p:grpSpPr>
        <p:sp>
          <p:nvSpPr>
            <p:cNvPr id="14" name="직사각형 13"/>
            <p:cNvSpPr/>
            <p:nvPr/>
          </p:nvSpPr>
          <p:spPr>
            <a:xfrm>
              <a:off x="517639" y="3944972"/>
              <a:ext cx="1624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31</a:t>
              </a:r>
              <a:r>
                <a:rPr lang="ko-KR" altLang="en-US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세</a:t>
              </a:r>
              <a:r>
                <a:rPr lang="en-US" altLang="ko-KR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(</a:t>
              </a:r>
              <a:r>
                <a:rPr lang="ko-KR" altLang="en-US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여</a:t>
              </a:r>
              <a:r>
                <a:rPr lang="en-US" altLang="ko-KR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) </a:t>
              </a:r>
              <a:r>
                <a:rPr lang="ko-KR" altLang="en-US" dirty="0" smtClean="0">
                  <a:latin typeface="배달의민족 한나는 열한살" pitchFamily="50" charset="-127"/>
                  <a:ea typeface="배달의민족 한나는 열한살" pitchFamily="50" charset="-127"/>
                </a:rPr>
                <a:t>직장</a:t>
              </a:r>
              <a:r>
                <a:rPr lang="ko-KR" altLang="en-US" dirty="0">
                  <a:latin typeface="배달의민족 한나는 열한살" pitchFamily="50" charset="-127"/>
                  <a:ea typeface="배달의민족 한나는 열한살" pitchFamily="50" charset="-127"/>
                </a:rPr>
                <a:t>인</a:t>
              </a:r>
            </a:p>
          </p:txBody>
        </p: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55" y="2157447"/>
              <a:ext cx="1295224" cy="157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670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1165</Words>
  <Application>Microsoft Office PowerPoint</Application>
  <PresentationFormat>A4 용지(210x297mm)</PresentationFormat>
  <Paragraphs>242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YEONJI</dc:creator>
  <cp:lastModifiedBy>hi-ilsan</cp:lastModifiedBy>
  <cp:revision>24</cp:revision>
  <dcterms:created xsi:type="dcterms:W3CDTF">2017-05-30T10:34:05Z</dcterms:created>
  <dcterms:modified xsi:type="dcterms:W3CDTF">2018-07-31T04:19:22Z</dcterms:modified>
</cp:coreProperties>
</file>