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82" r:id="rId14"/>
    <p:sldId id="274" r:id="rId15"/>
    <p:sldId id="279" r:id="rId16"/>
    <p:sldId id="283" r:id="rId17"/>
    <p:sldId id="284" r:id="rId18"/>
    <p:sldId id="275" r:id="rId19"/>
    <p:sldId id="281" r:id="rId20"/>
    <p:sldId id="285" r:id="rId21"/>
    <p:sldId id="276" r:id="rId22"/>
    <p:sldId id="273" r:id="rId23"/>
    <p:sldId id="287" r:id="rId24"/>
    <p:sldId id="277" r:id="rId25"/>
    <p:sldId id="288" r:id="rId26"/>
    <p:sldId id="289" r:id="rId27"/>
    <p:sldId id="270" r:id="rId28"/>
    <p:sldId id="271" r:id="rId29"/>
    <p:sldId id="290" r:id="rId30"/>
    <p:sldId id="27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err="1" smtClean="0">
                <a:solidFill>
                  <a:schemeClr val="bg1"/>
                </a:solidFill>
              </a:rPr>
              <a:t>웹마당</a:t>
            </a:r>
            <a:r>
              <a:rPr lang="en-US" altLang="ko-KR" dirty="0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IT</a:t>
            </a:r>
            <a:r>
              <a:rPr lang="ko-KR" altLang="en-US" dirty="0">
                <a:solidFill>
                  <a:schemeClr val="bg1"/>
                </a:solidFill>
              </a:rPr>
              <a:t>뉴스</a:t>
            </a:r>
            <a:r>
              <a:rPr lang="en-US" altLang="ko-KR" dirty="0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IT</a:t>
            </a:r>
            <a:r>
              <a:rPr lang="ko-KR" altLang="en-US" dirty="0">
                <a:solidFill>
                  <a:schemeClr val="bg1"/>
                </a:solidFill>
              </a:rPr>
              <a:t>마당</a:t>
            </a:r>
            <a:r>
              <a:rPr lang="en-US" altLang="ko-KR" dirty="0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err="1" smtClean="0">
                <a:solidFill>
                  <a:schemeClr val="bg1"/>
                </a:solidFill>
              </a:rPr>
              <a:t>코엑스</a:t>
            </a:r>
            <a:r>
              <a:rPr lang="en-US" altLang="ko-KR" dirty="0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err="1">
                <a:solidFill>
                  <a:schemeClr val="bg1"/>
                </a:solidFill>
              </a:rPr>
              <a:t>온오프믹스</a:t>
            </a:r>
            <a:r>
              <a:rPr lang="en-US" altLang="ko-KR" dirty="0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smtClean="0">
                <a:solidFill>
                  <a:schemeClr val="bg1"/>
                </a:solidFill>
              </a:rPr>
              <a:t>그린컴퓨터</a:t>
            </a:r>
            <a:r>
              <a:rPr lang="en-US" altLang="ko-KR" dirty="0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 dirty="0">
                <a:solidFill>
                  <a:schemeClr val="bg1"/>
                </a:solidFill>
              </a:rPr>
              <a:t>(kung.kr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err="1" smtClean="0">
                <a:solidFill>
                  <a:schemeClr val="bg1"/>
                </a:solidFill>
              </a:rPr>
              <a:t>와디즈</a:t>
            </a:r>
            <a:r>
              <a:rPr lang="en-US" altLang="ko-KR" dirty="0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err="1">
                <a:solidFill>
                  <a:schemeClr val="bg1"/>
                </a:solidFill>
              </a:rPr>
              <a:t>오키</a:t>
            </a:r>
            <a:r>
              <a:rPr lang="en-US" altLang="ko-KR" dirty="0">
                <a:solidFill>
                  <a:schemeClr val="bg1"/>
                </a:solidFill>
              </a:rPr>
              <a:t>(okky.kr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dirty="0" err="1">
                <a:solidFill>
                  <a:schemeClr val="bg1"/>
                </a:solidFill>
              </a:rPr>
              <a:t>큐넷</a:t>
            </a:r>
            <a:r>
              <a:rPr lang="en-US" altLang="ko-KR" dirty="0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9992" y="2319263"/>
            <a:ext cx="40324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SBC </a:t>
            </a:r>
            <a:r>
              <a:rPr lang="ko-KR" altLang="en-US" dirty="0">
                <a:solidFill>
                  <a:schemeClr val="bg1"/>
                </a:solidFill>
              </a:rPr>
              <a:t>중소기업진흥공단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hp.sbc.or.k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ko-KR" altLang="en-US" dirty="0" err="1" smtClean="0">
                <a:solidFill>
                  <a:schemeClr val="bg1"/>
                </a:solidFill>
              </a:rPr>
              <a:t>워크넷</a:t>
            </a:r>
            <a:r>
              <a:rPr lang="en-US" altLang="ko-KR" dirty="0" smtClean="0">
                <a:solidFill>
                  <a:schemeClr val="bg1"/>
                </a:solidFill>
              </a:rPr>
              <a:t>(work.go.kr)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100</a:t>
            </a:r>
            <a:r>
              <a:rPr lang="ko-KR" altLang="en-US" dirty="0" err="1" smtClean="0">
                <a:solidFill>
                  <a:schemeClr val="bg1"/>
                </a:solidFill>
              </a:rPr>
              <a:t>세누리</a:t>
            </a:r>
            <a:r>
              <a:rPr lang="en-US" altLang="ko-KR" dirty="0" smtClean="0">
                <a:solidFill>
                  <a:schemeClr val="bg1"/>
                </a:solidFill>
              </a:rPr>
              <a:t>(100senuri.go.kr)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디자인리서치 </a:t>
            </a:r>
            <a:r>
              <a:rPr lang="en-US" altLang="ko-KR" dirty="0" smtClean="0"/>
              <a:t>– IT </a:t>
            </a:r>
            <a:r>
              <a:rPr lang="ko-KR" altLang="en-US" dirty="0" smtClean="0"/>
              <a:t>마당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6480720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폰</a:t>
            </a:r>
            <a:r>
              <a:rPr lang="ko-KR" altLang="en-US" sz="1400" dirty="0">
                <a:solidFill>
                  <a:schemeClr val="bg1"/>
                </a:solidFill>
              </a:rPr>
              <a:t>트</a:t>
            </a:r>
            <a:r>
              <a:rPr lang="ko-KR" altLang="en-US" sz="1400" dirty="0" smtClean="0">
                <a:solidFill>
                  <a:schemeClr val="bg1"/>
                </a:solidFill>
              </a:rPr>
              <a:t>크기 조절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웹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접근성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인간적측면에서</a:t>
            </a:r>
            <a:r>
              <a:rPr lang="ko-KR" altLang="en-US" sz="1400" dirty="0" smtClean="0">
                <a:solidFill>
                  <a:schemeClr val="bg1"/>
                </a:solidFill>
              </a:rPr>
              <a:t> 좋음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메인메뉴</a:t>
            </a:r>
            <a:r>
              <a:rPr lang="ko-KR" altLang="en-US" sz="1400" dirty="0" smtClean="0">
                <a:solidFill>
                  <a:schemeClr val="bg1"/>
                </a:solidFill>
              </a:rPr>
              <a:t> 디자인이 깔끔하다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7272808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레이아웃이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카페같음</a:t>
            </a:r>
            <a:r>
              <a:rPr lang="en-US" altLang="ko-KR" sz="1400" dirty="0" smtClean="0">
                <a:solidFill>
                  <a:schemeClr val="bg1"/>
                </a:solidFill>
              </a:rPr>
              <a:t>-&gt; </a:t>
            </a:r>
            <a:r>
              <a:rPr lang="ko-KR" altLang="en-US" sz="1400" dirty="0" smtClean="0">
                <a:solidFill>
                  <a:schemeClr val="bg1"/>
                </a:solidFill>
              </a:rPr>
              <a:t>게시판 형식으로 보인다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광고배너가 너무 크다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전체적인 비율이 맞지 않는다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 (</a:t>
            </a:r>
            <a:r>
              <a:rPr lang="ko-KR" altLang="en-US" sz="1400" dirty="0" smtClean="0">
                <a:solidFill>
                  <a:schemeClr val="bg1"/>
                </a:solidFill>
              </a:rPr>
              <a:t>광고판과 로그인 창의 크기 비율이 좋지 않음</a:t>
            </a:r>
            <a:r>
              <a:rPr lang="en-US" altLang="ko-KR" sz="1400" dirty="0" smtClean="0">
                <a:solidFill>
                  <a:schemeClr val="bg1"/>
                </a:solidFill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400" dirty="0" smtClean="0">
                <a:solidFill>
                  <a:schemeClr val="bg1"/>
                </a:solidFill>
              </a:rPr>
              <a:t> 웹사이트가 아니다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글씨크기를 조절하면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오버플로우</a:t>
            </a:r>
            <a:r>
              <a:rPr lang="ko-KR" altLang="en-US" sz="1400" dirty="0" smtClean="0">
                <a:solidFill>
                  <a:schemeClr val="bg1"/>
                </a:solidFill>
              </a:rPr>
              <a:t> 현상이 나타난다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강점 </a:t>
            </a:r>
            <a:r>
              <a:rPr lang="en-US" altLang="ko-KR" dirty="0" smtClean="0"/>
              <a:t>– IT</a:t>
            </a:r>
            <a:r>
              <a:rPr lang="ko-KR" altLang="en-US" dirty="0" smtClean="0"/>
              <a:t>마당</a:t>
            </a:r>
            <a:r>
              <a:rPr lang="en-US" altLang="ko-KR" dirty="0"/>
              <a:t>(http://www.itmd.co.kr/)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5902"/>
            <a:ext cx="6876256" cy="500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860032" y="1340768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1700808"/>
            <a:ext cx="54006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약점 </a:t>
            </a:r>
            <a:r>
              <a:rPr lang="en-US" altLang="ko-KR" dirty="0" smtClean="0"/>
              <a:t>– IT</a:t>
            </a:r>
            <a:r>
              <a:rPr lang="ko-KR" altLang="en-US" dirty="0" smtClean="0"/>
              <a:t>마당</a:t>
            </a:r>
            <a:r>
              <a:rPr lang="en-US" altLang="ko-KR" dirty="0"/>
              <a:t>(http://www.itmd.co.kr/)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5902"/>
            <a:ext cx="6876256" cy="500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940152" y="2636912"/>
            <a:ext cx="1728192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2060848"/>
            <a:ext cx="4104456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092280" y="2060848"/>
            <a:ext cx="0" cy="57606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128792" y="2309639"/>
            <a:ext cx="1079104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296144" y="2420888"/>
            <a:ext cx="539552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디자인리서치 </a:t>
            </a:r>
            <a:r>
              <a:rPr lang="en-US" altLang="ko-KR" dirty="0"/>
              <a:t>- </a:t>
            </a:r>
            <a:r>
              <a:rPr lang="ko-KR" altLang="en-US" dirty="0" err="1" smtClean="0"/>
              <a:t>코엑스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416824" cy="95410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전체적인 디자인이 깔끔하다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400" dirty="0" smtClean="0">
                <a:solidFill>
                  <a:schemeClr val="bg1"/>
                </a:solidFill>
              </a:rPr>
              <a:t> 웹 페이지이다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하단의 아이콘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배너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들이 잘 보인다</a:t>
            </a:r>
            <a:r>
              <a:rPr lang="en-US" altLang="ko-KR" sz="1400" dirty="0" smtClean="0">
                <a:solidFill>
                  <a:schemeClr val="bg1"/>
                </a:solidFill>
              </a:rPr>
              <a:t>. (</a:t>
            </a:r>
            <a:r>
              <a:rPr lang="ko-KR" altLang="en-US" sz="1400" dirty="0" smtClean="0">
                <a:solidFill>
                  <a:schemeClr val="bg1"/>
                </a:solidFill>
              </a:rPr>
              <a:t>자주 사용하는 메뉴를 바로 볼 수 있음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하단의 달력메뉴의 날짜를 클릭하면 그날의 일정을 볼 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770485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홈페이지의 전체 컬러가 원색적이어서 눈에 피로감을 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메인 광고 이미지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코엑스</a:t>
            </a:r>
            <a:r>
              <a:rPr lang="ko-KR" altLang="en-US" sz="1400" dirty="0" smtClean="0">
                <a:solidFill>
                  <a:schemeClr val="bg1"/>
                </a:solidFill>
              </a:rPr>
              <a:t> 광장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의 크기가 너무 커서 아래 서브카테고리가 눈에 띄지 않는다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검색했을 때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메뉴별</a:t>
            </a:r>
            <a:r>
              <a:rPr lang="ko-KR" altLang="en-US" sz="1400" dirty="0" smtClean="0">
                <a:solidFill>
                  <a:schemeClr val="bg1"/>
                </a:solidFill>
              </a:rPr>
              <a:t> 카테고리가 없어서 스크롤을 내려서 확인해야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코엑스</a:t>
            </a:r>
            <a:r>
              <a:rPr lang="en-US" altLang="ko-KR" dirty="0"/>
              <a:t>(http://www.coex.co.kr/)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517234" cy="3626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07704" y="3812026"/>
            <a:ext cx="3528392" cy="794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63226"/>
            <a:ext cx="6714774" cy="236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36" y="3068960"/>
            <a:ext cx="2488864" cy="360620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55776" y="4872062"/>
            <a:ext cx="2880320" cy="1437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</a:t>
            </a:r>
            <a:r>
              <a:rPr lang="ko-KR" altLang="en-US" dirty="0"/>
              <a:t>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코엑스</a:t>
            </a:r>
            <a:r>
              <a:rPr lang="en-US" altLang="ko-KR" dirty="0"/>
              <a:t>(http://www.coex.co.kr</a:t>
            </a:r>
            <a:r>
              <a:rPr lang="en-US" altLang="ko-KR" dirty="0" smtClean="0"/>
              <a:t>/)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9" y="1556792"/>
            <a:ext cx="8316415" cy="462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31640" y="2276872"/>
            <a:ext cx="6408712" cy="381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5736" y="5157192"/>
            <a:ext cx="4608512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코엑스</a:t>
            </a:r>
            <a:r>
              <a:rPr lang="en-US" altLang="ko-KR" dirty="0"/>
              <a:t>(http://www.coex.co.kr</a:t>
            </a:r>
            <a:r>
              <a:rPr lang="en-US" altLang="ko-KR" dirty="0" smtClean="0"/>
              <a:t>/)</a:t>
            </a:r>
            <a:endParaRPr lang="ko-KR" altLang="en-US" dirty="0"/>
          </a:p>
        </p:txBody>
      </p:sp>
      <p:pic>
        <p:nvPicPr>
          <p:cNvPr id="3074" name="Picture 2" descr="C:\Users\Administrator\Desktop\KakaoTalk_20180724_1245194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5" y="1125116"/>
            <a:ext cx="822380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5576" y="2204864"/>
            <a:ext cx="1440160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디자인리서치 </a:t>
            </a:r>
            <a:r>
              <a:rPr lang="en-US" altLang="ko-KR" dirty="0" smtClean="0"/>
              <a:t>– SBC </a:t>
            </a:r>
            <a:r>
              <a:rPr lang="ko-KR" altLang="en-US" dirty="0" smtClean="0"/>
              <a:t>중소기업진흥공단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416824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레이아웃이 깔끔하게 정리가 잘 되어있어서 홈페이지의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sz="1400" dirty="0" smtClean="0">
                <a:solidFill>
                  <a:schemeClr val="bg1"/>
                </a:solidFill>
              </a:rPr>
              <a:t> 좋다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글씨크기를 조절했을 때 화면이 함께 커져서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오버플로우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현상이 일어나지 않는다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검색했을 때 카테고리 나열이 잘 되어있다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홈페이지의 전체적인 색감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매칭이</a:t>
            </a:r>
            <a:r>
              <a:rPr lang="ko-KR" altLang="en-US" sz="1400" dirty="0" smtClean="0">
                <a:solidFill>
                  <a:schemeClr val="bg1"/>
                </a:solidFill>
              </a:rPr>
              <a:t> 잘 되어있으며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컬러의 색감 또한 편안하다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7992888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검색창의 </a:t>
            </a:r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검색어를</a:t>
            </a:r>
            <a:r>
              <a:rPr lang="ko-KR" altLang="en-US" sz="1400" dirty="0" smtClean="0">
                <a:solidFill>
                  <a:schemeClr val="bg1"/>
                </a:solidFill>
              </a:rPr>
              <a:t> 입력해 주세요</a:t>
            </a:r>
            <a:r>
              <a:rPr lang="en-US" altLang="ko-KR" sz="1400" dirty="0" smtClean="0">
                <a:solidFill>
                  <a:schemeClr val="bg1"/>
                </a:solidFill>
              </a:rPr>
              <a:t>.’</a:t>
            </a:r>
            <a:r>
              <a:rPr lang="ko-KR" altLang="en-US" sz="1400" dirty="0" smtClean="0">
                <a:solidFill>
                  <a:schemeClr val="bg1"/>
                </a:solidFill>
              </a:rPr>
              <a:t>가 잘 보이지 않는다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오른쪽 배너 </a:t>
            </a:r>
            <a:r>
              <a:rPr lang="en-US" altLang="ko-KR" sz="1400" dirty="0" smtClean="0">
                <a:solidFill>
                  <a:schemeClr val="bg1"/>
                </a:solidFill>
              </a:rPr>
              <a:t>‘</a:t>
            </a:r>
            <a:r>
              <a:rPr lang="ko-KR" altLang="en-US" sz="1400" dirty="0" smtClean="0">
                <a:solidFill>
                  <a:schemeClr val="bg1"/>
                </a:solidFill>
              </a:rPr>
              <a:t>자세히 보기</a:t>
            </a:r>
            <a:r>
              <a:rPr lang="en-US" altLang="ko-KR" sz="1400" dirty="0" smtClean="0">
                <a:solidFill>
                  <a:schemeClr val="bg1"/>
                </a:solidFill>
              </a:rPr>
              <a:t>’</a:t>
            </a:r>
            <a:r>
              <a:rPr lang="ko-KR" altLang="en-US" sz="1400" dirty="0" smtClean="0">
                <a:solidFill>
                  <a:schemeClr val="bg1"/>
                </a:solidFill>
              </a:rPr>
              <a:t>를 눌러야 해서 불편하다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 -&gt;</a:t>
            </a:r>
            <a:r>
              <a:rPr lang="ko-KR" altLang="en-US" sz="1400" dirty="0" smtClean="0">
                <a:solidFill>
                  <a:schemeClr val="bg1"/>
                </a:solidFill>
              </a:rPr>
              <a:t>보완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색깔 또는 박스 전체에 링크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웹페이지가</a:t>
            </a:r>
            <a:r>
              <a:rPr lang="ko-KR" altLang="en-US" sz="1400" dirty="0" smtClean="0">
                <a:solidFill>
                  <a:schemeClr val="bg1"/>
                </a:solidFill>
              </a:rPr>
              <a:t> 아니다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강점 </a:t>
            </a:r>
            <a:r>
              <a:rPr lang="en-US" altLang="ko-KR" dirty="0"/>
              <a:t>- SBC </a:t>
            </a:r>
            <a:r>
              <a:rPr lang="ko-KR" altLang="en-US" dirty="0" smtClean="0"/>
              <a:t>중소기업진흥공단</a:t>
            </a:r>
            <a:r>
              <a:rPr lang="en-US" altLang="ko-KR" dirty="0"/>
              <a:t>(</a:t>
            </a:r>
            <a:r>
              <a:rPr lang="en-US" altLang="ko-KR" dirty="0" err="1" smtClean="0"/>
              <a:t>hp.sbc.or.k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496" y="1124744"/>
            <a:ext cx="6336704" cy="3960440"/>
            <a:chOff x="611560" y="1196752"/>
            <a:chExt cx="8216422" cy="5328592"/>
          </a:xfrm>
        </p:grpSpPr>
        <p:pic>
          <p:nvPicPr>
            <p:cNvPr id="4" name="Picture 2" descr="C:\Users\Administrator\Desktop\기업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t="289" r="46243" b="46603"/>
            <a:stretch/>
          </p:blipFill>
          <p:spPr bwMode="auto">
            <a:xfrm>
              <a:off x="611560" y="1196752"/>
              <a:ext cx="8216422" cy="532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1259632" y="2924944"/>
              <a:ext cx="136815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 flipH="1">
              <a:off x="2699792" y="2996952"/>
              <a:ext cx="792088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t="12180" r="32221" b="296"/>
          <a:stretch/>
        </p:blipFill>
        <p:spPr bwMode="auto">
          <a:xfrm>
            <a:off x="3854667" y="3406529"/>
            <a:ext cx="5276203" cy="332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148064" y="3933056"/>
            <a:ext cx="398280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79912" y="3406528"/>
            <a:ext cx="1368152" cy="2902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약점 </a:t>
            </a:r>
            <a:r>
              <a:rPr lang="en-US" altLang="ko-KR" dirty="0"/>
              <a:t>- SBC </a:t>
            </a:r>
            <a:r>
              <a:rPr lang="ko-KR" altLang="en-US" dirty="0" smtClean="0"/>
              <a:t>중소기업진흥공단</a:t>
            </a:r>
            <a:r>
              <a:rPr lang="en-US" altLang="ko-KR" dirty="0"/>
              <a:t>(</a:t>
            </a:r>
            <a:r>
              <a:rPr lang="en-US" altLang="ko-KR" dirty="0" err="1" smtClean="0"/>
              <a:t>hp.sbc.or.k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 descr="C:\Users\Administrator\Desktop\기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821642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372200" y="350100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6176" y="1988840"/>
            <a:ext cx="27363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flipH="1">
            <a:off x="7092280" y="3501008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5400000" flipH="1">
            <a:off x="8100392" y="2694459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디자인리서치 </a:t>
            </a:r>
            <a:r>
              <a:rPr lang="en-US" altLang="ko-KR" dirty="0"/>
              <a:t>- </a:t>
            </a:r>
            <a:r>
              <a:rPr lang="ko-KR" altLang="en-US" dirty="0" err="1" smtClean="0"/>
              <a:t>워크</a:t>
            </a:r>
            <a:r>
              <a:rPr lang="ko-KR" altLang="en-US" dirty="0" err="1"/>
              <a:t>넷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70485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레이아웃의 정리가 잘 되어있다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일자리에 대한 정보가 분류되어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여성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청년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장년으로 잘 나뉘어져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장년층의 메뉴에서 일자리를 검색했을 때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글자 크기를 조절 가능하다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7272808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400" dirty="0" smtClean="0">
                <a:solidFill>
                  <a:schemeClr val="bg1"/>
                </a:solidFill>
              </a:rPr>
              <a:t> 웹사이트가 아님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레이아웃은 잘 되어있으나 텍스트가 너무 많아 정보를 찾기 어렵다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sz="1400" dirty="0" smtClean="0">
                <a:solidFill>
                  <a:schemeClr val="bg1"/>
                </a:solidFill>
              </a:rPr>
              <a:t> 나쁘다</a:t>
            </a:r>
            <a:r>
              <a:rPr lang="en-US" altLang="ko-KR" sz="1400" dirty="0" smtClean="0">
                <a:solidFill>
                  <a:schemeClr val="bg1"/>
                </a:solidFill>
              </a:rPr>
              <a:t>.  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이미지가 거의 없음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청년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여성</a:t>
            </a:r>
            <a:r>
              <a:rPr lang="en-US" altLang="ko-KR" sz="1400" dirty="0" smtClean="0">
                <a:solidFill>
                  <a:schemeClr val="bg1"/>
                </a:solidFill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</a:rPr>
              <a:t>장년 배너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가 잘 보이지 않는다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</a:t>
            </a:r>
            <a:r>
              <a:rPr lang="ko-KR" altLang="en-US" dirty="0"/>
              <a:t>점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 smtClean="0"/>
              <a:t>워크넷</a:t>
            </a:r>
            <a:r>
              <a:rPr lang="en-US" altLang="ko-KR" dirty="0"/>
              <a:t>(http://</a:t>
            </a:r>
            <a:r>
              <a:rPr lang="en-US" altLang="ko-KR" dirty="0" smtClean="0"/>
              <a:t>work.go.kr)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1268759"/>
            <a:ext cx="8208912" cy="5256585"/>
            <a:chOff x="539552" y="1268759"/>
            <a:chExt cx="8208912" cy="5256585"/>
          </a:xfrm>
        </p:grpSpPr>
        <p:pic>
          <p:nvPicPr>
            <p:cNvPr id="6146" name="Picture 2" descr="C:\Users\Administrator\Desktop\KakaoTalk_20180724_13112016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" r="16308"/>
            <a:stretch/>
          </p:blipFill>
          <p:spPr bwMode="auto">
            <a:xfrm>
              <a:off x="539552" y="1268759"/>
              <a:ext cx="8208912" cy="5256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948264" y="1556792"/>
              <a:ext cx="108012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835696" y="2420888"/>
              <a:ext cx="6264696" cy="3384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5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</a:t>
            </a:r>
            <a:r>
              <a:rPr lang="ko-KR" altLang="en-US" dirty="0" smtClean="0"/>
              <a:t>점 </a:t>
            </a:r>
            <a:r>
              <a:rPr lang="en-US" altLang="ko-KR" dirty="0"/>
              <a:t>– </a:t>
            </a:r>
            <a:r>
              <a:rPr lang="ko-KR" altLang="en-US" dirty="0" err="1" smtClean="0"/>
              <a:t>워크넷</a:t>
            </a:r>
            <a:r>
              <a:rPr lang="en-US" altLang="ko-KR" dirty="0"/>
              <a:t>(http://</a:t>
            </a:r>
            <a:r>
              <a:rPr lang="en-US" altLang="ko-KR" dirty="0" smtClean="0"/>
              <a:t>work.go.kr)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1268759"/>
            <a:ext cx="8208912" cy="5256585"/>
            <a:chOff x="539552" y="1268759"/>
            <a:chExt cx="8208912" cy="5256585"/>
          </a:xfrm>
        </p:grpSpPr>
        <p:pic>
          <p:nvPicPr>
            <p:cNvPr id="5" name="Picture 2" descr="C:\Users\Administrator\Desktop\KakaoTalk_20180724_13112016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" r="16308"/>
            <a:stretch/>
          </p:blipFill>
          <p:spPr bwMode="auto">
            <a:xfrm>
              <a:off x="539552" y="1268759"/>
              <a:ext cx="8208912" cy="5256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020272" y="1556792"/>
              <a:ext cx="108012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35696" y="2420888"/>
              <a:ext cx="6264696" cy="33843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2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디자인리서치 </a:t>
            </a:r>
            <a:r>
              <a:rPr lang="en-US" altLang="ko-KR" dirty="0" smtClean="0"/>
              <a:t>– 100</a:t>
            </a:r>
            <a:r>
              <a:rPr lang="ko-KR" altLang="en-US" dirty="0" err="1" smtClean="0"/>
              <a:t>세누리</a:t>
            </a:r>
            <a:r>
              <a:rPr lang="ko-KR" altLang="en-US" dirty="0" smtClean="0"/>
              <a:t> 시니어 사회활동 포탈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416824" cy="5232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사용자 연령에 맞게 레이아웃과 폰트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아이콘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카테고리 등이 보기 쉽게 되어있다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글씨 크기를 조절할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처음 크기로 변경이 클릭을 통해 바로 가능하다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12768" cy="1600438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아이콘이 내용보다 크다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평생교육기관안내 페이지에 지역분류 등의 카테고리 </a:t>
            </a:r>
            <a:r>
              <a:rPr lang="ko-KR" altLang="en-US" sz="1400" dirty="0" smtClean="0">
                <a:solidFill>
                  <a:schemeClr val="bg1"/>
                </a:solidFill>
              </a:rPr>
              <a:t>정리가 잘 되어있지 않다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노인 창업 활동지원메뉴 등 사용 불가능</a:t>
            </a:r>
            <a:r>
              <a:rPr lang="en-US" altLang="ko-KR" sz="1400" dirty="0" smtClean="0">
                <a:solidFill>
                  <a:schemeClr val="bg1"/>
                </a:solidFill>
              </a:rPr>
              <a:t>. (</a:t>
            </a:r>
            <a:r>
              <a:rPr lang="ko-KR" altLang="en-US" sz="1400" dirty="0" smtClean="0">
                <a:solidFill>
                  <a:schemeClr val="bg1"/>
                </a:solidFill>
              </a:rPr>
              <a:t>링크가 잘 걸려있지 않음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1400" dirty="0" smtClean="0">
                <a:solidFill>
                  <a:schemeClr val="bg1"/>
                </a:solidFill>
              </a:rPr>
              <a:t> 웹 페이지가 아니다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강점 </a:t>
            </a:r>
            <a:r>
              <a:rPr lang="en-US" altLang="ko-KR" dirty="0"/>
              <a:t>– 100</a:t>
            </a:r>
            <a:r>
              <a:rPr lang="ko-KR" altLang="en-US" dirty="0" err="1"/>
              <a:t>세누리</a:t>
            </a:r>
            <a:r>
              <a:rPr lang="ko-KR" altLang="en-US" dirty="0"/>
              <a:t> 시니어 사회활동 포탈</a:t>
            </a:r>
            <a:r>
              <a:rPr lang="en-US" altLang="ko-KR" dirty="0"/>
              <a:t>(https://www.100senuri.go.kr)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7210"/>
            <a:ext cx="8784976" cy="54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15616" y="1184052"/>
            <a:ext cx="244827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628800"/>
            <a:ext cx="8640960" cy="4896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</a:t>
            </a:r>
            <a:r>
              <a:rPr lang="ko-KR" altLang="en-US" dirty="0" smtClean="0"/>
              <a:t>점 </a:t>
            </a:r>
            <a:r>
              <a:rPr lang="en-US" altLang="ko-KR" dirty="0"/>
              <a:t>– 100</a:t>
            </a:r>
            <a:r>
              <a:rPr lang="ko-KR" altLang="en-US" dirty="0" err="1"/>
              <a:t>세누리</a:t>
            </a:r>
            <a:r>
              <a:rPr lang="ko-KR" altLang="en-US" dirty="0"/>
              <a:t> 시니어 사회활동 포탈</a:t>
            </a:r>
            <a:r>
              <a:rPr lang="en-US" altLang="ko-KR" dirty="0"/>
              <a:t>(https://www.100senuri.go.kr)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7210"/>
            <a:ext cx="8784976" cy="54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6228" y="2814836"/>
            <a:ext cx="8568952" cy="1728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 rot="1214549">
            <a:off x="5031324" y="2030636"/>
            <a:ext cx="504056" cy="10801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107504" y="981298"/>
            <a:ext cx="9001000" cy="5472037"/>
            <a:chOff x="251520" y="981299"/>
            <a:chExt cx="9108504" cy="5102420"/>
          </a:xfrm>
        </p:grpSpPr>
        <p:sp>
          <p:nvSpPr>
            <p:cNvPr id="5" name="자유형 4"/>
            <p:cNvSpPr/>
            <p:nvPr/>
          </p:nvSpPr>
          <p:spPr>
            <a:xfrm>
              <a:off x="1271897" y="1340768"/>
              <a:ext cx="1361889" cy="10268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61889" y="0"/>
                  </a:moveTo>
                  <a:lnTo>
                    <a:pt x="1361889" y="1026887"/>
                  </a:lnTo>
                  <a:lnTo>
                    <a:pt x="0" y="1026887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9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자유형 5"/>
            <p:cNvSpPr/>
            <p:nvPr/>
          </p:nvSpPr>
          <p:spPr>
            <a:xfrm>
              <a:off x="3496270" y="2014380"/>
              <a:ext cx="3914912" cy="27386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3869"/>
                  </a:lnTo>
                  <a:lnTo>
                    <a:pt x="3914912" y="27386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 8"/>
            <p:cNvSpPr/>
            <p:nvPr/>
          </p:nvSpPr>
          <p:spPr>
            <a:xfrm>
              <a:off x="3496270" y="2014380"/>
              <a:ext cx="432803" cy="2804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80466"/>
                  </a:lnTo>
                  <a:lnTo>
                    <a:pt x="432803" y="280466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자유형 9"/>
            <p:cNvSpPr/>
            <p:nvPr/>
          </p:nvSpPr>
          <p:spPr>
            <a:xfrm>
              <a:off x="2633786" y="1196752"/>
              <a:ext cx="352295" cy="5134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648169"/>
                  </a:lnTo>
                  <a:lnTo>
                    <a:pt x="352295" y="64816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8598983" y="3538831"/>
              <a:ext cx="373995" cy="9840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84097"/>
                  </a:lnTo>
                  <a:lnTo>
                    <a:pt x="373995" y="984097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 11"/>
            <p:cNvSpPr/>
            <p:nvPr/>
          </p:nvSpPr>
          <p:spPr>
            <a:xfrm>
              <a:off x="8598983" y="3538831"/>
              <a:ext cx="373995" cy="4309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0930"/>
                  </a:lnTo>
                  <a:lnTo>
                    <a:pt x="373995" y="43093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 12"/>
            <p:cNvSpPr/>
            <p:nvPr/>
          </p:nvSpPr>
          <p:spPr>
            <a:xfrm>
              <a:off x="2633786" y="1491488"/>
              <a:ext cx="5616753" cy="172546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18328"/>
                  </a:lnTo>
                  <a:lnTo>
                    <a:pt x="5616753" y="1618328"/>
                  </a:lnTo>
                  <a:lnTo>
                    <a:pt x="5616753" y="1725468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/>
            <p:cNvSpPr/>
            <p:nvPr/>
          </p:nvSpPr>
          <p:spPr>
            <a:xfrm>
              <a:off x="6078555" y="3544120"/>
              <a:ext cx="209432" cy="22812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281219"/>
                  </a:lnTo>
                  <a:lnTo>
                    <a:pt x="209432" y="228121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 14"/>
            <p:cNvSpPr/>
            <p:nvPr/>
          </p:nvSpPr>
          <p:spPr>
            <a:xfrm>
              <a:off x="6078555" y="3544120"/>
              <a:ext cx="209432" cy="169416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94160"/>
                  </a:lnTo>
                  <a:lnTo>
                    <a:pt x="209432" y="169416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 15"/>
            <p:cNvSpPr/>
            <p:nvPr/>
          </p:nvSpPr>
          <p:spPr>
            <a:xfrm>
              <a:off x="6078555" y="3544120"/>
              <a:ext cx="209432" cy="11071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07101"/>
                  </a:lnTo>
                  <a:lnTo>
                    <a:pt x="209432" y="110710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 16"/>
            <p:cNvSpPr/>
            <p:nvPr/>
          </p:nvSpPr>
          <p:spPr>
            <a:xfrm>
              <a:off x="6078555" y="3544120"/>
              <a:ext cx="209432" cy="52004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20042"/>
                  </a:lnTo>
                  <a:lnTo>
                    <a:pt x="209432" y="520042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자유형 17"/>
            <p:cNvSpPr/>
            <p:nvPr/>
          </p:nvSpPr>
          <p:spPr>
            <a:xfrm>
              <a:off x="2633786" y="1491488"/>
              <a:ext cx="3852919" cy="171371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06573"/>
                  </a:lnTo>
                  <a:lnTo>
                    <a:pt x="3852919" y="1606573"/>
                  </a:lnTo>
                  <a:lnTo>
                    <a:pt x="3852919" y="1713713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자유형 20"/>
            <p:cNvSpPr/>
            <p:nvPr/>
          </p:nvSpPr>
          <p:spPr>
            <a:xfrm>
              <a:off x="3787746" y="3562629"/>
              <a:ext cx="457802" cy="10867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86729"/>
                  </a:lnTo>
                  <a:lnTo>
                    <a:pt x="457802" y="1086729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자유형 21"/>
            <p:cNvSpPr/>
            <p:nvPr/>
          </p:nvSpPr>
          <p:spPr>
            <a:xfrm>
              <a:off x="3787746" y="3562629"/>
              <a:ext cx="457802" cy="49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99671"/>
                  </a:lnTo>
                  <a:lnTo>
                    <a:pt x="457802" y="49967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자유형 22"/>
            <p:cNvSpPr/>
            <p:nvPr/>
          </p:nvSpPr>
          <p:spPr>
            <a:xfrm>
              <a:off x="2633786" y="1491488"/>
              <a:ext cx="1562110" cy="17322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625083"/>
                  </a:lnTo>
                  <a:lnTo>
                    <a:pt x="1562110" y="1625083"/>
                  </a:lnTo>
                  <a:lnTo>
                    <a:pt x="1562110" y="1732223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자유형 23"/>
            <p:cNvSpPr/>
            <p:nvPr/>
          </p:nvSpPr>
          <p:spPr>
            <a:xfrm>
              <a:off x="2099695" y="3548013"/>
              <a:ext cx="190943" cy="15117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11711"/>
                  </a:lnTo>
                  <a:lnTo>
                    <a:pt x="190943" y="151171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tint val="7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자유형 24"/>
            <p:cNvSpPr/>
            <p:nvPr/>
          </p:nvSpPr>
          <p:spPr>
            <a:xfrm>
              <a:off x="2099695" y="3548013"/>
              <a:ext cx="176535" cy="9016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01630"/>
                  </a:lnTo>
                  <a:lnTo>
                    <a:pt x="176535" y="90163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자유형 25"/>
            <p:cNvSpPr/>
            <p:nvPr/>
          </p:nvSpPr>
          <p:spPr>
            <a:xfrm>
              <a:off x="2099695" y="3548013"/>
              <a:ext cx="176535" cy="34846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48463"/>
                  </a:lnTo>
                  <a:lnTo>
                    <a:pt x="176535" y="348463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자유형 26"/>
            <p:cNvSpPr/>
            <p:nvPr/>
          </p:nvSpPr>
          <p:spPr>
            <a:xfrm>
              <a:off x="2507846" y="1491488"/>
              <a:ext cx="125940" cy="17176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5940" y="0"/>
                  </a:moveTo>
                  <a:lnTo>
                    <a:pt x="125940" y="1610466"/>
                  </a:lnTo>
                  <a:lnTo>
                    <a:pt x="0" y="1610466"/>
                  </a:lnTo>
                  <a:lnTo>
                    <a:pt x="0" y="1717606"/>
                  </a:lnTo>
                </a:path>
              </a:pathLst>
            </a:custGeom>
            <a:noFill/>
            <a:ln>
              <a:solidFill>
                <a:srgbClr val="C4A36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자유형 27"/>
            <p:cNvSpPr/>
            <p:nvPr/>
          </p:nvSpPr>
          <p:spPr>
            <a:xfrm>
              <a:off x="353557" y="3548007"/>
              <a:ext cx="194480" cy="14900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90057"/>
                  </a:lnTo>
                  <a:lnTo>
                    <a:pt x="194480" y="1490057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자유형 28"/>
            <p:cNvSpPr/>
            <p:nvPr/>
          </p:nvSpPr>
          <p:spPr>
            <a:xfrm>
              <a:off x="353557" y="3548007"/>
              <a:ext cx="194480" cy="9368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36890"/>
                  </a:lnTo>
                  <a:lnTo>
                    <a:pt x="194480" y="936890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자유형 29"/>
            <p:cNvSpPr/>
            <p:nvPr/>
          </p:nvSpPr>
          <p:spPr>
            <a:xfrm>
              <a:off x="353557" y="3548007"/>
              <a:ext cx="194480" cy="3837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83723"/>
                  </a:lnTo>
                  <a:lnTo>
                    <a:pt x="194480" y="383723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자유형 30"/>
            <p:cNvSpPr/>
            <p:nvPr/>
          </p:nvSpPr>
          <p:spPr>
            <a:xfrm>
              <a:off x="761708" y="1491488"/>
              <a:ext cx="1872077" cy="17176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72077" y="0"/>
                  </a:moveTo>
                  <a:lnTo>
                    <a:pt x="1872077" y="1610461"/>
                  </a:lnTo>
                  <a:lnTo>
                    <a:pt x="0" y="1610461"/>
                  </a:lnTo>
                  <a:lnTo>
                    <a:pt x="0" y="1717601"/>
                  </a:ln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순서도: 대체 처리 31"/>
            <p:cNvSpPr/>
            <p:nvPr/>
          </p:nvSpPr>
          <p:spPr>
            <a:xfrm>
              <a:off x="2123597" y="981299"/>
              <a:ext cx="1020377" cy="510188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34430" tIns="34430" rIns="34430" bIns="3443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5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HOME</a:t>
              </a:r>
              <a:endParaRPr lang="ko-KR" altLang="en-US" sz="15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251520" y="3209089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취업정보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48038" y="3762286"/>
              <a:ext cx="723859" cy="35463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국내취업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548038" y="4315453"/>
              <a:ext cx="723859" cy="35463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해외취업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548038" y="4868620"/>
              <a:ext cx="723859" cy="35463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아르바이트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1997657" y="3209094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훈련정보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2276231" y="3771340"/>
              <a:ext cx="741803" cy="294580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인턴십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2276231" y="4324507"/>
              <a:ext cx="741803" cy="294580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국비교육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2290638" y="4922073"/>
              <a:ext cx="853336" cy="3240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전시</a:t>
              </a: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/</a:t>
              </a: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박람회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3685708" y="3223711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함께해요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072983" y="3812464"/>
              <a:ext cx="974523" cy="44454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스터디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072983" y="4399523"/>
              <a:ext cx="974523" cy="44454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같이먹을래</a:t>
              </a:r>
              <a:r>
                <a:rPr lang="en-US" altLang="ko-KR" sz="1100" b="1" kern="1200" dirty="0" smtClean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5976517" y="3205201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생활정보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87988" y="3877773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smtClean="0">
                  <a:solidFill>
                    <a:schemeClr val="tx1"/>
                  </a:solidFill>
                </a:rPr>
                <a:t>입고가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287988" y="4464832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solidFill>
                    <a:schemeClr val="tx1"/>
                  </a:solidFill>
                </a:rPr>
                <a:t>먹고가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6287988" y="5051891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solidFill>
                    <a:schemeClr val="tx1"/>
                  </a:solidFill>
                </a:rPr>
                <a:t>자고가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6287988" y="5638949"/>
              <a:ext cx="1123196" cy="372779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니꺼</a:t>
              </a:r>
              <a:r>
                <a:rPr lang="ko-KR" altLang="en-US" sz="11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내꺼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7956376" y="3216956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질문답변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8432410" y="3817362"/>
              <a:ext cx="927614" cy="338887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취뽀후기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8432410" y="4370529"/>
              <a:ext cx="927614" cy="338887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고민있어요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2986081" y="1700808"/>
              <a:ext cx="1020377" cy="338918"/>
            </a:xfrm>
            <a:prstGeom prst="flowChartAlternate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300" b="1" kern="1200" dirty="0" smtClean="0">
                  <a:ln>
                    <a:noFill/>
                  </a:ln>
                  <a:solidFill>
                    <a:schemeClr val="bg1"/>
                  </a:solidFill>
                  <a:ea typeface="나눔고딕 ExtraBold" pitchFamily="50" charset="-127"/>
                </a:rPr>
                <a:t>로그인</a:t>
              </a:r>
              <a:endParaRPr lang="ko-KR" altLang="en-US" sz="1300" b="1" kern="1200" dirty="0">
                <a:ln>
                  <a:noFill/>
                </a:ln>
                <a:solidFill>
                  <a:schemeClr val="bg1"/>
                </a:solidFill>
                <a:ea typeface="나눔고딕 ExtraBold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3929074" y="2154136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회원가입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101232" y="2151579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마이페이지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6244402" y="2151314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고객센터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7411183" y="2147539"/>
              <a:ext cx="1020377" cy="273734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나눔고딕 ExtraBold" pitchFamily="50" charset="-127"/>
                </a:rPr>
                <a:t>Q&amp;A</a:t>
              </a:r>
              <a:endParaRPr lang="ko-KR" altLang="en-US" sz="1100" b="1" kern="12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251520" y="2204864"/>
              <a:ext cx="1020377" cy="269638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solidFill>
                    <a:schemeClr val="tx1"/>
                  </a:solidFill>
                </a:rPr>
                <a:t>검색창</a:t>
              </a:r>
              <a:endParaRPr lang="ko-KR" altLang="en-US" sz="11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335816" y="3754296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340399" y="3959049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340399" y="4326231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340399" y="4523766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335815" y="484638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340399" y="5045939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3063887" y="377134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3068470" y="3976093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직종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3037675" y="4321167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워크넷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042258" y="452592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smtClean="0">
                  <a:solidFill>
                    <a:schemeClr val="tx1"/>
                  </a:solidFill>
                  <a:ea typeface="나눔고딕 ExtraBold" pitchFamily="50" charset="-127"/>
                </a:rPr>
                <a:t>노동</a:t>
              </a:r>
              <a:r>
                <a:rPr lang="ko-KR" altLang="en-US" sz="1100" b="1">
                  <a:solidFill>
                    <a:schemeClr val="tx1"/>
                  </a:solidFill>
                  <a:ea typeface="나눔고딕 ExtraBold" pitchFamily="50" charset="-127"/>
                </a:rPr>
                <a:t>부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3068470" y="495025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코엑스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073053" y="5155003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킨텍스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7477934" y="3877773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의</a:t>
              </a:r>
              <a:r>
                <a:rPr lang="ko-KR" altLang="en-US" sz="1100" b="1" dirty="0">
                  <a:solidFill>
                    <a:schemeClr val="tx1"/>
                  </a:solidFill>
                  <a:ea typeface="나눔고딕 ExtraBold" pitchFamily="50" charset="-127"/>
                </a:rPr>
                <a:t>류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7482517" y="4082526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err="1" smtClean="0">
                  <a:solidFill>
                    <a:schemeClr val="tx1"/>
                  </a:solidFill>
                  <a:ea typeface="나눔고딕 ExtraBold" pitchFamily="50" charset="-127"/>
                </a:rPr>
                <a:t>렌</a:t>
              </a:r>
              <a:r>
                <a:rPr lang="ko-KR" altLang="en-US" sz="1100" b="1" dirty="0" err="1">
                  <a:solidFill>
                    <a:schemeClr val="tx1"/>
                  </a:solidFill>
                  <a:ea typeface="나눔고딕 ExtraBold" pitchFamily="50" charset="-127"/>
                </a:rPr>
                <a:t>탈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5101232" y="4391200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지역별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300549" y="4714487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밥</a:t>
              </a: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/</a:t>
              </a: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술</a:t>
              </a:r>
              <a:r>
                <a:rPr lang="en-US" altLang="ko-KR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/</a:t>
              </a: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카</a:t>
              </a:r>
              <a:r>
                <a:rPr lang="ko-KR" altLang="en-US" sz="1100" b="1" dirty="0">
                  <a:solidFill>
                    <a:schemeClr val="tx1"/>
                  </a:solidFill>
                  <a:ea typeface="나눔고딕 ExtraBold" pitchFamily="50" charset="-127"/>
                </a:rPr>
                <a:t>페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101231" y="3773149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온라인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105814" y="3977902"/>
              <a:ext cx="723859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오프라인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7473350" y="4456506"/>
              <a:ext cx="914518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err="1" smtClean="0">
                  <a:solidFill>
                    <a:schemeClr val="tx1"/>
                  </a:solidFill>
                  <a:ea typeface="나눔고딕 ExtraBold" pitchFamily="50" charset="-127"/>
                </a:rPr>
                <a:t>저렴한</a:t>
              </a: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음식점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7477933" y="4661259"/>
              <a:ext cx="909935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err="1" smtClean="0">
                  <a:solidFill>
                    <a:schemeClr val="tx1"/>
                  </a:solidFill>
                  <a:ea typeface="나눔고딕 ExtraBold" pitchFamily="50" charset="-127"/>
                </a:rPr>
                <a:t>마트할인정</a:t>
              </a:r>
              <a:r>
                <a:rPr lang="ko-KR" altLang="en-US" sz="1100" b="1" dirty="0" err="1">
                  <a:solidFill>
                    <a:schemeClr val="tx1"/>
                  </a:solidFill>
                  <a:ea typeface="나눔고딕 ExtraBold" pitchFamily="50" charset="-127"/>
                </a:rPr>
                <a:t>보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7380312" y="5057120"/>
              <a:ext cx="914518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dirty="0" err="1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쉐어하우스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7384895" y="5261873"/>
              <a:ext cx="909935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원룸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7411570" y="5665225"/>
              <a:ext cx="914518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kern="1200" smtClean="0">
                  <a:ln>
                    <a:noFill/>
                  </a:ln>
                  <a:solidFill>
                    <a:schemeClr val="tx1"/>
                  </a:solidFill>
                  <a:ea typeface="나눔고딕 ExtraBold" pitchFamily="50" charset="-127"/>
                </a:rPr>
                <a:t>물품별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7416153" y="5869978"/>
              <a:ext cx="909935" cy="213741"/>
            </a:xfrm>
            <a:prstGeom prst="flowChartAlternateProcess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100" b="1" dirty="0" smtClean="0">
                  <a:solidFill>
                    <a:schemeClr val="tx1"/>
                  </a:solidFill>
                  <a:ea typeface="나눔고딕 ExtraBold" pitchFamily="50" charset="-127"/>
                </a:rPr>
                <a:t>물물교</a:t>
              </a:r>
              <a:r>
                <a:rPr lang="ko-KR" altLang="en-US" sz="1100" b="1" dirty="0">
                  <a:solidFill>
                    <a:schemeClr val="tx1"/>
                  </a:solidFill>
                  <a:ea typeface="나눔고딕 ExtraBold" pitchFamily="50" charset="-127"/>
                </a:rPr>
                <a:t>환</a:t>
              </a:r>
              <a:endParaRPr lang="ko-KR" altLang="en-US" sz="1100" b="1" kern="1200" dirty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- HOME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59425" y="764704"/>
            <a:ext cx="7601227" cy="280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400" b="1" kern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rPr>
              <a:t>  </a:t>
            </a:r>
            <a:r>
              <a:rPr lang="en-US" altLang="ko-KR" sz="1400" b="1" kern="120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고딕 ExtraBold" pitchFamily="50" charset="-127"/>
              </a:rPr>
              <a:t>30.5</a:t>
            </a:r>
            <a:endParaRPr lang="ko-KR" altLang="en-US" sz="1400" b="1" kern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27692" y="2204864"/>
            <a:ext cx="7632959" cy="41764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400" b="1" kern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7694" y="1463988"/>
            <a:ext cx="1523092" cy="3537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dirty="0" smtClean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rPr>
              <a:t>취업정보</a:t>
            </a:r>
            <a:endParaRPr lang="ko-KR" altLang="en-US" sz="1200" b="1" kern="1200" dirty="0">
              <a:ln>
                <a:noFill/>
              </a:ln>
              <a:solidFill>
                <a:schemeClr val="tx1"/>
              </a:solidFill>
              <a:ea typeface="나눔고딕 ExtraBold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267744" y="1469475"/>
            <a:ext cx="1508704" cy="3562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dirty="0" smtClean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rPr>
              <a:t>훈련정보</a:t>
            </a:r>
            <a:endParaRPr lang="ko-KR" altLang="en-US" sz="1200" b="1" kern="1200" dirty="0">
              <a:ln>
                <a:noFill/>
              </a:ln>
              <a:solidFill>
                <a:schemeClr val="tx1"/>
              </a:solidFill>
              <a:ea typeface="나눔고딕 ExtraBold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76448" y="1463987"/>
            <a:ext cx="1515632" cy="352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dirty="0" smtClean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rPr>
              <a:t>함께해요</a:t>
            </a:r>
            <a:endParaRPr lang="ko-KR" altLang="en-US" sz="1200" b="1" kern="1200" dirty="0">
              <a:ln>
                <a:noFill/>
              </a:ln>
              <a:solidFill>
                <a:schemeClr val="tx1"/>
              </a:solidFill>
              <a:ea typeface="나눔고딕 ExtraBold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5076055" y="1469927"/>
            <a:ext cx="1728193" cy="3562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dirty="0" smtClean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rPr>
              <a:t>생활정보</a:t>
            </a:r>
            <a:endParaRPr lang="ko-KR" altLang="en-US" sz="1200" b="1" kern="1200" dirty="0">
              <a:ln>
                <a:noFill/>
              </a:ln>
              <a:solidFill>
                <a:schemeClr val="tx1"/>
              </a:solidFill>
              <a:ea typeface="나눔고딕 ExtraBold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588222" y="1463988"/>
            <a:ext cx="1872431" cy="3713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200" b="1" kern="1200" dirty="0" smtClean="0">
                <a:ln>
                  <a:noFill/>
                </a:ln>
                <a:solidFill>
                  <a:schemeClr val="tx1"/>
                </a:solidFill>
                <a:ea typeface="나눔고딕 ExtraBold" pitchFamily="50" charset="-127"/>
              </a:rPr>
              <a:t>질문답변</a:t>
            </a:r>
            <a:endParaRPr lang="ko-KR" altLang="en-US" sz="1200" b="1" kern="1200" dirty="0">
              <a:ln>
                <a:noFill/>
              </a:ln>
              <a:solidFill>
                <a:schemeClr val="tx1"/>
              </a:solidFill>
              <a:ea typeface="나눔고딕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0705" y="2321184"/>
            <a:ext cx="1224136" cy="398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카테고리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1564" y="2326724"/>
            <a:ext cx="5336579" cy="59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큰제목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3052342"/>
            <a:ext cx="5328242" cy="3256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내</a:t>
            </a:r>
            <a:r>
              <a:rPr lang="ko-KR" altLang="en-US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761369" y="2321185"/>
            <a:ext cx="503947" cy="1251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27690" y="1815347"/>
            <a:ext cx="7632959" cy="3175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000" b="1" kern="1200" dirty="0">
              <a:ln>
                <a:noFill/>
              </a:ln>
              <a:solidFill>
                <a:schemeClr val="tx1"/>
              </a:solidFill>
              <a:ea typeface="나눔고딕 ExtraBold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30872" y="6604970"/>
            <a:ext cx="7601227" cy="280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lvl="0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400" b="1" kern="12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7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조이름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30.5</a:t>
            </a:r>
            <a:r>
              <a:rPr lang="ko-KR" altLang="en-US" dirty="0" smtClean="0">
                <a:solidFill>
                  <a:schemeClr val="bg1"/>
                </a:solidFill>
              </a:rPr>
              <a:t>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팀장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오승준 </a:t>
            </a: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수행 업무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팀원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박지안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>
                <a:solidFill>
                  <a:schemeClr val="bg1"/>
                </a:solidFill>
              </a:rPr>
              <a:t>수행 업무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팀원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권은지 </a:t>
            </a:r>
            <a:r>
              <a:rPr lang="en-US" altLang="ko-KR" dirty="0">
                <a:solidFill>
                  <a:schemeClr val="bg1"/>
                </a:solidFill>
              </a:rPr>
              <a:t>[ </a:t>
            </a:r>
            <a:r>
              <a:rPr lang="ko-KR" altLang="en-US" dirty="0">
                <a:solidFill>
                  <a:schemeClr val="bg1"/>
                </a:solidFill>
              </a:rPr>
              <a:t>수행 업무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팀원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정소라 </a:t>
            </a: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수행 업무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취준생에게</a:t>
            </a:r>
            <a:r>
              <a:rPr lang="ko-KR" altLang="en-US" dirty="0">
                <a:solidFill>
                  <a:schemeClr val="bg1"/>
                </a:solidFill>
              </a:rPr>
              <a:t> 직업능력향상 계획을 수립할 수 있는 현실적이면서도 </a:t>
            </a:r>
            <a:r>
              <a:rPr lang="ko-KR" altLang="en-US">
                <a:solidFill>
                  <a:schemeClr val="bg1"/>
                </a:solidFill>
              </a:rPr>
              <a:t>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 dirty="0">
                <a:solidFill>
                  <a:schemeClr val="bg1"/>
                </a:solidFill>
              </a:rPr>
              <a:t>제공하고자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빠르게 변화하는 </a:t>
            </a: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 err="1">
                <a:solidFill>
                  <a:schemeClr val="bg1"/>
                </a:solidFill>
              </a:rPr>
              <a:t>트렌드에</a:t>
            </a:r>
            <a:r>
              <a:rPr lang="ko-KR" altLang="en-US" dirty="0">
                <a:solidFill>
                  <a:schemeClr val="bg1"/>
                </a:solidFill>
              </a:rPr>
              <a:t> 맞는 </a:t>
            </a:r>
            <a:r>
              <a:rPr lang="en-US" altLang="ko-KR" dirty="0">
                <a:solidFill>
                  <a:schemeClr val="bg1"/>
                </a:solidFill>
              </a:rPr>
              <a:t>UI/UX </a:t>
            </a:r>
            <a:r>
              <a:rPr lang="ko-KR" altLang="en-US" dirty="0">
                <a:solidFill>
                  <a:schemeClr val="bg1"/>
                </a:solidFill>
              </a:rPr>
              <a:t>디자인 </a:t>
            </a:r>
            <a:r>
              <a:rPr lang="ko-KR" altLang="en-US" dirty="0" smtClean="0">
                <a:solidFill>
                  <a:schemeClr val="bg1"/>
                </a:solidFill>
              </a:rPr>
              <a:t>능력을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향상시켜 </a:t>
            </a:r>
            <a:r>
              <a:rPr lang="ko-KR" altLang="en-US" dirty="0" err="1">
                <a:solidFill>
                  <a:schemeClr val="bg1"/>
                </a:solidFill>
              </a:rPr>
              <a:t>취준생의</a:t>
            </a:r>
            <a:r>
              <a:rPr lang="ko-KR" altLang="en-US" dirty="0">
                <a:solidFill>
                  <a:schemeClr val="bg1"/>
                </a:solidFill>
              </a:rPr>
              <a:t> 경쟁력을 높이고자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>
                <a:solidFill>
                  <a:schemeClr val="bg1"/>
                </a:solidFill>
              </a:rPr>
              <a:t>전문가가 되기 위한 </a:t>
            </a:r>
            <a:r>
              <a:rPr lang="ko-KR" altLang="en-US" dirty="0" err="1">
                <a:solidFill>
                  <a:schemeClr val="bg1"/>
                </a:solidFill>
              </a:rPr>
              <a:t>최준생들이</a:t>
            </a:r>
            <a:r>
              <a:rPr lang="ko-KR" altLang="en-US" dirty="0">
                <a:solidFill>
                  <a:schemeClr val="bg1"/>
                </a:solidFill>
              </a:rPr>
              <a:t> 다양한 정보를 상호 제공 </a:t>
            </a:r>
            <a:r>
              <a:rPr lang="ko-KR" altLang="en-US" dirty="0" smtClean="0">
                <a:solidFill>
                  <a:schemeClr val="bg1"/>
                </a:solidFill>
              </a:rPr>
              <a:t>하고 공유하는 </a:t>
            </a:r>
            <a:r>
              <a:rPr lang="ko-KR" altLang="en-US" dirty="0">
                <a:solidFill>
                  <a:schemeClr val="bg1"/>
                </a:solidFill>
              </a:rPr>
              <a:t>건전한 </a:t>
            </a:r>
            <a:r>
              <a:rPr lang="ko-KR" altLang="en-US" dirty="0" smtClean="0">
                <a:solidFill>
                  <a:schemeClr val="bg1"/>
                </a:solidFill>
              </a:rPr>
              <a:t>커뮤니티를 </a:t>
            </a:r>
            <a:r>
              <a:rPr lang="ko-KR" altLang="en-US" dirty="0">
                <a:solidFill>
                  <a:schemeClr val="bg1"/>
                </a:solidFill>
              </a:rPr>
              <a:t>형성하고자 함</a:t>
            </a: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934</Words>
  <Application>Microsoft Office PowerPoint</Application>
  <PresentationFormat>화면 슬라이드 쇼(4:3)</PresentationFormat>
  <Paragraphs>207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IT 마당</vt:lpstr>
      <vt:lpstr>강점 – IT마당(http://www.itmd.co.kr/)</vt:lpstr>
      <vt:lpstr>약점 – IT마당(http://www.itmd.co.kr/)</vt:lpstr>
      <vt:lpstr>디자인리서치 - 코엑스</vt:lpstr>
      <vt:lpstr>강점 - 코엑스(http://www.coex.co.kr/)</vt:lpstr>
      <vt:lpstr>약점 – 코엑스(http://www.coex.co.kr/)</vt:lpstr>
      <vt:lpstr>약점 – 코엑스(http://www.coex.co.kr/)</vt:lpstr>
      <vt:lpstr>디자인리서치 – SBC 중소기업진흥공단</vt:lpstr>
      <vt:lpstr>강점 - SBC 중소기업진흥공단(hp.sbc.or.k)</vt:lpstr>
      <vt:lpstr>약점 - SBC 중소기업진흥공단(hp.sbc.or.k)</vt:lpstr>
      <vt:lpstr>디자인리서치 - 워크넷</vt:lpstr>
      <vt:lpstr>강점 – 워크넷(http://work.go.kr)</vt:lpstr>
      <vt:lpstr>약점 – 워크넷(http://work.go.kr)</vt:lpstr>
      <vt:lpstr>디자인리서치 – 100세누리 시니어 사회활동 포탈</vt:lpstr>
      <vt:lpstr>강점 – 100세누리 시니어 사회활동 포탈(https://www.100senuri.go.kr)</vt:lpstr>
      <vt:lpstr>약점 – 100세누리 시니어 사회활동 포탈(https://www.100senuri.go.kr)</vt:lpstr>
      <vt:lpstr>기획 방안</vt:lpstr>
      <vt:lpstr>정보구조 설계</vt:lpstr>
      <vt:lpstr>레이아웃 - HOME</vt:lpstr>
      <vt:lpstr>레이아웃 – HOME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hi-ilsan</cp:lastModifiedBy>
  <cp:revision>72</cp:revision>
  <dcterms:created xsi:type="dcterms:W3CDTF">2006-10-05T04:04:58Z</dcterms:created>
  <dcterms:modified xsi:type="dcterms:W3CDTF">2018-07-24T09:33:50Z</dcterms:modified>
</cp:coreProperties>
</file>