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58"/>
  </p:notesMasterIdLst>
  <p:sldIdLst>
    <p:sldId id="257" r:id="rId3"/>
    <p:sldId id="258" r:id="rId4"/>
    <p:sldId id="259" r:id="rId5"/>
    <p:sldId id="277" r:id="rId6"/>
    <p:sldId id="260" r:id="rId7"/>
    <p:sldId id="278" r:id="rId8"/>
    <p:sldId id="261" r:id="rId9"/>
    <p:sldId id="265" r:id="rId10"/>
    <p:sldId id="279" r:id="rId11"/>
    <p:sldId id="280" r:id="rId12"/>
    <p:sldId id="267" r:id="rId13"/>
    <p:sldId id="266" r:id="rId14"/>
    <p:sldId id="268" r:id="rId15"/>
    <p:sldId id="262" r:id="rId16"/>
    <p:sldId id="282" r:id="rId17"/>
    <p:sldId id="269" r:id="rId18"/>
    <p:sldId id="283" r:id="rId19"/>
    <p:sldId id="284" r:id="rId20"/>
    <p:sldId id="285" r:id="rId21"/>
    <p:sldId id="286" r:id="rId22"/>
    <p:sldId id="293" r:id="rId23"/>
    <p:sldId id="287" r:id="rId24"/>
    <p:sldId id="294" r:id="rId25"/>
    <p:sldId id="288" r:id="rId26"/>
    <p:sldId id="289" r:id="rId27"/>
    <p:sldId id="290" r:id="rId28"/>
    <p:sldId id="291" r:id="rId29"/>
    <p:sldId id="292" r:id="rId30"/>
    <p:sldId id="271" r:id="rId31"/>
    <p:sldId id="296" r:id="rId32"/>
    <p:sldId id="297" r:id="rId33"/>
    <p:sldId id="299" r:id="rId34"/>
    <p:sldId id="300" r:id="rId35"/>
    <p:sldId id="301" r:id="rId36"/>
    <p:sldId id="316" r:id="rId37"/>
    <p:sldId id="298" r:id="rId38"/>
    <p:sldId id="295" r:id="rId39"/>
    <p:sldId id="302" r:id="rId40"/>
    <p:sldId id="303" r:id="rId41"/>
    <p:sldId id="304" r:id="rId42"/>
    <p:sldId id="273" r:id="rId43"/>
    <p:sldId id="305" r:id="rId44"/>
    <p:sldId id="306" r:id="rId45"/>
    <p:sldId id="307" r:id="rId46"/>
    <p:sldId id="308" r:id="rId47"/>
    <p:sldId id="309" r:id="rId48"/>
    <p:sldId id="274" r:id="rId49"/>
    <p:sldId id="275" r:id="rId50"/>
    <p:sldId id="276" r:id="rId51"/>
    <p:sldId id="310" r:id="rId52"/>
    <p:sldId id="311" r:id="rId53"/>
    <p:sldId id="314" r:id="rId54"/>
    <p:sldId id="313" r:id="rId55"/>
    <p:sldId id="315" r:id="rId56"/>
    <p:sldId id="312" r:id="rId5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8"/>
    <p:restoredTop sz="93153" autoAdjust="0"/>
  </p:normalViewPr>
  <p:slideViewPr>
    <p:cSldViewPr>
      <p:cViewPr varScale="1">
        <p:scale>
          <a:sx n="83" d="100"/>
          <a:sy n="83" d="100"/>
        </p:scale>
        <p:origin x="1574" y="62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14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ctr" anchorCtr="0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t" anchorCtr="0"/>
          <a:lstStyle/>
          <a:p>
            <a:pPr lvl="0"/>
            <a:r>
              <a:rPr lang="en-US" altLang="en-US">
                <a:sym typeface="Calibri"/>
              </a:rPr>
              <a:t>Click to edit Master text styles</a:t>
            </a:r>
          </a:p>
          <a:p>
            <a:pPr lvl="1"/>
            <a:r>
              <a:rPr lang="en-US" altLang="en-US">
                <a:sym typeface="Calibri"/>
              </a:rPr>
              <a:t>Second level</a:t>
            </a:r>
          </a:p>
          <a:p>
            <a:pPr lvl="2"/>
            <a:r>
              <a:rPr lang="en-US" altLang="en-US">
                <a:sym typeface="Calibri"/>
              </a:rPr>
              <a:t>Third level</a:t>
            </a:r>
          </a:p>
          <a:p>
            <a:pPr lvl="3"/>
            <a:r>
              <a:rPr lang="en-US" altLang="en-US">
                <a:sym typeface="Calibri"/>
              </a:rPr>
              <a:t>Fourth level</a:t>
            </a:r>
          </a:p>
          <a:p>
            <a:pPr lvl="4"/>
            <a:r>
              <a:rPr lang="en-US" altLang="en-US">
                <a:sym typeface="Calibri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299821" cy="234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lang="en-US" altLang="en-US" sz="1000" b="1" i="0" spc="5">
                <a:solidFill>
                  <a:srgbClr val="000000"/>
                </a:solidFill>
                <a:latin typeface="Arial Narrow"/>
                <a:ea typeface="ＭＳ Ｐゴシック"/>
                <a:cs typeface="ＭＳ Ｐゴシック"/>
              </a:rPr>
              <a:pPr/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ctr" anchorCtr="0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t" anchorCtr="0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>
                <a:sym typeface="Calibri"/>
              </a:rPr>
              <a:t>Second level</a:t>
            </a:r>
          </a:p>
          <a:p>
            <a:pPr lvl="2"/>
            <a:r>
              <a:rPr lang="en-US" altLang="en-US">
                <a:sym typeface="Calibri"/>
              </a:rPr>
              <a:t>Third level</a:t>
            </a:r>
          </a:p>
          <a:p>
            <a:pPr lvl="3"/>
            <a:r>
              <a:rPr lang="en-US" altLang="en-US">
                <a:sym typeface="Calibri"/>
              </a:rPr>
              <a:t>Fourth level</a:t>
            </a:r>
          </a:p>
          <a:p>
            <a:pPr lvl="4"/>
            <a:r>
              <a:rPr lang="en-US" altLang="en-US">
                <a:sym typeface="Calibri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299821" cy="234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lang="en-US" altLang="en-US" sz="1000" b="1" i="0" spc="5">
                <a:solidFill>
                  <a:srgbClr val="000000"/>
                </a:solidFill>
                <a:latin typeface="Arial Narrow"/>
                <a:ea typeface="ＭＳ Ｐゴシック"/>
                <a:cs typeface="ＭＳ Ｐゴシック"/>
              </a:rPr>
              <a:pPr/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/>
          <a:ea typeface="ヒラギノ角ゴ ProN W6"/>
          <a:cs typeface="ヒラギノ角ゴ ProN W6"/>
          <a:sym typeface="Calibri Bold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/>
        <a:buChar char="§"/>
        <a:defRPr sz="2000">
          <a:solidFill>
            <a:schemeClr val="tx1"/>
          </a:solidFill>
          <a:latin typeface="Calibri"/>
          <a:ea typeface="ヒラギノ角ゴ ProN W3"/>
          <a:cs typeface="ヒラギノ角ゴ ProN W3"/>
          <a:sym typeface="Calibri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/>
        <a:buChar char="§"/>
        <a:defRPr sz="2000">
          <a:solidFill>
            <a:schemeClr val="tx1"/>
          </a:solidFill>
          <a:latin typeface="Calibri"/>
          <a:ea typeface="ヒラギノ角ゴ ProN W3"/>
          <a:cs typeface="ヒラギノ角ゴ ProN W3"/>
          <a:sym typeface="Calibri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/>
        <a:buChar char="–"/>
        <a:defRPr sz="2000">
          <a:solidFill>
            <a:schemeClr val="tx1"/>
          </a:solidFill>
          <a:latin typeface="Calibri"/>
          <a:ea typeface="ヒラギノ角ゴ ProN W3"/>
          <a:cs typeface="ヒラギノ角ゴ ProN W3"/>
          <a:sym typeface="Calibri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/>
        <a:buChar char="»"/>
        <a:defRPr sz="2000">
          <a:solidFill>
            <a:schemeClr val="tx1"/>
          </a:solidFill>
          <a:latin typeface="Calibri"/>
          <a:ea typeface="ヒラギノ角ゴ ProN W3"/>
          <a:cs typeface="ヒラギノ角ゴ ProN W3"/>
          <a:sym typeface="Calibri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/>
        <a:buChar char="»"/>
        <a:defRPr sz="2000">
          <a:solidFill>
            <a:schemeClr val="tx1"/>
          </a:solidFill>
          <a:latin typeface="Calibri"/>
          <a:ea typeface="ヒラギノ角ゴ ProN W3"/>
          <a:cs typeface="ヒラギノ角ゴ ProN W3"/>
          <a:sym typeface="Calibri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/>
        <a:buChar char="»"/>
        <a:defRPr sz="2000">
          <a:solidFill>
            <a:schemeClr val="tx1"/>
          </a:solidFill>
          <a:latin typeface="Calibri"/>
          <a:ea typeface="ヒラギノ角ゴ ProN W3"/>
          <a:cs typeface="ヒラギノ角ゴ ProN W3"/>
          <a:sym typeface="Calibri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/>
        <a:buChar char="»"/>
        <a:defRPr sz="2000">
          <a:solidFill>
            <a:schemeClr val="tx1"/>
          </a:solidFill>
          <a:latin typeface="Calibri"/>
          <a:ea typeface="ヒラギノ角ゴ ProN W3"/>
          <a:cs typeface="ヒラギノ角ゴ ProN W3"/>
          <a:sym typeface="Calibri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/>
        <a:buChar char="»"/>
        <a:defRPr sz="2000">
          <a:solidFill>
            <a:schemeClr val="tx1"/>
          </a:solidFill>
          <a:latin typeface="Calibri"/>
          <a:ea typeface="ヒラギノ角ゴ ProN W3"/>
          <a:cs typeface="ヒラギノ角ゴ ProN W3"/>
          <a:sym typeface="Calibri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4098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685800" y="914400"/>
            <a:ext cx="777240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marL="0" lvl="0" indent="0" algn="l" defTabSz="1980247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4400" b="1" i="0" spc="5">
                <a:solidFill>
                  <a:schemeClr val="tx1"/>
                </a:solidFill>
                <a:latin typeface="Calibri"/>
                <a:ea typeface="+mj-ea"/>
                <a:cs typeface="+mj-cs"/>
              </a:rPr>
              <a:t>08. </a:t>
            </a:r>
            <a:r>
              <a:rPr lang="en-US" altLang="ko-KR" sz="4400" b="1" i="0" spc="5">
                <a:solidFill>
                  <a:schemeClr val="tx1"/>
                </a:solidFill>
                <a:latin typeface="Calibri"/>
                <a:ea typeface="+mj-ea"/>
                <a:cs typeface="+mj-cs"/>
              </a:rPr>
              <a:t>gdb </a:t>
            </a:r>
            <a:r>
              <a:rPr lang="ko-KR" altLang="en-US" sz="4400" b="1" i="0" spc="5">
                <a:solidFill>
                  <a:schemeClr val="tx1"/>
                </a:solidFill>
                <a:latin typeface="Calibri"/>
                <a:ea typeface="+mj-ea"/>
                <a:cs typeface="+mj-cs"/>
              </a:rPr>
              <a:t>디버거</a:t>
            </a:r>
          </a:p>
          <a:p>
            <a:pPr marL="0" lvl="0" indent="0" algn="l" defTabSz="1980247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b="1" i="0" spc="5">
              <a:solidFill>
                <a:schemeClr val="tx1"/>
              </a:solidFill>
              <a:latin typeface="Calibri"/>
              <a:ea typeface="+mj-ea"/>
              <a:cs typeface="+mj-cs"/>
            </a:endParaRPr>
          </a:p>
          <a:p>
            <a:pPr marL="0" lvl="0" indent="0" algn="l" defTabSz="1980247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b="1" i="0" spc="5">
              <a:solidFill>
                <a:schemeClr val="tx1"/>
              </a:solidFill>
              <a:latin typeface="Calibri"/>
              <a:ea typeface="+mj-ea"/>
              <a:cs typeface="+mj-cs"/>
            </a:endParaRPr>
          </a:p>
          <a:p>
            <a:pPr marL="0" lvl="0" indent="0" algn="l" defTabSz="1980247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800" i="0" spc="5">
                <a:solidFill>
                  <a:schemeClr val="tx1"/>
                </a:solidFill>
                <a:latin typeface="Calibri"/>
                <a:ea typeface="+mj-ea"/>
                <a:cs typeface="+mj-cs"/>
              </a:rPr>
              <a:t>우분투 리눅스 시스템 &amp; 네트워크</a:t>
            </a:r>
          </a:p>
        </p:txBody>
      </p:sp>
      <p:sp>
        <p:nvSpPr>
          <p:cNvPr id="10" name="Subtitle 2"/>
          <p:cNvSpPr txBox="1"/>
          <p:nvPr/>
        </p:nvSpPr>
        <p:spPr>
          <a:xfrm>
            <a:off x="685800" y="4876800"/>
            <a:ext cx="7678738" cy="838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0" lvl="0" indent="0" algn="l" defTabSz="1980247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</a:pPr>
            <a:endParaRPr lang="en-US" altLang="ko-KR" sz="2000" b="0" i="0" spc="5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-508" y="1269516"/>
            <a:ext cx="3767336" cy="5003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t" anchorCtr="0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9pPr>
          </a:lstStyle>
          <a:p>
            <a:pPr lvl="1"/>
            <a:r>
              <a:rPr lang="en-US" altLang="ko-KR" dirty="0" smtClean="0"/>
              <a:t>breakpoint </a:t>
            </a:r>
            <a:r>
              <a:rPr lang="ko-KR" altLang="en-US" dirty="0" smtClean="0"/>
              <a:t>사용법 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55928"/>
              </p:ext>
            </p:extLst>
          </p:nvPr>
        </p:nvGraphicFramePr>
        <p:xfrm>
          <a:off x="384683" y="1694500"/>
          <a:ext cx="8183761" cy="47870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68910"/>
                <a:gridCol w="5114851"/>
              </a:tblGrid>
              <a:tr h="366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 </a:t>
                      </a:r>
                      <a:r>
                        <a:rPr lang="en-US" altLang="ko-KR" sz="1400" b="0" dirty="0" err="1" smtClean="0"/>
                        <a:t>func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func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심볼의 시작 부분에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 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행에 브레이크 포인트 설정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file.c:func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파일의 </a:t>
                      </a:r>
                      <a:r>
                        <a:rPr lang="en-US" altLang="ko-KR" sz="1400" b="0" baseline="0" dirty="0" err="1" smtClean="0"/>
                        <a:t>func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심볼에 브레이크 포인트 설정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file.c:10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파일의 </a:t>
                      </a:r>
                      <a:r>
                        <a:rPr lang="en-US" altLang="ko-KR" sz="1400" b="0" baseline="0" dirty="0" smtClean="0"/>
                        <a:t>10</a:t>
                      </a:r>
                      <a:r>
                        <a:rPr lang="ko-KR" altLang="en-US" sz="1400" b="0" baseline="0" dirty="0" smtClean="0"/>
                        <a:t>행에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+2</a:t>
                      </a: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행에서 </a:t>
                      </a: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개 행 이후 지점에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-2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행에서 </a:t>
                      </a: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개 행 이전 지점에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 *0x8049000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0x8049000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주소에 브레이크 포인트 설정 </a:t>
                      </a:r>
                      <a:r>
                        <a:rPr lang="en-US" altLang="ko-KR" sz="1400" b="0" baseline="0" dirty="0" smtClean="0"/>
                        <a:t>(</a:t>
                      </a:r>
                      <a:r>
                        <a:rPr lang="ko-KR" altLang="en-US" sz="1400" b="0" baseline="0" dirty="0" smtClean="0"/>
                        <a:t>어셈블리로 </a:t>
                      </a:r>
                      <a:r>
                        <a:rPr lang="ko-KR" altLang="en-US" sz="1400" b="0" baseline="0" dirty="0" err="1" smtClean="0"/>
                        <a:t>디버기싱</a:t>
                      </a:r>
                      <a:r>
                        <a:rPr lang="ko-KR" altLang="en-US" sz="1400" b="0" baseline="0" dirty="0" smtClean="0"/>
                        <a:t> 시용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b 10 if </a:t>
                      </a:r>
                      <a:r>
                        <a:rPr lang="en-US" altLang="ko-KR" sz="1400" b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 ==0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행에 브레이크 포인트 설정 단</a:t>
                      </a:r>
                      <a:r>
                        <a:rPr lang="en-US" altLang="ko-KR" sz="1400" b="0" dirty="0" smtClean="0"/>
                        <a:t>,.</a:t>
                      </a:r>
                      <a:r>
                        <a:rPr lang="en-US" altLang="ko-KR" sz="1400" b="0" dirty="0" err="1" smtClean="0"/>
                        <a:t>var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변수 값이 </a:t>
                      </a:r>
                      <a:r>
                        <a:rPr lang="en-US" altLang="ko-KR" sz="1400" b="0" baseline="0" dirty="0" smtClean="0"/>
                        <a:t>0</a:t>
                      </a:r>
                      <a:r>
                        <a:rPr lang="ko-KR" altLang="en-US" sz="1400" b="0" baseline="0" dirty="0" err="1" smtClean="0"/>
                        <a:t>일때</a:t>
                      </a:r>
                      <a:r>
                        <a:rPr lang="ko-KR" altLang="en-US" sz="1400" b="0" baseline="0" dirty="0" smtClean="0"/>
                        <a:t>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baseline="0" dirty="0" smtClean="0"/>
                        <a:t> fun*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*</a:t>
                      </a:r>
                      <a:r>
                        <a:rPr lang="en-US" altLang="ko-KR" sz="1400" b="0" dirty="0" err="1" smtClean="0"/>
                        <a:t>func</a:t>
                      </a:r>
                      <a:r>
                        <a:rPr lang="ko-KR" altLang="en-US" sz="1400" b="0" dirty="0" smtClean="0"/>
                        <a:t>에 해당하는 모든 심볼에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 ^fun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fun</a:t>
                      </a:r>
                      <a:r>
                        <a:rPr lang="ko-KR" altLang="en-US" sz="1400" b="0" dirty="0" smtClean="0"/>
                        <a:t>으로 시작되는 모든 심볼에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en-US" altLang="ko-KR" sz="1400" b="0" dirty="0" err="1" smtClean="0"/>
                        <a:t>TestClass</a:t>
                      </a:r>
                      <a:r>
                        <a:rPr lang="en-US" altLang="ko-KR" sz="1400" b="0" dirty="0" smtClean="0"/>
                        <a:t>::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TestClass</a:t>
                      </a:r>
                      <a:r>
                        <a:rPr lang="ko-KR" altLang="en-US" sz="1400" b="0" dirty="0" smtClean="0"/>
                        <a:t>에 해당하는 모든 심볼에 브레이크포인트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>
          <a:xfrm>
            <a:off x="4427984" y="476672"/>
            <a:ext cx="3793504" cy="1044116"/>
          </a:xfrm>
          <a:prstGeom prst="wedgeRoundRectCallout">
            <a:avLst>
              <a:gd name="adj1" fmla="val -96505"/>
              <a:gd name="adj2" fmla="val 46420"/>
              <a:gd name="adj3" fmla="val 16667"/>
            </a:avLst>
          </a:prstGeom>
          <a:solidFill>
            <a:schemeClr val="accent3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dirty="0" smtClean="0"/>
              <a:t>한번만 브레이크 설정하고 싶으면</a:t>
            </a:r>
            <a:r>
              <a:rPr lang="en-US" altLang="ko-KR" sz="1800" dirty="0" smtClean="0"/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tb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사용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366097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12154"/>
              </p:ext>
            </p:extLst>
          </p:nvPr>
        </p:nvGraphicFramePr>
        <p:xfrm>
          <a:off x="389383" y="1520032"/>
          <a:ext cx="8189913" cy="507266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10409"/>
                <a:gridCol w="5879504"/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cl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func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func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ko-KR" altLang="en-US" sz="1400" b="0" dirty="0" smtClean="0"/>
                        <a:t>함수의 시작 부분에 브레이크 포인트 지움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cl</a:t>
                      </a:r>
                      <a:r>
                        <a:rPr lang="en-US" altLang="ko-KR" sz="1400" b="0" baseline="0" dirty="0" smtClean="0"/>
                        <a:t> 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행의 브레이크 포인트 지움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cl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file.c:filec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ko-KR" altLang="en-US" sz="1400" b="0" dirty="0" smtClean="0"/>
                        <a:t>파일의 </a:t>
                      </a:r>
                      <a:r>
                        <a:rPr lang="en-US" altLang="ko-KR" sz="1400" b="0" dirty="0" err="1" smtClean="0"/>
                        <a:t>func</a:t>
                      </a:r>
                      <a:r>
                        <a:rPr lang="ko-KR" altLang="en-US" sz="1400" b="0" dirty="0" smtClean="0"/>
                        <a:t>함수에 브레이크 포인트 지움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cl</a:t>
                      </a:r>
                      <a:r>
                        <a:rPr lang="en-US" altLang="ko-KR" sz="1400" b="0" baseline="0" dirty="0" smtClean="0"/>
                        <a:t> file.c:10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파일의 </a:t>
                      </a:r>
                      <a:r>
                        <a:rPr lang="en-US" altLang="ko-KR" sz="1400" b="0" baseline="0" dirty="0" smtClean="0"/>
                        <a:t>10</a:t>
                      </a:r>
                      <a:r>
                        <a:rPr lang="ko-KR" altLang="en-US" sz="1400" b="0" baseline="0" dirty="0" smtClean="0"/>
                        <a:t>행에 브레이크 포인트 지움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d</a:t>
                      </a: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모든 브레이크를 지움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disable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br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모든 브레이크 포인트 비 활성화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disable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br</a:t>
                      </a:r>
                      <a:r>
                        <a:rPr lang="en-US" altLang="ko-KR" sz="1400" b="0" baseline="0" dirty="0" smtClean="0"/>
                        <a:t> 1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번 브레이크 포인트 비 활성화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disable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br</a:t>
                      </a:r>
                      <a:r>
                        <a:rPr lang="en-US" altLang="ko-KR" sz="1400" b="0" baseline="0" dirty="0" smtClean="0"/>
                        <a:t> 1 3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번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en-US" altLang="ko-KR" sz="1400" b="0" baseline="0" dirty="0" smtClean="0"/>
                        <a:t> 3</a:t>
                      </a:r>
                      <a:r>
                        <a:rPr lang="ko-KR" altLang="en-US" sz="1400" b="0" baseline="0" dirty="0" smtClean="0"/>
                        <a:t>번 브레이크 포인트 비활성화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enable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br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모든 브레이크 포인트 활성화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enable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br</a:t>
                      </a:r>
                      <a:r>
                        <a:rPr lang="en-US" altLang="ko-KR" sz="1400" b="0" baseline="0" dirty="0" smtClean="0"/>
                        <a:t> 1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번 브레이크 포인트 활성화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enable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br</a:t>
                      </a:r>
                      <a:r>
                        <a:rPr lang="en-US" altLang="ko-KR" sz="1400" b="0" baseline="0" dirty="0" smtClean="0"/>
                        <a:t> once 1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번 브레이크 포인트를 활성화 하고 한번만 걸리고 비 화성화 되게 설정 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enable </a:t>
                      </a:r>
                      <a:r>
                        <a:rPr lang="en-US" altLang="ko-KR" sz="1400" b="0" dirty="0" err="1" smtClean="0"/>
                        <a:t>br</a:t>
                      </a:r>
                      <a:r>
                        <a:rPr lang="en-US" altLang="ko-KR" sz="1400" b="0" baseline="0" dirty="0" smtClean="0"/>
                        <a:t> delete 1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번 브레이크 포인트를 활성화 하고 한번만 걸리고 제거 되게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-508" y="1088740"/>
            <a:ext cx="3767336" cy="5003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t" anchorCtr="0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9pPr>
          </a:lstStyle>
          <a:p>
            <a:pPr lvl="1"/>
            <a:r>
              <a:rPr lang="en-US" altLang="ko-KR" dirty="0" smtClean="0"/>
              <a:t>breakpoint </a:t>
            </a:r>
            <a:r>
              <a:rPr lang="ko-KR" altLang="en-US" dirty="0" smtClean="0"/>
              <a:t>지우기 및 변경  </a:t>
            </a:r>
            <a:endParaRPr lang="en-US" altLang="ko-KR" dirty="0" smtClean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644008" y="404664"/>
            <a:ext cx="3793504" cy="1044116"/>
          </a:xfrm>
          <a:prstGeom prst="wedgeRoundRectCallout">
            <a:avLst>
              <a:gd name="adj1" fmla="val -80559"/>
              <a:gd name="adj2" fmla="val 32947"/>
              <a:gd name="adj3" fmla="val 16667"/>
            </a:avLst>
          </a:prstGeom>
          <a:solidFill>
            <a:schemeClr val="accent3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/>
              <a:t>info breakpoint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현재 설정되어 있는 브레이크 포인트 보여주는 함수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476087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76209"/>
              </p:ext>
            </p:extLst>
          </p:nvPr>
        </p:nvGraphicFramePr>
        <p:xfrm>
          <a:off x="533399" y="1736812"/>
          <a:ext cx="7891029" cy="11701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26093"/>
                <a:gridCol w="5664936"/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프로그램  실행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 arg1</a:t>
                      </a:r>
                      <a:r>
                        <a:rPr lang="en-US" altLang="ko-KR" sz="1400" b="0" baseline="0" dirty="0" smtClean="0"/>
                        <a:t> arg2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arg1</a:t>
                      </a:r>
                      <a:r>
                        <a:rPr lang="en-US" altLang="ko-KR" sz="1400" b="0" baseline="0" dirty="0" smtClean="0"/>
                        <a:t> arg2</a:t>
                      </a:r>
                      <a:r>
                        <a:rPr lang="ko-KR" altLang="en-US" sz="1400" b="0" baseline="0" dirty="0" smtClean="0"/>
                        <a:t>를 인자로 실행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k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프로그램 실행 종료 </a:t>
                      </a:r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43508" y="1305520"/>
            <a:ext cx="3767336" cy="5003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t" anchorCtr="0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9pPr>
          </a:lstStyle>
          <a:p>
            <a:pPr lvl="1"/>
            <a:r>
              <a:rPr lang="ko-KR" altLang="en-US" dirty="0" smtClean="0"/>
              <a:t>프로그램 실행  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69835"/>
              </p:ext>
            </p:extLst>
          </p:nvPr>
        </p:nvGraphicFramePr>
        <p:xfrm>
          <a:off x="533399" y="3536256"/>
          <a:ext cx="7891029" cy="126524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26093"/>
                <a:gridCol w="5664936"/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행 수행 후 멈춤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함수 호출 시 함수 내부로 들어감 </a:t>
                      </a:r>
                      <a:r>
                        <a:rPr lang="en-US" altLang="ko-KR" sz="1400" b="0" dirty="0" smtClean="0"/>
                        <a:t>ex) s 6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행 수행 후 멈춤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함수 내부로 안 들어가고  다음 행으로 감 </a:t>
                      </a:r>
                      <a:endParaRPr lang="en-US" altLang="ko-KR" sz="1400" b="0" dirty="0" smtClean="0"/>
                    </a:p>
                    <a:p>
                      <a:pPr latinLnBrk="1"/>
                      <a:r>
                        <a:rPr lang="en-US" altLang="ko-KR" sz="1400" b="0" dirty="0" smtClean="0"/>
                        <a:t>ex) n 6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다음 브레이크 포인트 만</a:t>
                      </a:r>
                      <a:r>
                        <a:rPr lang="ko-KR" altLang="en-US" sz="1400" b="0" baseline="0" dirty="0" smtClean="0"/>
                        <a:t>날 때 까지 계속 진행 </a:t>
                      </a:r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43508" y="3104964"/>
            <a:ext cx="3767336" cy="5003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t" anchorCtr="0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9pPr>
          </a:lstStyle>
          <a:p>
            <a:pPr lvl="1"/>
            <a:r>
              <a:rPr lang="ko-KR" altLang="en-US" dirty="0" smtClean="0"/>
              <a:t>진행 명령 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18192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4247"/>
              </p:ext>
            </p:extLst>
          </p:nvPr>
        </p:nvGraphicFramePr>
        <p:xfrm>
          <a:off x="533399" y="1736812"/>
          <a:ext cx="7891029" cy="28623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26093"/>
                <a:gridCol w="5664936"/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u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</a:t>
                      </a:r>
                      <a:r>
                        <a:rPr lang="en-US" altLang="ko-KR" sz="1400" b="0" dirty="0" smtClean="0"/>
                        <a:t>loop</a:t>
                      </a:r>
                      <a:r>
                        <a:rPr lang="ko-KR" altLang="en-US" sz="1400" b="0" dirty="0" smtClean="0"/>
                        <a:t>를 빠져 나감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함수를 수행하고 빠져 나감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return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함수를 수행하지 않고 빠져 나감 </a:t>
                      </a:r>
                      <a:r>
                        <a:rPr lang="en-US" altLang="ko-KR" sz="1400" b="0" dirty="0" smtClean="0"/>
                        <a:t>ex) return</a:t>
                      </a:r>
                      <a:r>
                        <a:rPr lang="en-US" altLang="ko-KR" sz="1400" b="0" baseline="0" dirty="0" smtClean="0"/>
                        <a:t> 123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si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현재의 </a:t>
                      </a:r>
                      <a:r>
                        <a:rPr lang="ko-KR" altLang="en-US" sz="1400" b="0" dirty="0" err="1" smtClean="0"/>
                        <a:t>인스트럭션을</a:t>
                      </a:r>
                      <a:r>
                        <a:rPr lang="ko-KR" altLang="en-US" sz="1400" b="0" dirty="0" smtClean="0"/>
                        <a:t> 수행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함수 호출 시 함수 내부로 들어감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ni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현재의 </a:t>
                      </a:r>
                      <a:r>
                        <a:rPr lang="ko-KR" altLang="en-US" sz="1400" b="0" dirty="0" err="1" smtClean="0"/>
                        <a:t>인스트럭션을</a:t>
                      </a:r>
                      <a:r>
                        <a:rPr lang="ko-KR" altLang="en-US" sz="1400" b="0" dirty="0" smtClean="0"/>
                        <a:t> 수행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함수 호출 시 함수 내부로 들어가지 않음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advance 20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파일의 </a:t>
                      </a:r>
                      <a:r>
                        <a:rPr lang="en-US" altLang="ko-KR" sz="1400" b="0" dirty="0" smtClean="0"/>
                        <a:t>20</a:t>
                      </a:r>
                      <a:r>
                        <a:rPr lang="ko-KR" altLang="en-US" sz="1400" b="0" dirty="0" smtClean="0"/>
                        <a:t>라인을 만날 때 까지 진행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advance</a:t>
                      </a:r>
                      <a:r>
                        <a:rPr lang="en-US" altLang="ko-KR" sz="1400" b="0" baseline="0" dirty="0" smtClean="0"/>
                        <a:t> file.c:20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파일의 </a:t>
                      </a:r>
                      <a:r>
                        <a:rPr lang="en-US" altLang="ko-KR" sz="1400" b="0" baseline="0" dirty="0" smtClean="0"/>
                        <a:t>20</a:t>
                      </a:r>
                      <a:r>
                        <a:rPr lang="ko-KR" altLang="en-US" sz="1400" b="0" baseline="0" dirty="0" smtClean="0"/>
                        <a:t>라인을 만날 때까지 진행 </a:t>
                      </a:r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43508" y="1305520"/>
            <a:ext cx="3767336" cy="5003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t" anchorCtr="0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9pPr>
          </a:lstStyle>
          <a:p>
            <a:pPr lvl="1"/>
            <a:r>
              <a:rPr lang="ko-KR" altLang="en-US" dirty="0" smtClean="0"/>
              <a:t>진행 명령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64237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err="1" smtClean="0"/>
              <a:t>와치</a:t>
            </a:r>
            <a:r>
              <a:rPr lang="ko-KR" altLang="en-US" dirty="0" smtClean="0"/>
              <a:t> 포인트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와치</a:t>
            </a:r>
            <a:r>
              <a:rPr lang="ko-KR" altLang="en-US" dirty="0" smtClean="0"/>
              <a:t> 포인트란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어떤 변수 값이 바뀔 때마다 브레이크를 걸기 위해 사용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와치</a:t>
            </a:r>
            <a:r>
              <a:rPr lang="ko-KR" altLang="en-US" dirty="0" smtClean="0"/>
              <a:t> 포인트 설정하기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watch 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err="1" smtClean="0"/>
              <a:t>rwatch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err="1" smtClean="0"/>
              <a:t>awatch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56291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err="1" smtClean="0"/>
              <a:t>와치</a:t>
            </a:r>
            <a:r>
              <a:rPr lang="ko-KR" altLang="en-US" dirty="0" smtClean="0"/>
              <a:t> 포인트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와치</a:t>
            </a:r>
            <a:r>
              <a:rPr lang="ko-KR" altLang="en-US" dirty="0" smtClean="0"/>
              <a:t> 포인트란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어떤 변수 값이 바뀔 때마다 브레이크를 걸기 위해 사용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와치</a:t>
            </a:r>
            <a:r>
              <a:rPr lang="ko-KR" altLang="en-US" dirty="0" smtClean="0"/>
              <a:t> 포인트 설정하기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watch 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err="1" smtClean="0"/>
              <a:t>rwatch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err="1" smtClean="0"/>
              <a:t>awatch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1026" name="Picture 2" descr="C:\Users\User\Downloads\K-04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4155" r="29931" b="2032"/>
          <a:stretch/>
        </p:blipFill>
        <p:spPr bwMode="auto">
          <a:xfrm>
            <a:off x="359532" y="238261"/>
            <a:ext cx="6840760" cy="6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169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</a:t>
            </a:r>
            <a:r>
              <a:rPr lang="ko-KR" altLang="en-US" dirty="0" smtClean="0"/>
              <a:t>전체 변수의 값 출력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개별 변수의 값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</a:t>
            </a:r>
            <a:r>
              <a:rPr lang="ko-KR" altLang="en-US" dirty="0" smtClean="0"/>
              <a:t>포인트 변수의 값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</a:t>
            </a:r>
            <a:r>
              <a:rPr lang="ko-KR" altLang="en-US" dirty="0" smtClean="0"/>
              <a:t>레지스터의 값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</a:t>
            </a:r>
            <a:r>
              <a:rPr lang="ko-KR" altLang="en-US" dirty="0" smtClean="0"/>
              <a:t>포인트가 가리키는 구조체 배열을 출력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6.</a:t>
            </a:r>
            <a:r>
              <a:rPr lang="ko-KR" altLang="en-US" dirty="0" smtClean="0"/>
              <a:t>중복된 변수 명이 있을 때 </a:t>
            </a:r>
            <a:r>
              <a:rPr lang="ko-KR" altLang="en-US" dirty="0"/>
              <a:t>특</a:t>
            </a:r>
            <a:r>
              <a:rPr lang="ko-KR" altLang="en-US" dirty="0" smtClean="0"/>
              <a:t>정 변수를 지정해서 출력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7.</a:t>
            </a:r>
            <a:r>
              <a:rPr lang="ko-KR" altLang="en-US" dirty="0" smtClean="0"/>
              <a:t>출력 형식의 지정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8.</a:t>
            </a:r>
            <a:r>
              <a:rPr lang="ko-KR" altLang="en-US" dirty="0" smtClean="0"/>
              <a:t>타입이 다를 경우 타입을 변환해 출력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9.</a:t>
            </a:r>
            <a:r>
              <a:rPr lang="ko-KR" altLang="en-US" dirty="0" smtClean="0"/>
              <a:t>특정 위치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10.</a:t>
            </a:r>
            <a:r>
              <a:rPr lang="ko-KR" altLang="en-US" dirty="0" smtClean="0"/>
              <a:t>변수 값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11.</a:t>
            </a:r>
            <a:r>
              <a:rPr lang="ko-KR" altLang="en-US" dirty="0" smtClean="0"/>
              <a:t>화면에 변수의 값을 자동으로 디스플레이 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4994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</a:t>
            </a:r>
            <a:r>
              <a:rPr lang="ko-KR" altLang="en-US" dirty="0" smtClean="0"/>
              <a:t>전체 변수의 값 출력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info locals </a:t>
            </a:r>
          </a:p>
          <a:p>
            <a:pPr lvl="2"/>
            <a:r>
              <a:rPr lang="en-US" altLang="ko-KR" dirty="0" smtClean="0"/>
              <a:t>info variables</a:t>
            </a:r>
          </a:p>
        </p:txBody>
      </p:sp>
      <p:pic>
        <p:nvPicPr>
          <p:cNvPr id="2050" name="Picture 2" descr="C:\Users\User\Downloads\K-0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2"/>
          <a:stretch/>
        </p:blipFill>
        <p:spPr bwMode="auto">
          <a:xfrm>
            <a:off x="2800257" y="3465004"/>
            <a:ext cx="5781035" cy="23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278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개별 변수의 값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 [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]</a:t>
            </a:r>
          </a:p>
          <a:p>
            <a:pPr lvl="3"/>
            <a:r>
              <a:rPr lang="ko-KR" altLang="en-US" dirty="0" smtClean="0"/>
              <a:t>함수의 주소 값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 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 </a:t>
            </a:r>
          </a:p>
          <a:p>
            <a:pPr lvl="3"/>
            <a:r>
              <a:rPr lang="ko-KR" altLang="en-US" dirty="0" smtClean="0"/>
              <a:t>해당 변수의 값</a:t>
            </a:r>
            <a:endParaRPr lang="en-US" altLang="ko-KR" dirty="0"/>
          </a:p>
          <a:p>
            <a:pPr marL="914400" lvl="3" indent="0">
              <a:buNone/>
            </a:pPr>
            <a:endParaRPr lang="en-US" altLang="ko-KR" dirty="0" smtClean="0"/>
          </a:p>
        </p:txBody>
      </p:sp>
      <p:pic>
        <p:nvPicPr>
          <p:cNvPr id="3074" name="Picture 2" descr="C:\Users\User\Downloads\K-0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802195"/>
            <a:ext cx="6916923" cy="20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477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</a:t>
            </a:r>
            <a:r>
              <a:rPr lang="ko-KR" altLang="en-US" dirty="0" smtClean="0"/>
              <a:t>포인트 변수의 값 출력</a:t>
            </a:r>
            <a:endParaRPr lang="en-US" altLang="ko-KR" dirty="0" smtClean="0"/>
          </a:p>
        </p:txBody>
      </p:sp>
      <p:pic>
        <p:nvPicPr>
          <p:cNvPr id="4098" name="Picture 2" descr="C:\Users\User\Downloads\K-0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7" y="2420888"/>
            <a:ext cx="6873491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477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/>
              <a:t>Today :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디버거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en-US" altLang="ko-KR" sz="2800" dirty="0" err="1"/>
              <a:t>gdb</a:t>
            </a:r>
            <a:r>
              <a:rPr lang="ko-KR" altLang="en-US" sz="2800" dirty="0"/>
              <a:t>에 대한 소개 </a:t>
            </a:r>
          </a:p>
          <a:p>
            <a:pPr lvl="0"/>
            <a:r>
              <a:rPr lang="ko-KR" altLang="en-US" sz="2800" dirty="0"/>
              <a:t>간단한 </a:t>
            </a:r>
            <a:r>
              <a:rPr lang="en-US" altLang="ko-KR" sz="2800" dirty="0" err="1"/>
              <a:t>gdb</a:t>
            </a:r>
            <a:endParaRPr lang="en-US" altLang="ko-KR" sz="2800" dirty="0"/>
          </a:p>
          <a:p>
            <a:pPr lvl="0"/>
            <a:r>
              <a:rPr lang="en-US" altLang="ko-KR" sz="2800" dirty="0" err="1"/>
              <a:t>gdb</a:t>
            </a:r>
            <a:r>
              <a:rPr lang="ko-KR" altLang="en-US" sz="2800" dirty="0"/>
              <a:t>를 이용한 디버깅 테크닉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</a:t>
            </a:r>
            <a:r>
              <a:rPr lang="ko-KR" altLang="en-US" dirty="0" smtClean="0"/>
              <a:t>레지스터의 값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info registers</a:t>
            </a:r>
          </a:p>
          <a:p>
            <a:pPr lvl="2"/>
            <a:r>
              <a:rPr lang="en-US" altLang="ko-KR" dirty="0" smtClean="0"/>
              <a:t>info all-</a:t>
            </a:r>
            <a:r>
              <a:rPr lang="en-US" altLang="ko-KR" dirty="0" err="1" smtClean="0"/>
              <a:t>regisers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 $[</a:t>
            </a:r>
            <a:r>
              <a:rPr lang="ko-KR" altLang="en-US" dirty="0" err="1" smtClean="0"/>
              <a:t>레지스터명</a:t>
            </a:r>
            <a:r>
              <a:rPr lang="en-US" altLang="ko-KR" dirty="0" smtClean="0"/>
              <a:t>]</a:t>
            </a:r>
          </a:p>
        </p:txBody>
      </p:sp>
      <p:pic>
        <p:nvPicPr>
          <p:cNvPr id="5122" name="Picture 2" descr="C:\Users\User\Downloads\K-0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80827"/>
            <a:ext cx="4846884" cy="43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03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</a:t>
            </a:r>
            <a:r>
              <a:rPr lang="ko-KR" altLang="en-US" dirty="0" smtClean="0"/>
              <a:t>포인트가 가리키는 구조체 배열을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time *)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time)*4);</a:t>
            </a:r>
          </a:p>
          <a:p>
            <a:pPr lvl="1"/>
            <a:r>
              <a:rPr lang="en-US" altLang="ko-KR" dirty="0" smtClean="0"/>
              <a:t>p *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하나의 구조체 밖에 출력되지 않는다 </a:t>
            </a:r>
            <a:r>
              <a:rPr lang="en-US" altLang="ko-KR" dirty="0"/>
              <a:t> </a:t>
            </a:r>
            <a:r>
              <a:rPr lang="en-US" altLang="ko-KR" dirty="0" smtClean="0"/>
              <a:t> =&gt; p *pt@4 </a:t>
            </a:r>
          </a:p>
        </p:txBody>
      </p:sp>
      <p:pic>
        <p:nvPicPr>
          <p:cNvPr id="6146" name="Picture 2" descr="C:\Users\User\Downloads\K-0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2" y="3501008"/>
            <a:ext cx="807164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600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6.</a:t>
            </a:r>
            <a:r>
              <a:rPr lang="ko-KR" altLang="en-US" dirty="0" smtClean="0"/>
              <a:t>중복된 변수 명이 있을 때 특정 변수를 지정해서 출력 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75556" y="2442419"/>
            <a:ext cx="3528392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/>
              <a:t>//</a:t>
            </a:r>
            <a:r>
              <a:rPr lang="en-US" altLang="ko-KR" sz="1600" dirty="0" err="1" smtClean="0"/>
              <a:t>hello.c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#</a:t>
            </a:r>
            <a:r>
              <a:rPr lang="en-US" altLang="ko-KR" sz="1600" dirty="0"/>
              <a:t>include&lt;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= 2000;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void hello();</a:t>
            </a:r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pPr algn="l"/>
            <a:r>
              <a:rPr lang="en-US" altLang="ko-KR" sz="1600" dirty="0"/>
              <a:t>{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= 5000;</a:t>
            </a:r>
          </a:p>
          <a:p>
            <a:pPr algn="l"/>
            <a:r>
              <a:rPr lang="en-US" altLang="ko-KR" sz="1600" dirty="0"/>
              <a:t>        hello();</a:t>
            </a:r>
          </a:p>
          <a:p>
            <a:pPr algn="l"/>
            <a:r>
              <a:rPr lang="en-US" altLang="ko-KR" sz="1600" dirty="0"/>
              <a:t>        return 0</a:t>
            </a:r>
            <a:r>
              <a:rPr lang="en-US" altLang="ko-KR" sz="1600" dirty="0" smtClean="0"/>
              <a:t>;</a:t>
            </a:r>
          </a:p>
          <a:p>
            <a:pPr algn="l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4319972" y="2442419"/>
            <a:ext cx="392636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smtClean="0"/>
              <a:t>//</a:t>
            </a:r>
            <a:r>
              <a:rPr lang="en-US" altLang="ko-KR" sz="1800" dirty="0" err="1" smtClean="0"/>
              <a:t>main.c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#</a:t>
            </a:r>
            <a:r>
              <a:rPr lang="en-US" altLang="ko-KR" sz="1800" dirty="0"/>
              <a:t>include&lt;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void hello()</a:t>
            </a:r>
          </a:p>
          <a:p>
            <a:pPr algn="l"/>
            <a:r>
              <a:rPr lang="en-US" altLang="ko-KR" sz="1800" dirty="0"/>
              <a:t>{</a:t>
            </a:r>
          </a:p>
          <a:p>
            <a:pPr algn="l"/>
            <a:r>
              <a:rPr lang="en-US" altLang="ko-KR" sz="1800" dirty="0"/>
              <a:t>        static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= 6000;</a:t>
            </a:r>
          </a:p>
          <a:p>
            <a:pPr algn="l"/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("hello, world! \n");</a:t>
            </a:r>
          </a:p>
          <a:p>
            <a:pPr algn="l"/>
            <a:r>
              <a:rPr lang="en-US" altLang="ko-KR" sz="1800" dirty="0"/>
              <a:t>}</a:t>
            </a:r>
          </a:p>
          <a:p>
            <a:pPr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417678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6.</a:t>
            </a:r>
            <a:r>
              <a:rPr lang="ko-KR" altLang="en-US" dirty="0" smtClean="0"/>
              <a:t>중복된 변수 명이 있을 때 특정 변수를 지정해서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파일 </a:t>
            </a:r>
            <a:r>
              <a:rPr lang="en-US" altLang="ko-KR" dirty="0" smtClean="0"/>
              <a:t>-&gt; p ‘[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]’::[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 </a:t>
            </a:r>
          </a:p>
          <a:p>
            <a:pPr lvl="2"/>
            <a:r>
              <a:rPr lang="ko-KR" altLang="en-US" dirty="0" smtClean="0"/>
              <a:t>특정 함수 </a:t>
            </a:r>
            <a:r>
              <a:rPr lang="en-US" altLang="ko-KR" dirty="0" smtClean="0"/>
              <a:t>-&gt; p [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]::[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//</a:t>
            </a:r>
            <a:r>
              <a:rPr lang="ko-KR" altLang="en-US" dirty="0" smtClean="0"/>
              <a:t>전역변수 </a:t>
            </a:r>
            <a:r>
              <a:rPr lang="en-US" altLang="ko-KR" dirty="0" smtClean="0"/>
              <a:t>or static </a:t>
            </a:r>
          </a:p>
        </p:txBody>
      </p:sp>
      <p:pic>
        <p:nvPicPr>
          <p:cNvPr id="7170" name="Picture 2" descr="C:\Users\User\Downloads\K-05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51"/>
          <a:stretch/>
        </p:blipFill>
        <p:spPr bwMode="auto">
          <a:xfrm>
            <a:off x="2339752" y="3537012"/>
            <a:ext cx="5845603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5155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7.</a:t>
            </a:r>
            <a:r>
              <a:rPr lang="ko-KR" altLang="en-US" dirty="0" smtClean="0"/>
              <a:t>출력 형식의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p/[</a:t>
            </a:r>
            <a:r>
              <a:rPr lang="ko-KR" altLang="en-US" dirty="0" smtClean="0"/>
              <a:t>출력형식</a:t>
            </a:r>
            <a:r>
              <a:rPr lang="en-US" altLang="ko-KR" dirty="0" smtClean="0"/>
              <a:t>][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출력형식 종류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t: 2</a:t>
            </a:r>
            <a:r>
              <a:rPr lang="ko-KR" altLang="en-US" dirty="0" smtClean="0"/>
              <a:t>진수로 출력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o:8</a:t>
            </a:r>
            <a:r>
              <a:rPr lang="ko-KR" altLang="en-US" dirty="0" smtClean="0"/>
              <a:t>진수로 출력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d:</a:t>
            </a:r>
            <a:r>
              <a:rPr lang="ko-KR" altLang="en-US" dirty="0" smtClean="0"/>
              <a:t>부호가 있는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출력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u:</a:t>
            </a:r>
            <a:r>
              <a:rPr lang="ko-KR" altLang="en-US" dirty="0" smtClean="0"/>
              <a:t>부호가 없는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출력 </a:t>
            </a:r>
            <a:r>
              <a:rPr lang="en-US" altLang="ko-KR" dirty="0" smtClean="0"/>
              <a:t>(unsigned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x:16</a:t>
            </a:r>
            <a:r>
              <a:rPr lang="ko-KR" altLang="en-US" dirty="0" smtClean="0"/>
              <a:t>진수로 출력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c:</a:t>
            </a:r>
            <a:r>
              <a:rPr lang="ko-KR" altLang="en-US" dirty="0" smtClean="0"/>
              <a:t>최초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값을 문자 형으로 출력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f:</a:t>
            </a:r>
            <a:r>
              <a:rPr lang="ko-KR" altLang="en-US" dirty="0" smtClean="0"/>
              <a:t>부동 소수점 값 형식으로 출력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a:</a:t>
            </a:r>
            <a:r>
              <a:rPr lang="ko-KR" altLang="en-US" dirty="0" smtClean="0"/>
              <a:t>가장 가까운 심볼의 오프셋을 출력  </a:t>
            </a:r>
            <a:endParaRPr lang="en-US" altLang="ko-KR" dirty="0" smtClean="0"/>
          </a:p>
        </p:txBody>
      </p:sp>
      <p:pic>
        <p:nvPicPr>
          <p:cNvPr id="8194" name="Picture 2" descr="C:\Users\User\Downloads\K-05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923929" y="2024844"/>
            <a:ext cx="427322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678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8.</a:t>
            </a:r>
            <a:r>
              <a:rPr lang="ko-KR" altLang="en-US" dirty="0" smtClean="0"/>
              <a:t>타입이 다를 경우 타입을 변환해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void *</a:t>
            </a:r>
            <a:r>
              <a:rPr lang="en-US" altLang="ko-KR" dirty="0" err="1" smtClean="0"/>
              <a:t>vstr</a:t>
            </a:r>
            <a:r>
              <a:rPr lang="en-US" altLang="ko-KR" dirty="0" smtClean="0"/>
              <a:t> = (void *) “I like you.”;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9218" name="Picture 2" descr="C:\Users\User\Downloads\K-0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07"/>
          <a:stretch/>
        </p:blipFill>
        <p:spPr bwMode="auto">
          <a:xfrm>
            <a:off x="899593" y="3024554"/>
            <a:ext cx="5486459" cy="177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678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9.</a:t>
            </a:r>
            <a:r>
              <a:rPr lang="ko-KR" altLang="en-US" dirty="0" smtClean="0"/>
              <a:t>특정 위치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 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 + 4</a:t>
            </a:r>
          </a:p>
          <a:p>
            <a:pPr lvl="2"/>
            <a:r>
              <a:rPr lang="en-US" altLang="ko-KR" dirty="0" smtClean="0"/>
              <a:t>p (array[1]+1)</a:t>
            </a:r>
          </a:p>
        </p:txBody>
      </p:sp>
      <p:pic>
        <p:nvPicPr>
          <p:cNvPr id="10242" name="Picture 2" descr="C:\Users\User\Downloads\K-05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63588" y="3336614"/>
            <a:ext cx="5160111" cy="153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678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10.</a:t>
            </a:r>
            <a:r>
              <a:rPr lang="ko-KR" altLang="en-US" dirty="0" smtClean="0"/>
              <a:t>변수 값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ex)p </a:t>
            </a:r>
            <a:r>
              <a:rPr lang="en-US" altLang="ko-KR" dirty="0" err="1" smtClean="0"/>
              <a:t>lval</a:t>
            </a:r>
            <a:r>
              <a:rPr lang="en-US" altLang="ko-KR" dirty="0" smtClean="0"/>
              <a:t> = 1000</a:t>
            </a:r>
          </a:p>
        </p:txBody>
      </p:sp>
      <p:pic>
        <p:nvPicPr>
          <p:cNvPr id="11267" name="Picture 3" descr="C:\Users\User\Downloads\K-06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70"/>
          <a:stretch/>
        </p:blipFill>
        <p:spPr bwMode="auto">
          <a:xfrm>
            <a:off x="809370" y="2996952"/>
            <a:ext cx="3768980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678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변수와 레지스터 값 검사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11.</a:t>
            </a:r>
            <a:r>
              <a:rPr lang="ko-KR" altLang="en-US" dirty="0" smtClean="0"/>
              <a:t>화면에 변수의 값을 자동으로 디스플레이 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display 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12290" name="Picture 2" descr="C:\Users\User\Downloads\K-0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4"/>
          <a:stretch/>
        </p:blipFill>
        <p:spPr bwMode="auto">
          <a:xfrm>
            <a:off x="719572" y="2636911"/>
            <a:ext cx="7056784" cy="314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678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err="1" smtClean="0"/>
              <a:t>스택의</a:t>
            </a:r>
            <a:r>
              <a:rPr lang="ko-KR" altLang="en-US" dirty="0" smtClean="0"/>
              <a:t> 상태 검사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</a:t>
            </a:r>
            <a:r>
              <a:rPr lang="ko-KR" altLang="en-US" dirty="0" err="1" smtClean="0"/>
              <a:t>스택이란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함수 호출 과정과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프레임에 있는 정보를 이용해 디버깅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4809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en-US" altLang="ko-KR" sz="3200" dirty="0" err="1" smtClean="0"/>
              <a:t>gdb</a:t>
            </a:r>
            <a:r>
              <a:rPr lang="ko-KR" altLang="en-US" sz="3200" dirty="0" smtClean="0"/>
              <a:t>란?</a:t>
            </a:r>
            <a:endParaRPr lang="en-US" altLang="ko-KR" dirty="0"/>
          </a:p>
          <a:p>
            <a:pPr lvl="1"/>
            <a:r>
              <a:rPr lang="ko-KR" altLang="ko-KR" dirty="0"/>
              <a:t>보통은 </a:t>
            </a:r>
            <a:r>
              <a:rPr lang="ko-KR" altLang="ko-KR" b="1" dirty="0"/>
              <a:t>GDB</a:t>
            </a:r>
            <a:r>
              <a:rPr lang="ko-KR" altLang="ko-KR" dirty="0"/>
              <a:t>라고 부르는 </a:t>
            </a:r>
            <a:r>
              <a:rPr lang="ko-KR" altLang="ko-KR" b="1" dirty="0"/>
              <a:t>GNU </a:t>
            </a:r>
            <a:r>
              <a:rPr lang="ko-KR" altLang="ko-KR" b="1" dirty="0" err="1"/>
              <a:t>디버거</a:t>
            </a:r>
            <a:r>
              <a:rPr lang="ko-KR" altLang="ko-KR" dirty="0" err="1"/>
              <a:t>는</a:t>
            </a:r>
            <a:r>
              <a:rPr lang="ko-KR" altLang="ko-KR" dirty="0"/>
              <a:t> </a:t>
            </a:r>
            <a:r>
              <a:rPr lang="en-US" altLang="ko-KR" dirty="0"/>
              <a:t>GNU</a:t>
            </a:r>
            <a:r>
              <a:rPr lang="ko-KR" altLang="ko-KR" dirty="0"/>
              <a:t> 소프트웨어 시스템을 위한 기본 </a:t>
            </a:r>
            <a:r>
              <a:rPr lang="ko-KR" altLang="en-US" dirty="0" err="1"/>
              <a:t>디버거이</a:t>
            </a:r>
            <a:r>
              <a:rPr lang="ko-KR" altLang="ko-KR" dirty="0" err="1"/>
              <a:t>다</a:t>
            </a:r>
            <a:r>
              <a:rPr lang="ko-KR" altLang="ko-KR" dirty="0"/>
              <a:t>. GDB는 다양한 유닉스 기반의 시스템에서 동작하는 </a:t>
            </a:r>
            <a:r>
              <a:rPr lang="ko-KR" altLang="ko-KR" dirty="0" err="1"/>
              <a:t>이식성있는</a:t>
            </a:r>
            <a:r>
              <a:rPr lang="ko-KR" altLang="ko-KR" dirty="0"/>
              <a:t> </a:t>
            </a:r>
            <a:r>
              <a:rPr lang="ko-KR" altLang="ko-KR" dirty="0" err="1"/>
              <a:t>디버거로</a:t>
            </a:r>
            <a:r>
              <a:rPr lang="ko-KR" altLang="ko-KR" dirty="0"/>
              <a:t>, </a:t>
            </a:r>
            <a:r>
              <a:rPr lang="ko-KR" altLang="en-US" dirty="0"/>
              <a:t>에이다</a:t>
            </a:r>
            <a:r>
              <a:rPr lang="en-US" altLang="ko-KR" dirty="0"/>
              <a:t>,</a:t>
            </a:r>
            <a:r>
              <a:rPr lang="ko-KR" altLang="ko-KR" dirty="0"/>
              <a:t> </a:t>
            </a:r>
            <a:r>
              <a:rPr lang="en-US" altLang="ko-KR" dirty="0"/>
              <a:t>C</a:t>
            </a:r>
            <a:r>
              <a:rPr lang="ko-KR" altLang="ko-KR" dirty="0"/>
              <a:t>,</a:t>
            </a:r>
            <a:r>
              <a:rPr lang="en-US" altLang="ko-KR" dirty="0"/>
              <a:t> C++</a:t>
            </a:r>
            <a:r>
              <a:rPr lang="ko-KR" altLang="ko-KR" dirty="0"/>
              <a:t>,</a:t>
            </a:r>
            <a:r>
              <a:rPr lang="en-US" altLang="ko-KR" dirty="0"/>
              <a:t> </a:t>
            </a:r>
            <a:r>
              <a:rPr lang="ko-KR" altLang="en-US" dirty="0"/>
              <a:t>포트란</a:t>
            </a:r>
            <a:r>
              <a:rPr lang="ko-KR" altLang="ko-KR" dirty="0"/>
              <a:t> 등의 여러 </a:t>
            </a:r>
            <a:r>
              <a:rPr lang="ko-KR" altLang="en-US" dirty="0"/>
              <a:t>프로그래밍 언어</a:t>
            </a:r>
            <a:r>
              <a:rPr lang="ko-KR" altLang="ko-KR" dirty="0"/>
              <a:t>를 지원한다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pPr lvl="0"/>
            <a:r>
              <a:rPr lang="en-US" altLang="ko-KR" sz="3200" dirty="0" smtClean="0"/>
              <a:t>GNU</a:t>
            </a:r>
          </a:p>
          <a:p>
            <a:pPr lvl="1"/>
            <a:r>
              <a:rPr lang="en-US" altLang="ko-KR" b="1" dirty="0" smtClean="0"/>
              <a:t>-GNU</a:t>
            </a:r>
            <a:r>
              <a:rPr lang="en-US" altLang="ko-KR" dirty="0" smtClean="0"/>
              <a:t>'s </a:t>
            </a:r>
            <a:r>
              <a:rPr lang="en-US" altLang="ko-KR" dirty="0"/>
              <a:t>Not Unix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r>
              <a:rPr lang="ko-KR" altLang="en-US" dirty="0"/>
              <a:t>의 상업적 확산에 반발하여 </a:t>
            </a:r>
            <a:r>
              <a:rPr lang="ko-KR" altLang="en-US" dirty="0" err="1"/>
              <a:t>리처드</a:t>
            </a:r>
            <a:r>
              <a:rPr lang="ko-KR" altLang="en-US" dirty="0"/>
              <a:t> </a:t>
            </a:r>
            <a:r>
              <a:rPr lang="ko-KR" altLang="en-US" dirty="0" err="1"/>
              <a:t>스톨먼과</a:t>
            </a:r>
            <a:r>
              <a:rPr lang="ko-KR" altLang="en-US" dirty="0"/>
              <a:t> 그의 팀이 무료로 개발</a:t>
            </a:r>
            <a:r>
              <a:rPr lang="en-US" altLang="ko-KR" dirty="0"/>
              <a:t>·</a:t>
            </a:r>
            <a:r>
              <a:rPr lang="ko-KR" altLang="en-US" dirty="0"/>
              <a:t>배포하고 있는 유닉스 호환 운영 체제이며 동시에 그러한 정보 공유 프로젝트 그 자체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err="1" smtClean="0"/>
              <a:t>스택의</a:t>
            </a:r>
            <a:r>
              <a:rPr lang="ko-KR" altLang="en-US" dirty="0" smtClean="0"/>
              <a:t> 상태 검사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</a:t>
            </a:r>
            <a:r>
              <a:rPr lang="ko-KR" altLang="en-US" dirty="0" err="1" smtClean="0"/>
              <a:t>스택이란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함수의 호출 시 함수의 지역 변수나 함수 호출 정보가 저장되는 메모리 공간을 말한다</a:t>
            </a:r>
            <a:r>
              <a:rPr lang="en-US" altLang="ko-KR" dirty="0" smtClean="0"/>
              <a:t>.</a:t>
            </a:r>
          </a:p>
          <a:p>
            <a:pPr marL="914400" lvl="3" indent="0">
              <a:buNone/>
            </a:pP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55576" y="3609020"/>
            <a:ext cx="342038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altLang="ko-KR" sz="1800" dirty="0" smtClean="0"/>
              <a:t>//</a:t>
            </a:r>
            <a:r>
              <a:rPr lang="ko-KR" altLang="en-US" sz="1800" dirty="0" err="1" smtClean="0"/>
              <a:t>스택을</a:t>
            </a:r>
            <a:r>
              <a:rPr lang="ko-KR" altLang="en-US" sz="1800" dirty="0" smtClean="0"/>
              <a:t> 위한 예제 </a:t>
            </a:r>
            <a:endParaRPr lang="pt-BR" altLang="ko-KR" sz="1800" dirty="0" smtClean="0"/>
          </a:p>
          <a:p>
            <a:pPr algn="l"/>
            <a:r>
              <a:rPr lang="pt-BR" altLang="ko-KR" sz="1800" dirty="0" smtClean="0"/>
              <a:t>#include&lt;stdio.h&gt;</a:t>
            </a:r>
          </a:p>
          <a:p>
            <a:pPr algn="l"/>
            <a:endParaRPr lang="pt-BR" altLang="ko-KR" sz="1800" dirty="0" smtClean="0"/>
          </a:p>
          <a:p>
            <a:pPr algn="l"/>
            <a:r>
              <a:rPr lang="pt-BR" altLang="ko-KR" sz="1800" dirty="0" smtClean="0"/>
              <a:t>int add(int n, int m)</a:t>
            </a:r>
          </a:p>
          <a:p>
            <a:pPr algn="l"/>
            <a:r>
              <a:rPr lang="pt-BR" altLang="ko-KR" sz="1800" dirty="0" smtClean="0"/>
              <a:t>{</a:t>
            </a:r>
          </a:p>
          <a:p>
            <a:pPr algn="l"/>
            <a:r>
              <a:rPr lang="pt-BR" altLang="ko-KR" sz="1800" dirty="0" smtClean="0"/>
              <a:t>        int r;</a:t>
            </a:r>
          </a:p>
          <a:p>
            <a:pPr algn="l"/>
            <a:r>
              <a:rPr lang="pt-BR" altLang="ko-KR" sz="1800" dirty="0" smtClean="0"/>
              <a:t>        r = n+m;</a:t>
            </a:r>
          </a:p>
          <a:p>
            <a:pPr algn="l"/>
            <a:r>
              <a:rPr lang="pt-BR" altLang="ko-KR" sz="1800" dirty="0" smtClean="0"/>
              <a:t>        return r;</a:t>
            </a:r>
          </a:p>
          <a:p>
            <a:pPr algn="l"/>
            <a:r>
              <a:rPr lang="pt-BR" altLang="ko-KR" sz="1800" dirty="0" smtClean="0"/>
              <a:t>}</a:t>
            </a:r>
            <a:endParaRPr lang="pt-BR" altLang="ko-KR" sz="1800" dirty="0"/>
          </a:p>
        </p:txBody>
      </p:sp>
      <p:sp>
        <p:nvSpPr>
          <p:cNvPr id="7" name="직사각형 6"/>
          <p:cNvSpPr/>
          <p:nvPr/>
        </p:nvSpPr>
        <p:spPr>
          <a:xfrm>
            <a:off x="4427984" y="3609020"/>
            <a:ext cx="342038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main()</a:t>
            </a:r>
          </a:p>
          <a:p>
            <a:pPr algn="l"/>
            <a:r>
              <a:rPr lang="en-US" altLang="ko-KR" sz="1800" dirty="0" smtClean="0"/>
              <a:t>{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k;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smtClean="0"/>
              <a:t>k = add(1,3);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smtClean="0"/>
              <a:t>return 0;</a:t>
            </a:r>
          </a:p>
          <a:p>
            <a:pPr algn="l"/>
            <a:r>
              <a:rPr lang="en-US" altLang="ko-KR" sz="1800" dirty="0" smtClean="0"/>
              <a:t>}</a:t>
            </a:r>
            <a:endParaRPr lang="pt-B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592887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err="1" smtClean="0"/>
              <a:t>스택의</a:t>
            </a:r>
            <a:r>
              <a:rPr lang="ko-KR" altLang="en-US" dirty="0" smtClean="0"/>
              <a:t> 상태 검사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함수 호출 과정과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</a:t>
            </a:r>
            <a:r>
              <a:rPr lang="ko-KR" altLang="en-US" dirty="0" smtClean="0"/>
              <a:t>함수가 호출되기 전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17737"/>
              </p:ext>
            </p:extLst>
          </p:nvPr>
        </p:nvGraphicFramePr>
        <p:xfrm>
          <a:off x="4968044" y="1412776"/>
          <a:ext cx="2723964" cy="33375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239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환경 변수 및 인자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 </a:t>
                      </a:r>
                      <a:r>
                        <a:rPr lang="en-US" altLang="ko-KR" dirty="0" err="1" smtClean="0"/>
                        <a:t>Addr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old </a:t>
                      </a:r>
                      <a:r>
                        <a:rPr lang="en-US" altLang="ko-KR" dirty="0" err="1" smtClean="0"/>
                        <a:t>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>
            <a:off x="7708062" y="2864341"/>
            <a:ext cx="3945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100392" y="303295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esp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92210" y="2632846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ebp</a:t>
            </a:r>
            <a:endParaRPr lang="ko-KR" altLang="en-US" sz="20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705824" y="3248980"/>
            <a:ext cx="3945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928871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err="1" smtClean="0"/>
              <a:t>스택의</a:t>
            </a:r>
            <a:r>
              <a:rPr lang="ko-KR" altLang="en-US" dirty="0" smtClean="0"/>
              <a:t> 상태 검사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함수 호출 과정과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pushl</a:t>
            </a:r>
            <a:r>
              <a:rPr lang="en-US" altLang="ko-KR" dirty="0" smtClean="0"/>
              <a:t> $3</a:t>
            </a:r>
          </a:p>
          <a:p>
            <a:pPr lvl="2"/>
            <a:r>
              <a:rPr lang="en-US" altLang="ko-KR" dirty="0" err="1" smtClean="0"/>
              <a:t>pushl</a:t>
            </a:r>
            <a:r>
              <a:rPr lang="en-US" altLang="ko-KR" dirty="0" smtClean="0"/>
              <a:t> $1</a:t>
            </a:r>
          </a:p>
          <a:p>
            <a:pPr lvl="2"/>
            <a:r>
              <a:rPr lang="en-US" altLang="ko-KR" dirty="0" smtClean="0"/>
              <a:t>call add</a:t>
            </a:r>
          </a:p>
          <a:p>
            <a:pPr marL="279400" lvl="1" indent="0">
              <a:buNone/>
            </a:pP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79162"/>
              </p:ext>
            </p:extLst>
          </p:nvPr>
        </p:nvGraphicFramePr>
        <p:xfrm>
          <a:off x="4968044" y="1412776"/>
          <a:ext cx="2723964" cy="33375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239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환경 변수 및 인자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 </a:t>
                      </a:r>
                      <a:r>
                        <a:rPr lang="en-US" altLang="ko-KR" dirty="0" err="1" smtClean="0"/>
                        <a:t>Addr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old </a:t>
                      </a:r>
                      <a:r>
                        <a:rPr lang="en-US" altLang="ko-KR" dirty="0" err="1" smtClean="0"/>
                        <a:t>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m=3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n=1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 </a:t>
                      </a:r>
                      <a:r>
                        <a:rPr lang="en-US" altLang="ko-KR" dirty="0" err="1" smtClean="0"/>
                        <a:t>Addr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7708062" y="2864341"/>
            <a:ext cx="3945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100392" y="4145014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esp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092210" y="2632846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ebp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705824" y="4365104"/>
            <a:ext cx="3945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285755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err="1" smtClean="0"/>
              <a:t>스택의</a:t>
            </a:r>
            <a:r>
              <a:rPr lang="ko-KR" altLang="en-US" dirty="0" smtClean="0"/>
              <a:t> 상태 검사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함수 호출 과정과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</a:t>
            </a:r>
            <a:endParaRPr lang="en-US" altLang="ko-KR" dirty="0"/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 err="1" smtClean="0"/>
              <a:t>esp</a:t>
            </a:r>
            <a:r>
              <a:rPr lang="ko-KR" altLang="en-US" dirty="0"/>
              <a:t> </a:t>
            </a:r>
            <a:r>
              <a:rPr lang="ko-KR" altLang="en-US" dirty="0" smtClean="0"/>
              <a:t>값을 </a:t>
            </a:r>
            <a:r>
              <a:rPr lang="en-US" altLang="ko-KR" dirty="0" err="1" smtClean="0"/>
              <a:t>ebp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넣은 후 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선언 </a:t>
            </a: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84689"/>
              </p:ext>
            </p:extLst>
          </p:nvPr>
        </p:nvGraphicFramePr>
        <p:xfrm>
          <a:off x="4968044" y="1412776"/>
          <a:ext cx="2723964" cy="4079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239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환경 변수 및 인자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 </a:t>
                      </a:r>
                      <a:r>
                        <a:rPr lang="en-US" altLang="ko-KR" dirty="0" err="1" smtClean="0"/>
                        <a:t>Addr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old </a:t>
                      </a:r>
                      <a:r>
                        <a:rPr lang="en-US" altLang="ko-KR" dirty="0" err="1" smtClean="0"/>
                        <a:t>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m=3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n=1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Addr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7708062" y="4732483"/>
            <a:ext cx="3945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100392" y="4901098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esp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092210" y="4500988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ebp</a:t>
            </a:r>
            <a:endParaRPr lang="ko-KR" altLang="en-US" sz="2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705824" y="5117122"/>
            <a:ext cx="3945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2857552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err="1" smtClean="0"/>
              <a:t>스택의</a:t>
            </a:r>
            <a:r>
              <a:rPr lang="ko-KR" altLang="en-US" dirty="0" smtClean="0"/>
              <a:t> 상태 검사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함수 호출 과정과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</a:t>
            </a: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78368"/>
              </p:ext>
            </p:extLst>
          </p:nvPr>
        </p:nvGraphicFramePr>
        <p:xfrm>
          <a:off x="4968044" y="1412776"/>
          <a:ext cx="2723964" cy="4079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239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환경 변수 및 인자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 </a:t>
                      </a:r>
                      <a:r>
                        <a:rPr lang="en-US" altLang="ko-KR" dirty="0" err="1" smtClean="0"/>
                        <a:t>Addr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old </a:t>
                      </a:r>
                      <a:r>
                        <a:rPr lang="en-US" altLang="ko-KR" dirty="0" err="1" smtClean="0"/>
                        <a:t>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m=3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n=1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Addr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ebp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오른쪽 중괄호 2"/>
          <p:cNvSpPr/>
          <p:nvPr/>
        </p:nvSpPr>
        <p:spPr>
          <a:xfrm>
            <a:off x="7740352" y="1772816"/>
            <a:ext cx="342038" cy="1512168"/>
          </a:xfrm>
          <a:prstGeom prst="rightBrace">
            <a:avLst>
              <a:gd name="adj1" fmla="val 8333"/>
              <a:gd name="adj2" fmla="val 33938"/>
            </a:avLst>
          </a:prstGeom>
          <a:solidFill>
            <a:schemeClr val="accent3">
              <a:lumMod val="9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" name="왼쪽 중괄호 3"/>
          <p:cNvSpPr/>
          <p:nvPr/>
        </p:nvSpPr>
        <p:spPr>
          <a:xfrm>
            <a:off x="4578350" y="3284984"/>
            <a:ext cx="353690" cy="1836204"/>
          </a:xfrm>
          <a:prstGeom prst="leftBrace">
            <a:avLst/>
          </a:prstGeom>
          <a:solidFill>
            <a:schemeClr val="accent3">
              <a:lumMod val="9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3830" y="206084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main()</a:t>
            </a:r>
            <a:r>
              <a:rPr lang="ko-KR" altLang="en-US" sz="1800" dirty="0" smtClean="0"/>
              <a:t>의 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스택</a:t>
            </a:r>
            <a:endParaRPr lang="ko-KR" alt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5679" y="4114817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add()</a:t>
            </a:r>
            <a:r>
              <a:rPr lang="ko-KR" altLang="en-US" sz="1800" dirty="0" smtClean="0"/>
              <a:t>의 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스택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565423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en-US" altLang="ko-KR" dirty="0" err="1" smtClean="0"/>
              <a:t>bugprg.c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3548" y="1916832"/>
            <a:ext cx="806489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/>
              <a:t>#include&lt;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struct</a:t>
            </a:r>
            <a:r>
              <a:rPr lang="en-US" altLang="ko-KR" sz="1600" dirty="0"/>
              <a:t> time{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hour;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min;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sec;</a:t>
            </a:r>
          </a:p>
          <a:p>
            <a:pPr algn="l"/>
            <a:r>
              <a:rPr lang="en-US" altLang="ko-KR" sz="1600" dirty="0"/>
              <a:t>} </a:t>
            </a:r>
            <a:r>
              <a:rPr lang="en-US" altLang="ko-KR" sz="1600" dirty="0" err="1"/>
              <a:t>gtime</a:t>
            </a:r>
            <a:r>
              <a:rPr lang="en-US" altLang="ko-KR" sz="1600" dirty="0"/>
              <a:t> = {1,2,3}, </a:t>
            </a:r>
            <a:r>
              <a:rPr lang="en-US" altLang="ko-KR" sz="1600" dirty="0" err="1"/>
              <a:t>gtimes</a:t>
            </a:r>
            <a:r>
              <a:rPr lang="en-US" altLang="ko-KR" sz="1600" dirty="0"/>
              <a:t>[4];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char *array[4] = { "</a:t>
            </a:r>
            <a:r>
              <a:rPr lang="en-US" altLang="ko-KR" sz="1600" dirty="0" err="1"/>
              <a:t>one","two","three</a:t>
            </a:r>
            <a:r>
              <a:rPr lang="en-US" altLang="ko-KR" sz="1600" dirty="0"/>
              <a:t>"};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(short </a:t>
            </a:r>
            <a:r>
              <a:rPr lang="en-US" altLang="ko-KR" sz="1600" dirty="0" err="1"/>
              <a:t>sw</a:t>
            </a:r>
            <a:r>
              <a:rPr lang="en-US" altLang="ko-KR" sz="1600" dirty="0"/>
              <a:t>, char *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</a:t>
            </a:r>
          </a:p>
          <a:p>
            <a:pPr algn="l"/>
            <a:r>
              <a:rPr lang="en-US" altLang="ko-KR" sz="1600" dirty="0"/>
              <a:t>{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("first char = %c\n",*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        if(</a:t>
            </a:r>
            <a:r>
              <a:rPr lang="en-US" altLang="ko-KR" sz="1600" dirty="0" err="1"/>
              <a:t>sw</a:t>
            </a:r>
            <a:r>
              <a:rPr lang="en-US" altLang="ko-KR" sz="1600" dirty="0"/>
              <a:t>)</a:t>
            </a:r>
          </a:p>
          <a:p>
            <a:pPr algn="l"/>
            <a:r>
              <a:rPr lang="en-US" altLang="ko-KR" sz="1600" dirty="0"/>
              <a:t>            return 2;</a:t>
            </a:r>
          </a:p>
          <a:p>
            <a:pPr algn="l"/>
            <a:r>
              <a:rPr lang="en-US" altLang="ko-KR" sz="1600" dirty="0"/>
              <a:t>        return 3;</a:t>
            </a:r>
          </a:p>
          <a:p>
            <a:pPr algn="l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4355976" y="1905794"/>
            <a:ext cx="4212468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pPr algn="l"/>
            <a:r>
              <a:rPr lang="en-US" altLang="ko-KR" sz="1600" dirty="0"/>
              <a:t>{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lval</a:t>
            </a:r>
            <a:r>
              <a:rPr lang="en-US" altLang="ko-KR" sz="1600" dirty="0"/>
              <a:t> = 2331, i;</a:t>
            </a:r>
          </a:p>
          <a:p>
            <a:pPr algn="l"/>
            <a:r>
              <a:rPr lang="en-US" altLang="ko-KR" sz="1600" dirty="0"/>
              <a:t>        char *</a:t>
            </a:r>
            <a:r>
              <a:rPr lang="en-US" altLang="ko-KR" sz="1600" dirty="0" err="1"/>
              <a:t>lstr</a:t>
            </a:r>
            <a:r>
              <a:rPr lang="en-US" altLang="ko-KR" sz="1600" dirty="0"/>
              <a:t> = "I like you.";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time *</a:t>
            </a:r>
            <a:r>
              <a:rPr lang="en-US" altLang="ko-KR" sz="1600" dirty="0" err="1"/>
              <a:t>pt</a:t>
            </a:r>
            <a:r>
              <a:rPr lang="en-US" altLang="ko-KR" sz="1600" dirty="0"/>
              <a:t> = &amp;</a:t>
            </a:r>
            <a:r>
              <a:rPr lang="en-US" altLang="ko-KR" sz="1600" dirty="0" err="1"/>
              <a:t>gtime</a:t>
            </a:r>
            <a:r>
              <a:rPr lang="en-US" altLang="ko-KR" sz="1600" dirty="0"/>
              <a:t>;</a:t>
            </a:r>
          </a:p>
          <a:p>
            <a:pPr algn="l"/>
            <a:r>
              <a:rPr lang="en-US" altLang="ko-KR" sz="1600" dirty="0"/>
              <a:t>        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i&lt;4; i++)</a:t>
            </a:r>
          </a:p>
          <a:p>
            <a:pPr algn="l"/>
            <a:r>
              <a:rPr lang="en-US" altLang="ko-KR" sz="1600" dirty="0"/>
              <a:t>        {</a:t>
            </a:r>
          </a:p>
          <a:p>
            <a:pPr algn="l"/>
            <a:r>
              <a:rPr lang="en-US" altLang="ko-KR" sz="1600" dirty="0"/>
              <a:t>   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("loop %d: ",i);</a:t>
            </a:r>
          </a:p>
          <a:p>
            <a:pPr algn="l"/>
            <a:r>
              <a:rPr lang="en-US" altLang="ko-KR" sz="1600" dirty="0"/>
              <a:t>            </a:t>
            </a:r>
            <a:r>
              <a:rPr lang="en-US" altLang="ko-KR" sz="1600" dirty="0" err="1" smtClean="0"/>
              <a:t>gtime.hour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+=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(i %</a:t>
            </a:r>
            <a:r>
              <a:rPr lang="en-US" altLang="ko-KR" sz="1600" dirty="0" smtClean="0"/>
              <a:t>2,array[i</a:t>
            </a:r>
            <a:r>
              <a:rPr lang="en-US" altLang="ko-KR" sz="1600" dirty="0"/>
              <a:t>]);</a:t>
            </a:r>
          </a:p>
          <a:p>
            <a:pPr algn="l"/>
            <a:r>
              <a:rPr lang="en-US" altLang="ko-KR" sz="1600" dirty="0"/>
              <a:t>        }</a:t>
            </a:r>
          </a:p>
          <a:p>
            <a:pPr algn="l"/>
            <a:r>
              <a:rPr lang="en-US" altLang="ko-KR" sz="1600" dirty="0"/>
              <a:t>        return 0;</a:t>
            </a:r>
          </a:p>
          <a:p>
            <a:pPr algn="l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8131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err="1" smtClean="0"/>
              <a:t>스택의</a:t>
            </a:r>
            <a:r>
              <a:rPr lang="ko-KR" altLang="en-US" dirty="0" smtClean="0"/>
              <a:t> 상태 검사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프레임에 있는 정보를 이용해 디버깅</a:t>
            </a:r>
            <a:endParaRPr lang="en-US" altLang="ko-KR" dirty="0" smtClean="0"/>
          </a:p>
        </p:txBody>
      </p:sp>
      <p:pic>
        <p:nvPicPr>
          <p:cNvPr id="13314" name="Picture 2" descr="C:\Users\User\Downloads\K-06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4258" r="19751" b="42821"/>
          <a:stretch/>
        </p:blipFill>
        <p:spPr bwMode="auto">
          <a:xfrm>
            <a:off x="215516" y="2250492"/>
            <a:ext cx="4644516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ownloads\K-06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57177" r="26225" b="4825"/>
          <a:stretch/>
        </p:blipFill>
        <p:spPr bwMode="auto">
          <a:xfrm>
            <a:off x="4535996" y="2250492"/>
            <a:ext cx="4439345" cy="31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8871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메모리 상태 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x/[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출력형식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범위의 단위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출력형식</a:t>
            </a:r>
            <a:endParaRPr lang="en-US" altLang="ko-KR" dirty="0" smtClean="0"/>
          </a:p>
          <a:p>
            <a:pPr lvl="3"/>
            <a:r>
              <a:rPr lang="en-US" altLang="ko-KR" dirty="0"/>
              <a:t>t: 2</a:t>
            </a:r>
            <a:r>
              <a:rPr lang="ko-KR" altLang="en-US" dirty="0"/>
              <a:t>진수로 출력 </a:t>
            </a:r>
            <a:endParaRPr lang="en-US" altLang="ko-KR" dirty="0"/>
          </a:p>
          <a:p>
            <a:pPr lvl="3"/>
            <a:r>
              <a:rPr lang="en-US" altLang="ko-KR" dirty="0"/>
              <a:t>o:8</a:t>
            </a:r>
            <a:r>
              <a:rPr lang="ko-KR" altLang="en-US" dirty="0"/>
              <a:t>진수로 출력 </a:t>
            </a:r>
            <a:endParaRPr lang="en-US" altLang="ko-KR" dirty="0"/>
          </a:p>
          <a:p>
            <a:pPr lvl="3"/>
            <a:r>
              <a:rPr lang="en-US" altLang="ko-KR" dirty="0"/>
              <a:t>d:</a:t>
            </a:r>
            <a:r>
              <a:rPr lang="ko-KR" altLang="en-US" dirty="0"/>
              <a:t>부호가 있는 </a:t>
            </a:r>
            <a:r>
              <a:rPr lang="en-US" altLang="ko-KR" dirty="0"/>
              <a:t>10</a:t>
            </a:r>
            <a:r>
              <a:rPr lang="ko-KR" altLang="en-US" dirty="0"/>
              <a:t>진수로 출력 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u:</a:t>
            </a:r>
            <a:r>
              <a:rPr lang="ko-KR" altLang="en-US" dirty="0"/>
              <a:t>부호가 없는 </a:t>
            </a:r>
            <a:r>
              <a:rPr lang="en-US" altLang="ko-KR" dirty="0"/>
              <a:t>10</a:t>
            </a:r>
            <a:r>
              <a:rPr lang="ko-KR" altLang="en-US" dirty="0"/>
              <a:t>진수로 출력 </a:t>
            </a:r>
            <a:r>
              <a:rPr lang="en-US" altLang="ko-KR" dirty="0"/>
              <a:t>(unsigned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x:16</a:t>
            </a:r>
            <a:r>
              <a:rPr lang="ko-KR" altLang="en-US" dirty="0"/>
              <a:t>진수로 출력</a:t>
            </a:r>
            <a:endParaRPr lang="en-US" altLang="ko-KR" dirty="0"/>
          </a:p>
          <a:p>
            <a:pPr lvl="3"/>
            <a:r>
              <a:rPr lang="en-US" altLang="ko-KR" dirty="0"/>
              <a:t>c: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바이트 값을 문자 형으로 출력 </a:t>
            </a:r>
            <a:endParaRPr lang="en-US" altLang="ko-KR" dirty="0"/>
          </a:p>
          <a:p>
            <a:pPr lvl="3"/>
            <a:r>
              <a:rPr lang="en-US" altLang="ko-KR" dirty="0"/>
              <a:t>f:</a:t>
            </a:r>
            <a:r>
              <a:rPr lang="ko-KR" altLang="en-US" dirty="0"/>
              <a:t>부동 소수점 값 형식으로 출력</a:t>
            </a:r>
            <a:endParaRPr lang="en-US" altLang="ko-KR" dirty="0"/>
          </a:p>
          <a:p>
            <a:pPr lvl="3"/>
            <a:r>
              <a:rPr lang="en-US" altLang="ko-KR" dirty="0"/>
              <a:t>a:</a:t>
            </a:r>
            <a:r>
              <a:rPr lang="ko-KR" altLang="en-US" dirty="0"/>
              <a:t>가장 가까운 심볼의 오프셋을 출력 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s:</a:t>
            </a:r>
            <a:r>
              <a:rPr lang="ko-KR" altLang="en-US" dirty="0" smtClean="0"/>
              <a:t>문자열로 출력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i:</a:t>
            </a:r>
            <a:r>
              <a:rPr lang="ko-KR" altLang="en-US" dirty="0" smtClean="0"/>
              <a:t>어셈블리 형식으로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3267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메모리 상태 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x/[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출력형식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범위의 단위</a:t>
            </a:r>
            <a:r>
              <a:rPr lang="en-US" altLang="ko-KR" dirty="0" smtClean="0"/>
              <a:t>]</a:t>
            </a:r>
          </a:p>
        </p:txBody>
      </p:sp>
      <p:pic>
        <p:nvPicPr>
          <p:cNvPr id="14338" name="Picture 2" descr="C:\Users\User\Downloads\K-06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7"/>
          <a:stretch/>
        </p:blipFill>
        <p:spPr bwMode="auto">
          <a:xfrm>
            <a:off x="611560" y="2276872"/>
            <a:ext cx="763074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77502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메모리 상태 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x/[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출력형식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범위의 단위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출력형식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범위 단위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b:1</a:t>
            </a:r>
            <a:r>
              <a:rPr lang="ko-KR" altLang="en-US" dirty="0" smtClean="0"/>
              <a:t>바이트 단위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h:2</a:t>
            </a:r>
            <a:r>
              <a:rPr lang="ko-KR" altLang="en-US" dirty="0" smtClean="0"/>
              <a:t>바이트 단위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w:4</a:t>
            </a:r>
            <a:r>
              <a:rPr lang="ko-KR" altLang="en-US" dirty="0" smtClean="0"/>
              <a:t>바이트 단위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g:8</a:t>
            </a:r>
            <a:r>
              <a:rPr lang="ko-KR" altLang="en-US" dirty="0" smtClean="0"/>
              <a:t>바이트 단위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77750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en-US" altLang="ko-KR" dirty="0" err="1" smtClean="0"/>
              <a:t>bugprg.c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3548" y="1916832"/>
            <a:ext cx="806489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/>
              <a:t>#include&lt;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struct</a:t>
            </a:r>
            <a:r>
              <a:rPr lang="en-US" altLang="ko-KR" sz="1600" dirty="0"/>
              <a:t> time{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hour;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min;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sec;</a:t>
            </a:r>
          </a:p>
          <a:p>
            <a:pPr algn="l"/>
            <a:r>
              <a:rPr lang="en-US" altLang="ko-KR" sz="1600" dirty="0"/>
              <a:t>} </a:t>
            </a:r>
            <a:r>
              <a:rPr lang="en-US" altLang="ko-KR" sz="1600" dirty="0" err="1"/>
              <a:t>gtime</a:t>
            </a:r>
            <a:r>
              <a:rPr lang="en-US" altLang="ko-KR" sz="1600" dirty="0"/>
              <a:t> = {1,2,3}, </a:t>
            </a:r>
            <a:r>
              <a:rPr lang="en-US" altLang="ko-KR" sz="1600" dirty="0" err="1"/>
              <a:t>gtimes</a:t>
            </a:r>
            <a:r>
              <a:rPr lang="en-US" altLang="ko-KR" sz="1600" dirty="0"/>
              <a:t>[4];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char *array[4] = { "</a:t>
            </a:r>
            <a:r>
              <a:rPr lang="en-US" altLang="ko-KR" sz="1600" dirty="0" err="1"/>
              <a:t>one","two","three</a:t>
            </a:r>
            <a:r>
              <a:rPr lang="en-US" altLang="ko-KR" sz="1600" dirty="0"/>
              <a:t>"};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(short </a:t>
            </a:r>
            <a:r>
              <a:rPr lang="en-US" altLang="ko-KR" sz="1600" dirty="0" err="1"/>
              <a:t>sw</a:t>
            </a:r>
            <a:r>
              <a:rPr lang="en-US" altLang="ko-KR" sz="1600" dirty="0"/>
              <a:t>, char *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</a:t>
            </a:r>
          </a:p>
          <a:p>
            <a:pPr algn="l"/>
            <a:r>
              <a:rPr lang="en-US" altLang="ko-KR" sz="1600" dirty="0"/>
              <a:t>{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("first char = %c\n",*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        if(</a:t>
            </a:r>
            <a:r>
              <a:rPr lang="en-US" altLang="ko-KR" sz="1600" dirty="0" err="1"/>
              <a:t>sw</a:t>
            </a:r>
            <a:r>
              <a:rPr lang="en-US" altLang="ko-KR" sz="1600" dirty="0"/>
              <a:t>)</a:t>
            </a:r>
          </a:p>
          <a:p>
            <a:pPr algn="l"/>
            <a:r>
              <a:rPr lang="en-US" altLang="ko-KR" sz="1600" dirty="0"/>
              <a:t>            return 2;</a:t>
            </a:r>
          </a:p>
          <a:p>
            <a:pPr algn="l"/>
            <a:r>
              <a:rPr lang="en-US" altLang="ko-KR" sz="1600" dirty="0"/>
              <a:t>        return 3;</a:t>
            </a:r>
          </a:p>
          <a:p>
            <a:pPr algn="l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4355976" y="1905794"/>
            <a:ext cx="4212468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pPr algn="l"/>
            <a:r>
              <a:rPr lang="en-US" altLang="ko-KR" sz="1600" dirty="0"/>
              <a:t>{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lval</a:t>
            </a:r>
            <a:r>
              <a:rPr lang="en-US" altLang="ko-KR" sz="1600" dirty="0"/>
              <a:t> = 2331, i;</a:t>
            </a:r>
          </a:p>
          <a:p>
            <a:pPr algn="l"/>
            <a:r>
              <a:rPr lang="en-US" altLang="ko-KR" sz="1600" dirty="0"/>
              <a:t>        char *</a:t>
            </a:r>
            <a:r>
              <a:rPr lang="en-US" altLang="ko-KR" sz="1600" dirty="0" err="1"/>
              <a:t>lstr</a:t>
            </a:r>
            <a:r>
              <a:rPr lang="en-US" altLang="ko-KR" sz="1600" dirty="0"/>
              <a:t> = "I like you.";</a:t>
            </a:r>
          </a:p>
          <a:p>
            <a:pPr algn="l"/>
            <a:r>
              <a:rPr lang="en-US" altLang="ko-KR" sz="1600" dirty="0"/>
              <a:t>     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time *</a:t>
            </a:r>
            <a:r>
              <a:rPr lang="en-US" altLang="ko-KR" sz="1600" dirty="0" err="1"/>
              <a:t>pt</a:t>
            </a:r>
            <a:r>
              <a:rPr lang="en-US" altLang="ko-KR" sz="1600" dirty="0"/>
              <a:t> = &amp;</a:t>
            </a:r>
            <a:r>
              <a:rPr lang="en-US" altLang="ko-KR" sz="1600" dirty="0" err="1"/>
              <a:t>gtime</a:t>
            </a:r>
            <a:r>
              <a:rPr lang="en-US" altLang="ko-KR" sz="1600" dirty="0"/>
              <a:t>;</a:t>
            </a:r>
          </a:p>
          <a:p>
            <a:pPr algn="l"/>
            <a:r>
              <a:rPr lang="en-US" altLang="ko-KR" sz="1600" dirty="0"/>
              <a:t>        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i&lt;4; i++)</a:t>
            </a:r>
          </a:p>
          <a:p>
            <a:pPr algn="l"/>
            <a:r>
              <a:rPr lang="en-US" altLang="ko-KR" sz="1600" dirty="0"/>
              <a:t>        {</a:t>
            </a:r>
          </a:p>
          <a:p>
            <a:pPr algn="l"/>
            <a:r>
              <a:rPr lang="en-US" altLang="ko-KR" sz="1600" dirty="0"/>
              <a:t>   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("loop %d: ",i);</a:t>
            </a:r>
          </a:p>
          <a:p>
            <a:pPr algn="l"/>
            <a:r>
              <a:rPr lang="en-US" altLang="ko-KR" sz="1600" dirty="0"/>
              <a:t>            </a:t>
            </a:r>
            <a:r>
              <a:rPr lang="en-US" altLang="ko-KR" sz="1600" dirty="0" err="1" smtClean="0"/>
              <a:t>gtime.hour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+=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(i %</a:t>
            </a:r>
            <a:r>
              <a:rPr lang="en-US" altLang="ko-KR" sz="1600" dirty="0" smtClean="0"/>
              <a:t>2,array[i</a:t>
            </a:r>
            <a:r>
              <a:rPr lang="en-US" altLang="ko-KR" sz="1600" dirty="0"/>
              <a:t>]);</a:t>
            </a:r>
          </a:p>
          <a:p>
            <a:pPr algn="l"/>
            <a:r>
              <a:rPr lang="en-US" altLang="ko-KR" sz="1600" dirty="0"/>
              <a:t>        }</a:t>
            </a:r>
          </a:p>
          <a:p>
            <a:pPr algn="l"/>
            <a:r>
              <a:rPr lang="en-US" altLang="ko-KR" sz="1600" dirty="0"/>
              <a:t>        return 0;</a:t>
            </a:r>
          </a:p>
          <a:p>
            <a:pPr algn="l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42958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메모리 상태 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x/[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출력형식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범위의 단위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출력형식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범위 단위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b:1</a:t>
            </a:r>
            <a:r>
              <a:rPr lang="ko-KR" altLang="en-US" dirty="0" smtClean="0"/>
              <a:t>바이트 단위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h:2</a:t>
            </a:r>
            <a:r>
              <a:rPr lang="ko-KR" altLang="en-US" dirty="0" smtClean="0"/>
              <a:t>바이트 단위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w:4</a:t>
            </a:r>
            <a:r>
              <a:rPr lang="ko-KR" altLang="en-US" dirty="0" smtClean="0"/>
              <a:t>바이트 단위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g:8</a:t>
            </a:r>
            <a:r>
              <a:rPr lang="ko-KR" altLang="en-US" dirty="0" smtClean="0"/>
              <a:t>바이트 단위 </a:t>
            </a:r>
            <a:endParaRPr lang="en-US" altLang="ko-KR" dirty="0"/>
          </a:p>
        </p:txBody>
      </p:sp>
      <p:pic>
        <p:nvPicPr>
          <p:cNvPr id="15362" name="Picture 2" descr="C:\Users\User\Downloads\K-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8" y="2240868"/>
            <a:ext cx="75151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76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기타 유용한 명령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어셈블리 코드 보기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call </a:t>
            </a:r>
            <a:r>
              <a:rPr lang="ko-KR" altLang="en-US" dirty="0" smtClean="0"/>
              <a:t>명령을 사용한 함수 별 모듈 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디버깅 하는 프로세스에 시그널 보내기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메모리 특정 영역에 값을 설정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 관련 명령 및 정보 출력 명령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89083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기타 유용한 명령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어셈블리 코드 보기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disas</a:t>
            </a:r>
            <a:r>
              <a:rPr lang="en-US" altLang="ko-KR" dirty="0" smtClean="0"/>
              <a:t> [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]</a:t>
            </a:r>
          </a:p>
        </p:txBody>
      </p:sp>
      <p:pic>
        <p:nvPicPr>
          <p:cNvPr id="16386" name="Picture 2" descr="C:\Users\User\Downloads\K-0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672916"/>
            <a:ext cx="60293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7574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기타 유용한 명령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call </a:t>
            </a:r>
            <a:r>
              <a:rPr lang="ko-KR" altLang="en-US" dirty="0" smtClean="0"/>
              <a:t>명령을 사용한 함수 별 모듈 테스트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call [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]</a:t>
            </a:r>
          </a:p>
          <a:p>
            <a:pPr lvl="2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83568" y="2636912"/>
            <a:ext cx="3276364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;</a:t>
            </a:r>
          </a:p>
          <a:p>
            <a:pPr algn="l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</a:p>
          <a:p>
            <a:pPr algn="l"/>
            <a:r>
              <a:rPr lang="en-US" altLang="ko-KR" sz="1400" dirty="0"/>
              <a:t>{</a:t>
            </a:r>
          </a:p>
          <a:p>
            <a:pPr algn="l"/>
            <a:r>
              <a:rPr lang="en-US" altLang="ko-KR" sz="1400" dirty="0"/>
              <a:t>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+=n;</a:t>
            </a:r>
          </a:p>
          <a:p>
            <a:pPr algn="l"/>
            <a:r>
              <a:rPr lang="en-US" altLang="ko-KR" sz="1400" dirty="0"/>
              <a:t>        return 99;</a:t>
            </a:r>
          </a:p>
          <a:p>
            <a:pPr algn="l"/>
            <a:r>
              <a:rPr lang="en-US" altLang="ko-KR" sz="1400" dirty="0"/>
              <a:t>}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algn="l"/>
            <a:r>
              <a:rPr lang="en-US" altLang="ko-KR" sz="1400" dirty="0"/>
              <a:t>{</a:t>
            </a:r>
          </a:p>
          <a:p>
            <a:pPr algn="l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 100;</a:t>
            </a:r>
          </a:p>
          <a:p>
            <a:pPr algn="l"/>
            <a:r>
              <a:rPr lang="en-US" altLang="ko-KR" sz="1400" dirty="0"/>
              <a:t>        while(i--)</a:t>
            </a:r>
          </a:p>
          <a:p>
            <a:pPr algn="l"/>
            <a:r>
              <a:rPr lang="en-US" altLang="ko-KR" sz="1400" dirty="0"/>
              <a:t>        {</a:t>
            </a:r>
          </a:p>
          <a:p>
            <a:pPr algn="l"/>
            <a:r>
              <a:rPr lang="en-US" altLang="ko-KR" sz="1400" dirty="0"/>
              <a:t>               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(i);</a:t>
            </a:r>
          </a:p>
          <a:p>
            <a:pPr algn="l"/>
            <a:r>
              <a:rPr lang="en-US" altLang="ko-KR" sz="1400" dirty="0"/>
              <a:t>        }</a:t>
            </a:r>
          </a:p>
          <a:p>
            <a:pPr algn="l"/>
            <a:r>
              <a:rPr lang="en-US" altLang="ko-KR" sz="1400" dirty="0"/>
              <a:t>        return 0;</a:t>
            </a:r>
          </a:p>
          <a:p>
            <a:pPr algn="l"/>
            <a:r>
              <a:rPr lang="en-US" altLang="ko-KR" sz="1400" dirty="0"/>
              <a:t>}</a:t>
            </a:r>
          </a:p>
        </p:txBody>
      </p:sp>
      <p:pic>
        <p:nvPicPr>
          <p:cNvPr id="17410" name="Picture 2" descr="C:\Users\User\Downloads\K-0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4"/>
          <a:stretch/>
        </p:blipFill>
        <p:spPr bwMode="auto">
          <a:xfrm>
            <a:off x="4097358" y="2636639"/>
            <a:ext cx="463817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7574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기타 유용한 명령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디버깅 하는 프로세스에 시그널 보내기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signal SIGKILL</a:t>
            </a:r>
          </a:p>
        </p:txBody>
      </p:sp>
      <p:pic>
        <p:nvPicPr>
          <p:cNvPr id="18434" name="Picture 2" descr="C:\Users\User\Downloads\K-0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708920"/>
            <a:ext cx="713442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7574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기타 유용한 명령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메모리 특정 영역에 값을 설정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set {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} [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] = [</a:t>
            </a:r>
            <a:r>
              <a:rPr lang="ko-KR" altLang="en-US" dirty="0" smtClean="0"/>
              <a:t>값</a:t>
            </a:r>
            <a:r>
              <a:rPr lang="en-US" altLang="ko-KR" dirty="0"/>
              <a:t>]</a:t>
            </a:r>
            <a:endParaRPr lang="en-US" altLang="ko-KR" dirty="0" smtClean="0"/>
          </a:p>
        </p:txBody>
      </p:sp>
      <p:pic>
        <p:nvPicPr>
          <p:cNvPr id="19458" name="Picture 2" descr="C:\Users\User\Downloads\K-0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2708920"/>
            <a:ext cx="6082754" cy="141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7574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기타 유용한 명령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 관련 명령 및 정보 출력 명령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set prompt woos:</a:t>
            </a:r>
          </a:p>
          <a:p>
            <a:pPr lvl="2"/>
            <a:r>
              <a:rPr lang="en-US" altLang="ko-KR" dirty="0" smtClean="0"/>
              <a:t>set print array on //</a:t>
            </a:r>
            <a:r>
              <a:rPr lang="ko-KR" altLang="en-US" dirty="0" smtClean="0"/>
              <a:t>배열 출력 시 여러 행에 출력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info set  </a:t>
            </a:r>
          </a:p>
          <a:p>
            <a:pPr lvl="2"/>
            <a:r>
              <a:rPr lang="en-US" altLang="ko-KR" dirty="0" smtClean="0"/>
              <a:t>info function</a:t>
            </a:r>
          </a:p>
          <a:p>
            <a:pPr lvl="2"/>
            <a:r>
              <a:rPr lang="en-US" altLang="ko-KR" dirty="0" smtClean="0"/>
              <a:t>info types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0482" name="Picture 2" descr="C:\Users\User\Downloads\K-0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81" y="3140968"/>
            <a:ext cx="5016332" cy="200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3296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 smtClean="0"/>
              <a:t>gdb</a:t>
            </a:r>
            <a:r>
              <a:rPr lang="ko-KR" altLang="en-US" dirty="0" smtClean="0"/>
              <a:t>를 이용한 디버깅 테크닉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코어 파일을 이용한 디버깅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코어 파일이란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프로세스에 예외가 발생해 중지되는 순간의 프로세스 수행 이미지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코어파일이 생길 수 있는 예외 상황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 종료 신호 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잘못된 </a:t>
            </a:r>
            <a:r>
              <a:rPr lang="ko-KR" altLang="en-US" dirty="0" err="1" smtClean="0"/>
              <a:t>인스트럭션</a:t>
            </a:r>
            <a:r>
              <a:rPr lang="ko-KR" altLang="en-US" dirty="0" smtClean="0"/>
              <a:t> 수행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디버깅을 위한 브레이크 포인트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비정상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버스 오류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부동 소수점 예외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잘못된 메모리 참조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제한 초과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파일크기 제한 초과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잘못된 시스템 콜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282271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 smtClean="0"/>
              <a:t>gdb</a:t>
            </a:r>
            <a:r>
              <a:rPr lang="ko-KR" altLang="en-US" dirty="0" smtClean="0"/>
              <a:t>를 이용한 디버깅 테크닉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1"/>
            <a:r>
              <a:rPr lang="ko-KR" altLang="en-US" dirty="0" smtClean="0"/>
              <a:t>코어 파일이 생기지 않는다면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err="1" smtClean="0"/>
              <a:t>ulimit</a:t>
            </a:r>
            <a:r>
              <a:rPr lang="en-US" altLang="ko-KR" dirty="0" smtClean="0"/>
              <a:t> –S –c 100000000</a:t>
            </a:r>
          </a:p>
        </p:txBody>
      </p:sp>
    </p:spTree>
    <p:extLst>
      <p:ext uri="{BB962C8B-B14F-4D97-AF65-F5344CB8AC3E}">
        <p14:creationId xmlns:p14="http://schemas.microsoft.com/office/powerpoint/2010/main" val="284120714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 smtClean="0"/>
              <a:t>gdb</a:t>
            </a:r>
            <a:r>
              <a:rPr lang="ko-KR" altLang="en-US" dirty="0" smtClean="0"/>
              <a:t>를 이용한 디버깅 테크닉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실행 중인 프로세스 디버깅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attach [</a:t>
            </a:r>
            <a:r>
              <a:rPr lang="ko-KR" altLang="en-US" dirty="0" smtClean="0"/>
              <a:t>수행 프로세스 </a:t>
            </a:r>
            <a:r>
              <a:rPr lang="en-US" altLang="ko-KR" smtClean="0"/>
              <a:t>PID]</a:t>
            </a:r>
            <a:endParaRPr lang="en-US" altLang="ko-KR" dirty="0" smtClean="0"/>
          </a:p>
        </p:txBody>
      </p:sp>
      <p:pic>
        <p:nvPicPr>
          <p:cNvPr id="21506" name="Picture 2" descr="C:\Users\User\Downloads\K-0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76872"/>
            <a:ext cx="434915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C:\Users\User\Downloads\K-0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8" y="3599160"/>
            <a:ext cx="7339643" cy="292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1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en-US" altLang="ko-KR" dirty="0" err="1" smtClean="0"/>
              <a:t>gdb</a:t>
            </a:r>
            <a:r>
              <a:rPr lang="ko-KR" altLang="en-US" dirty="0" smtClean="0"/>
              <a:t>의 시작과 종료</a:t>
            </a:r>
            <a:endParaRPr lang="en-US" altLang="ko-KR" dirty="0" smtClean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–W –Wall –O2 </a:t>
            </a:r>
            <a:r>
              <a:rPr lang="en-US" altLang="ko-KR" dirty="0">
                <a:solidFill>
                  <a:srgbClr val="FF0000"/>
                </a:solidFill>
              </a:rPr>
              <a:t>-g</a:t>
            </a:r>
            <a:r>
              <a:rPr lang="en-US" altLang="ko-KR" dirty="0"/>
              <a:t> –o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bugprg.c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방법 </a:t>
            </a:r>
            <a:endParaRPr lang="en-US" altLang="ko-KR" dirty="0" smtClean="0"/>
          </a:p>
          <a:p>
            <a:pPr marL="2794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[</a:t>
            </a:r>
            <a:r>
              <a:rPr lang="ko-KR" altLang="en-US" dirty="0" smtClean="0"/>
              <a:t>프로그램 명</a:t>
            </a:r>
            <a:r>
              <a:rPr lang="en-US" altLang="ko-KR" dirty="0" smtClean="0"/>
              <a:t>]</a:t>
            </a:r>
          </a:p>
          <a:p>
            <a:pPr marL="279400" lvl="1" indent="0">
              <a:buNone/>
            </a:pPr>
            <a:r>
              <a:rPr lang="en-US" altLang="ko-KR" dirty="0" smtClean="0"/>
              <a:t>Ex)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bugprg</a:t>
            </a:r>
            <a:endParaRPr lang="en-US" altLang="ko-KR" dirty="0" smtClean="0"/>
          </a:p>
          <a:p>
            <a:pPr marL="2794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프로그램 명</a:t>
            </a:r>
            <a:r>
              <a:rPr lang="en-US" altLang="ko-KR" dirty="0" smtClean="0"/>
              <a:t>][core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279400" lvl="1" indent="0">
              <a:buNone/>
            </a:pPr>
            <a:r>
              <a:rPr lang="en-US" altLang="ko-KR" dirty="0" smtClean="0"/>
              <a:t>Ex)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core.14998</a:t>
            </a:r>
          </a:p>
          <a:p>
            <a:pPr marL="2794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프로그램 명</a:t>
            </a:r>
            <a:r>
              <a:rPr lang="en-US" altLang="ko-KR" dirty="0" smtClean="0"/>
              <a:t>][</a:t>
            </a:r>
            <a:r>
              <a:rPr lang="ko-KR" altLang="en-US" dirty="0" smtClean="0"/>
              <a:t>실행 중인 프로세스 </a:t>
            </a:r>
            <a:r>
              <a:rPr lang="en-US" altLang="ko-KR" dirty="0" smtClean="0"/>
              <a:t>PID]</a:t>
            </a:r>
          </a:p>
          <a:p>
            <a:pPr marL="279400" lvl="1" indent="0">
              <a:buNone/>
            </a:pPr>
            <a:r>
              <a:rPr lang="en-US" altLang="ko-KR" dirty="0" smtClean="0"/>
              <a:t>Ex)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14998</a:t>
            </a:r>
          </a:p>
          <a:p>
            <a:pPr lvl="0"/>
            <a:r>
              <a:rPr lang="ko-KR" altLang="en-US" dirty="0" smtClean="0"/>
              <a:t>종료 방법 </a:t>
            </a:r>
            <a:endParaRPr lang="en-US" altLang="ko-KR" dirty="0" smtClean="0"/>
          </a:p>
          <a:p>
            <a:pPr marL="279400" lvl="1" indent="0">
              <a:buNone/>
            </a:pPr>
            <a:r>
              <a:rPr lang="en-US" altLang="ko-KR" dirty="0" smtClean="0"/>
              <a:t>-q</a:t>
            </a:r>
          </a:p>
          <a:p>
            <a:pPr marL="2794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Ctrl+d</a:t>
            </a: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78513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 smtClean="0"/>
              <a:t>gdb</a:t>
            </a:r>
            <a:r>
              <a:rPr lang="ko-KR" altLang="en-US" dirty="0" smtClean="0"/>
              <a:t>를 이용한 디버깅 테크닉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멀티 프로세스 </a:t>
            </a:r>
            <a:r>
              <a:rPr lang="ko-KR" altLang="en-US" smtClean="0"/>
              <a:t>프로그램 디버깅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set follow-fork-mode child</a:t>
            </a:r>
          </a:p>
          <a:p>
            <a:pPr lvl="2"/>
            <a:r>
              <a:rPr lang="en-US" altLang="ko-KR" dirty="0"/>
              <a:t>child process </a:t>
            </a:r>
            <a:r>
              <a:rPr lang="ko-KR" altLang="en-US" dirty="0" smtClean="0"/>
              <a:t>디버깅 및</a:t>
            </a:r>
            <a:r>
              <a:rPr lang="en-US" altLang="ko-KR" dirty="0" smtClean="0"/>
              <a:t> </a:t>
            </a:r>
            <a:r>
              <a:rPr lang="en-US" altLang="ko-KR" dirty="0"/>
              <a:t>parent process </a:t>
            </a:r>
            <a:r>
              <a:rPr lang="ko-KR" altLang="en-US" dirty="0"/>
              <a:t>는 계속 실행됨</a:t>
            </a:r>
            <a:r>
              <a:rPr lang="en-US" altLang="ko-KR" dirty="0" smtClean="0"/>
              <a:t>.</a:t>
            </a:r>
          </a:p>
          <a:p>
            <a:pPr marL="596900" lvl="2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69224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 smtClean="0"/>
              <a:t>gdb</a:t>
            </a:r>
            <a:r>
              <a:rPr lang="ko-KR" altLang="en-US" dirty="0" smtClean="0"/>
              <a:t>를 이용한 디버깅 테크닉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멀티 </a:t>
            </a:r>
            <a:r>
              <a:rPr lang="ko-KR" altLang="en-US" dirty="0" err="1" smtClean="0"/>
              <a:t>스레</a:t>
            </a:r>
            <a:r>
              <a:rPr lang="ko-KR" altLang="en-US" dirty="0" err="1"/>
              <a:t>드</a:t>
            </a:r>
            <a:r>
              <a:rPr lang="ko-KR" altLang="en-US" dirty="0" smtClean="0"/>
              <a:t> 프로그램 디버깅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info threads</a:t>
            </a:r>
          </a:p>
          <a:p>
            <a:pPr lvl="1"/>
            <a:r>
              <a:rPr lang="en-US" altLang="ko-KR" dirty="0" smtClean="0"/>
              <a:t>b [</a:t>
            </a:r>
            <a:r>
              <a:rPr lang="ko-KR" altLang="en-US" dirty="0" smtClean="0"/>
              <a:t>라인 번호</a:t>
            </a:r>
            <a:r>
              <a:rPr lang="en-US" altLang="ko-KR" dirty="0" smtClean="0"/>
              <a:t>] thread [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8521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 smtClean="0"/>
              <a:t>gdb</a:t>
            </a:r>
            <a:r>
              <a:rPr lang="ko-KR" altLang="en-US" dirty="0" smtClean="0"/>
              <a:t>를 이용한 디버깅 테크닉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1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07604" y="1196752"/>
            <a:ext cx="7055309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/>
              <a:t>#include&lt;</a:t>
            </a:r>
            <a:r>
              <a:rPr lang="en-US" altLang="ko-KR" sz="1100" dirty="0" err="1"/>
              <a:t>stdio.h</a:t>
            </a:r>
            <a:r>
              <a:rPr lang="en-US" altLang="ko-KR" sz="1100" dirty="0"/>
              <a:t>&gt;</a:t>
            </a:r>
          </a:p>
          <a:p>
            <a:pPr algn="l"/>
            <a:r>
              <a:rPr lang="en-US" altLang="ko-KR" sz="1100" dirty="0"/>
              <a:t>#include&lt;</a:t>
            </a:r>
            <a:r>
              <a:rPr lang="en-US" altLang="ko-KR" sz="1100" dirty="0" err="1"/>
              <a:t>pthread.h</a:t>
            </a:r>
            <a:r>
              <a:rPr lang="en-US" altLang="ko-KR" sz="1100" dirty="0"/>
              <a:t>&gt;</a:t>
            </a:r>
          </a:p>
          <a:p>
            <a:pPr algn="l"/>
            <a:endParaRPr lang="en-US" altLang="ko-KR" sz="1100" dirty="0"/>
          </a:p>
          <a:p>
            <a:pPr algn="l"/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var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algn="l"/>
            <a:r>
              <a:rPr lang="en-US" altLang="ko-KR" sz="1100" dirty="0"/>
              <a:t>void *add(void *n) {</a:t>
            </a:r>
          </a:p>
          <a:p>
            <a:pPr algn="l"/>
            <a:r>
              <a:rPr lang="en-US" altLang="ko-KR" sz="1100" dirty="0"/>
              <a:t>    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a;</a:t>
            </a:r>
          </a:p>
          <a:p>
            <a:pPr algn="l"/>
            <a:r>
              <a:rPr lang="en-US" altLang="ko-KR" sz="1100" dirty="0"/>
              <a:t>            while(1){</a:t>
            </a:r>
          </a:p>
          <a:p>
            <a:pPr algn="l"/>
            <a:r>
              <a:rPr lang="en-US" altLang="ko-KR" sz="1100" dirty="0"/>
              <a:t>                a=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++;</a:t>
            </a:r>
          </a:p>
          <a:p>
            <a:pPr algn="l"/>
            <a:r>
              <a:rPr lang="en-US" altLang="ko-KR" sz="1100" dirty="0"/>
              <a:t>            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("add thread!\n");</a:t>
            </a:r>
          </a:p>
          <a:p>
            <a:pPr algn="l"/>
            <a:r>
              <a:rPr lang="en-US" altLang="ko-KR" sz="1100" dirty="0"/>
              <a:t>            }</a:t>
            </a:r>
          </a:p>
          <a:p>
            <a:pPr algn="l"/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algn="l"/>
            <a:r>
              <a:rPr lang="en-US" altLang="ko-KR" sz="1100" dirty="0"/>
              <a:t>void *sub (void *n){</a:t>
            </a:r>
          </a:p>
          <a:p>
            <a:pPr algn="l"/>
            <a:r>
              <a:rPr lang="en-US" altLang="ko-KR" sz="1100" dirty="0"/>
              <a:t>    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b;</a:t>
            </a:r>
          </a:p>
          <a:p>
            <a:pPr algn="l"/>
            <a:r>
              <a:rPr lang="en-US" altLang="ko-KR" sz="1100" dirty="0"/>
              <a:t>        while(1)</a:t>
            </a:r>
          </a:p>
          <a:p>
            <a:pPr algn="l"/>
            <a:r>
              <a:rPr lang="en-US" altLang="ko-KR" sz="1100" dirty="0"/>
              <a:t>        {</a:t>
            </a:r>
          </a:p>
          <a:p>
            <a:pPr algn="l"/>
            <a:r>
              <a:rPr lang="en-US" altLang="ko-KR" sz="1100" dirty="0"/>
              <a:t>                b=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--;</a:t>
            </a:r>
          </a:p>
          <a:p>
            <a:pPr algn="l"/>
            <a:r>
              <a:rPr lang="en-US" altLang="ko-KR" sz="1100" dirty="0"/>
              <a:t>            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("sub thread!\n");</a:t>
            </a:r>
          </a:p>
          <a:p>
            <a:pPr algn="l"/>
            <a:r>
              <a:rPr lang="en-US" altLang="ko-KR" sz="1100" dirty="0"/>
              <a:t>        }</a:t>
            </a:r>
          </a:p>
          <a:p>
            <a:pPr algn="l"/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algn="l"/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pPr algn="l"/>
            <a:r>
              <a:rPr lang="en-US" altLang="ko-KR" sz="1100" dirty="0"/>
              <a:t>{</a:t>
            </a:r>
          </a:p>
          <a:p>
            <a:pPr algn="l"/>
            <a:r>
              <a:rPr lang="en-US" altLang="ko-KR" sz="1100" dirty="0"/>
              <a:t>        </a:t>
            </a:r>
            <a:r>
              <a:rPr lang="en-US" altLang="ko-KR" sz="1100" dirty="0" err="1"/>
              <a:t>pthread_t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p_thread</a:t>
            </a:r>
            <a:r>
              <a:rPr lang="en-US" altLang="ko-KR" sz="1100" dirty="0"/>
              <a:t>[2];</a:t>
            </a:r>
          </a:p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        </a:t>
            </a:r>
            <a:r>
              <a:rPr lang="en-US" altLang="ko-KR" sz="1100" dirty="0" err="1"/>
              <a:t>pthread_create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p_thread</a:t>
            </a:r>
            <a:r>
              <a:rPr lang="en-US" altLang="ko-KR" sz="1100" dirty="0"/>
              <a:t>[0], NULL, add, NULL);</a:t>
            </a:r>
          </a:p>
          <a:p>
            <a:pPr algn="l"/>
            <a:r>
              <a:rPr lang="en-US" altLang="ko-KR" sz="1100" dirty="0"/>
              <a:t>        </a:t>
            </a:r>
            <a:r>
              <a:rPr lang="en-US" altLang="ko-KR" sz="1100" dirty="0" err="1"/>
              <a:t>pthread_create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p_thread</a:t>
            </a:r>
            <a:r>
              <a:rPr lang="en-US" altLang="ko-KR" sz="1100" dirty="0"/>
              <a:t>[1], NULL, sub, NULL);</a:t>
            </a:r>
          </a:p>
          <a:p>
            <a:pPr algn="l"/>
            <a:r>
              <a:rPr lang="en-US" altLang="ko-KR" sz="1100" dirty="0"/>
              <a:t>        </a:t>
            </a:r>
            <a:r>
              <a:rPr lang="en-US" altLang="ko-KR" sz="1100" dirty="0" err="1"/>
              <a:t>pthread_join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p_thread</a:t>
            </a:r>
            <a:r>
              <a:rPr lang="en-US" altLang="ko-KR" sz="1100" dirty="0"/>
              <a:t>[0], NULL);</a:t>
            </a:r>
          </a:p>
          <a:p>
            <a:pPr algn="l"/>
            <a:r>
              <a:rPr lang="en-US" altLang="ko-KR" sz="1100" dirty="0"/>
              <a:t>        </a:t>
            </a:r>
            <a:r>
              <a:rPr lang="en-US" altLang="ko-KR" sz="1100" dirty="0" err="1"/>
              <a:t>pthread_join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p_thread</a:t>
            </a:r>
            <a:r>
              <a:rPr lang="en-US" altLang="ko-KR" sz="1100" dirty="0"/>
              <a:t>[1], NULL);</a:t>
            </a:r>
          </a:p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        return 0;</a:t>
            </a:r>
          </a:p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185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 smtClean="0"/>
              <a:t>gdb</a:t>
            </a:r>
            <a:r>
              <a:rPr lang="ko-KR" altLang="en-US" dirty="0" smtClean="0"/>
              <a:t>를 이용한 디버깅 테크닉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멀티 </a:t>
            </a:r>
            <a:r>
              <a:rPr lang="ko-KR" altLang="en-US" dirty="0" err="1" smtClean="0"/>
              <a:t>스레</a:t>
            </a:r>
            <a:r>
              <a:rPr lang="ko-KR" altLang="en-US" dirty="0" err="1"/>
              <a:t>드</a:t>
            </a:r>
            <a:r>
              <a:rPr lang="ko-KR" altLang="en-US" dirty="0" smtClean="0"/>
              <a:t> 프로그램 디버깅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Picture 2" descr="C:\Users\User\Downloads\K-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005980"/>
            <a:ext cx="6768752" cy="42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69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 smtClean="0"/>
              <a:t>gdb</a:t>
            </a:r>
            <a:r>
              <a:rPr lang="ko-KR" altLang="en-US" dirty="0" smtClean="0"/>
              <a:t>를 이용한 디버깅 테크닉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멀티 </a:t>
            </a:r>
            <a:r>
              <a:rPr lang="ko-KR" altLang="en-US" dirty="0" err="1" smtClean="0"/>
              <a:t>스레</a:t>
            </a:r>
            <a:r>
              <a:rPr lang="ko-KR" altLang="en-US" dirty="0" err="1"/>
              <a:t>드</a:t>
            </a:r>
            <a:r>
              <a:rPr lang="ko-KR" altLang="en-US" dirty="0" smtClean="0"/>
              <a:t> 프로그램 디버깅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Picture 3" descr="C:\Users\User\Downloads\K-0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96852"/>
            <a:ext cx="7015670" cy="18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99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 smtClean="0"/>
              <a:t>gdb</a:t>
            </a:r>
            <a:r>
              <a:rPr lang="ko-KR" altLang="en-US" dirty="0" smtClean="0"/>
              <a:t>를 이용한 디버깅 테크닉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ko-KR" altLang="en-US" dirty="0" smtClean="0"/>
              <a:t>라이브러</a:t>
            </a:r>
            <a:r>
              <a:rPr lang="ko-KR" altLang="en-US" dirty="0"/>
              <a:t>리</a:t>
            </a:r>
            <a:r>
              <a:rPr lang="ko-KR" altLang="en-US" dirty="0" smtClean="0"/>
              <a:t> 디버깅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bugprg.c</a:t>
            </a:r>
            <a:r>
              <a:rPr lang="en-US" altLang="ko-KR" dirty="0" smtClean="0"/>
              <a:t> –g –L/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/lib/debug/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/lib –</a:t>
            </a:r>
            <a:r>
              <a:rPr lang="en-US" altLang="ko-KR" dirty="0" err="1" smtClean="0"/>
              <a:t>lc</a:t>
            </a:r>
            <a:r>
              <a:rPr lang="en-US" altLang="ko-KR" dirty="0" smtClean="0"/>
              <a:t> –static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dir</a:t>
            </a:r>
            <a:r>
              <a:rPr lang="en-US" altLang="ko-KR" dirty="0" smtClean="0"/>
              <a:t> [</a:t>
            </a:r>
            <a:r>
              <a:rPr lang="ko-KR" altLang="en-US" dirty="0" smtClean="0"/>
              <a:t>소스 경로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8521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/>
            <a:r>
              <a:rPr lang="en-US" altLang="ko-KR" dirty="0" err="1" smtClean="0"/>
              <a:t>gdb</a:t>
            </a:r>
            <a:r>
              <a:rPr lang="ko-KR" altLang="en-US" dirty="0" smtClean="0"/>
              <a:t>의 시작과 종료</a:t>
            </a:r>
            <a:endParaRPr lang="en-US" altLang="ko-KR" dirty="0" smtClean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–W –Wall –O2 </a:t>
            </a:r>
            <a:r>
              <a:rPr lang="en-US" altLang="ko-KR" dirty="0">
                <a:solidFill>
                  <a:srgbClr val="FF0000"/>
                </a:solidFill>
              </a:rPr>
              <a:t>-g</a:t>
            </a:r>
            <a:r>
              <a:rPr lang="en-US" altLang="ko-KR" dirty="0"/>
              <a:t> –o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bugprg.c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방법 </a:t>
            </a:r>
            <a:endParaRPr lang="en-US" altLang="ko-KR" dirty="0" smtClean="0"/>
          </a:p>
          <a:p>
            <a:pPr marL="2794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[</a:t>
            </a:r>
            <a:r>
              <a:rPr lang="ko-KR" altLang="en-US" dirty="0" smtClean="0"/>
              <a:t>프로그램 명</a:t>
            </a:r>
            <a:r>
              <a:rPr lang="en-US" altLang="ko-KR" dirty="0" smtClean="0"/>
              <a:t>]</a:t>
            </a:r>
          </a:p>
          <a:p>
            <a:pPr marL="279400" lvl="1" indent="0">
              <a:buNone/>
            </a:pPr>
            <a:r>
              <a:rPr lang="en-US" altLang="ko-KR" dirty="0" smtClean="0"/>
              <a:t>Ex)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bugprg</a:t>
            </a:r>
            <a:endParaRPr lang="en-US" altLang="ko-KR" dirty="0" smtClean="0"/>
          </a:p>
          <a:p>
            <a:pPr marL="2794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프로그램 명</a:t>
            </a:r>
            <a:r>
              <a:rPr lang="en-US" altLang="ko-KR" dirty="0" smtClean="0"/>
              <a:t>][core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279400" lvl="1" indent="0">
              <a:buNone/>
            </a:pPr>
            <a:r>
              <a:rPr lang="en-US" altLang="ko-KR" dirty="0" smtClean="0"/>
              <a:t>Ex)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core.14998</a:t>
            </a:r>
          </a:p>
          <a:p>
            <a:pPr marL="2794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프로그램 명</a:t>
            </a:r>
            <a:r>
              <a:rPr lang="en-US" altLang="ko-KR" dirty="0" smtClean="0"/>
              <a:t>][</a:t>
            </a:r>
            <a:r>
              <a:rPr lang="ko-KR" altLang="en-US" dirty="0" smtClean="0"/>
              <a:t>실행 중인 프로세스 </a:t>
            </a:r>
            <a:r>
              <a:rPr lang="en-US" altLang="ko-KR" dirty="0" smtClean="0"/>
              <a:t>PID]</a:t>
            </a:r>
          </a:p>
          <a:p>
            <a:pPr marL="279400" lvl="1" indent="0">
              <a:buNone/>
            </a:pPr>
            <a:r>
              <a:rPr lang="en-US" altLang="ko-KR" dirty="0" smtClean="0"/>
              <a:t>Ex)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14998</a:t>
            </a:r>
          </a:p>
          <a:p>
            <a:pPr lvl="0"/>
            <a:r>
              <a:rPr lang="ko-KR" altLang="en-US" dirty="0" smtClean="0"/>
              <a:t>종료 방법 </a:t>
            </a:r>
            <a:endParaRPr lang="en-US" altLang="ko-KR" dirty="0" smtClean="0"/>
          </a:p>
          <a:p>
            <a:pPr marL="279400" lvl="1" indent="0">
              <a:buNone/>
            </a:pPr>
            <a:r>
              <a:rPr lang="en-US" altLang="ko-KR" dirty="0" smtClean="0"/>
              <a:t>-q</a:t>
            </a:r>
          </a:p>
          <a:p>
            <a:pPr marL="2794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Ctrl+d</a:t>
            </a: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  <a:p>
            <a:pPr marL="2794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688124" y="1412776"/>
            <a:ext cx="2844316" cy="2088232"/>
          </a:xfrm>
          <a:prstGeom prst="wedgeRoundRectCallout">
            <a:avLst>
              <a:gd name="adj1" fmla="val -96505"/>
              <a:gd name="adj2" fmla="val 46420"/>
              <a:gd name="adj3" fmla="val 16667"/>
            </a:avLst>
          </a:prstGeom>
          <a:solidFill>
            <a:schemeClr val="accent3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dirty="0" smtClean="0"/>
              <a:t>프로세스가 수행 중에 치명적인 예외가 발생 해 더 이상 수행이 불가능 할 때 생성 </a:t>
            </a:r>
            <a:endParaRPr lang="en-US" altLang="ko-KR" sz="18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/>
              <a:t>ex)0</a:t>
            </a:r>
            <a:r>
              <a:rPr lang="ko-KR" altLang="en-US" sz="1800" dirty="0" smtClean="0"/>
              <a:t>으로 나눈다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잘못된 메모리 참조 등</a:t>
            </a:r>
            <a:r>
              <a:rPr lang="en-US" altLang="ko-KR" sz="1800" dirty="0" smtClean="0"/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sym typeface="Gill Sans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688124" y="4293096"/>
            <a:ext cx="2844316" cy="828092"/>
          </a:xfrm>
          <a:prstGeom prst="wedgeRoundRectCallout">
            <a:avLst>
              <a:gd name="adj1" fmla="val -86613"/>
              <a:gd name="adj2" fmla="val -44525"/>
              <a:gd name="adj3" fmla="val 16667"/>
            </a:avLst>
          </a:prstGeom>
          <a:solidFill>
            <a:schemeClr val="accent3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현재 수행중인 프로세스를 디버깅 할 때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833887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397000"/>
            <a:ext cx="8382000" cy="5003800"/>
          </a:xfrm>
          <a:ln/>
        </p:spPr>
        <p:txBody>
          <a:bodyPr/>
          <a:lstStyle/>
          <a:p>
            <a:pPr lvl="1"/>
            <a:r>
              <a:rPr lang="en-US" altLang="ko-KR" dirty="0" smtClean="0"/>
              <a:t>list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set </a:t>
            </a:r>
            <a:r>
              <a:rPr lang="en-US" altLang="ko-KR" dirty="0" err="1" smtClean="0"/>
              <a:t>listsize</a:t>
            </a:r>
            <a:r>
              <a:rPr lang="en-US" altLang="ko-KR" dirty="0" smtClean="0"/>
              <a:t> 20</a:t>
            </a:r>
            <a:endParaRPr lang="en-US" altLang="ko-KR" dirty="0"/>
          </a:p>
          <a:p>
            <a:pPr marL="279400" lvl="1" indent="0">
              <a:buNone/>
            </a:pP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48395"/>
              </p:ext>
            </p:extLst>
          </p:nvPr>
        </p:nvGraphicFramePr>
        <p:xfrm>
          <a:off x="539552" y="1880828"/>
          <a:ext cx="3456384" cy="29187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6144"/>
                <a:gridCol w="2160240"/>
              </a:tblGrid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l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main</a:t>
                      </a:r>
                      <a:r>
                        <a:rPr lang="ko-KR" altLang="en-US" sz="1400" b="0" dirty="0" smtClean="0"/>
                        <a:t>함수를 기점으로 소스출력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l</a:t>
                      </a:r>
                      <a:r>
                        <a:rPr lang="ko-KR" altLang="en-US" sz="1400" b="0" dirty="0" smtClean="0"/>
                        <a:t> </a:t>
                      </a:r>
                      <a:r>
                        <a:rPr lang="en-US" altLang="ko-KR" sz="1400" b="0" dirty="0" smtClean="0"/>
                        <a:t>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행 기준 소스출력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l</a:t>
                      </a:r>
                      <a:r>
                        <a:rPr lang="ko-KR" altLang="en-US" sz="1400" b="0" dirty="0" smtClean="0"/>
                        <a:t> </a:t>
                      </a:r>
                      <a:r>
                        <a:rPr lang="en-US" altLang="ko-KR" sz="1400" b="0" dirty="0" err="1" smtClean="0"/>
                        <a:t>func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func</a:t>
                      </a:r>
                      <a:r>
                        <a:rPr lang="ko-KR" altLang="en-US" sz="1400" b="0" dirty="0" smtClean="0"/>
                        <a:t>함수 기준 소스출력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l -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출력된 행의 이전 행을 출력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l </a:t>
                      </a:r>
                      <a:r>
                        <a:rPr lang="en-US" altLang="ko-KR" sz="1400" b="0" dirty="0" err="1" smtClean="0"/>
                        <a:t>file.c:func</a:t>
                      </a: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파일의 </a:t>
                      </a:r>
                      <a:r>
                        <a:rPr lang="en-US" altLang="ko-KR" sz="1400" b="0" baseline="0" dirty="0" err="1" smtClean="0"/>
                        <a:t>func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함수 부분을 출력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l file.c:10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ko-KR" altLang="en-US" sz="1400" b="0" dirty="0" smtClean="0"/>
                        <a:t>파일의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행을 기준으로 출력</a:t>
                      </a:r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7851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-508" y="1269516"/>
            <a:ext cx="3767336" cy="5003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t" anchorCtr="0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9pPr>
          </a:lstStyle>
          <a:p>
            <a:pPr lvl="1"/>
            <a:r>
              <a:rPr lang="en-US" altLang="ko-KR" dirty="0" smtClean="0"/>
              <a:t>breakpoint </a:t>
            </a:r>
            <a:r>
              <a:rPr lang="ko-KR" altLang="en-US" dirty="0" smtClean="0"/>
              <a:t>사용법 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59936"/>
              </p:ext>
            </p:extLst>
          </p:nvPr>
        </p:nvGraphicFramePr>
        <p:xfrm>
          <a:off x="384683" y="1694500"/>
          <a:ext cx="8183761" cy="47870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68910"/>
                <a:gridCol w="5114851"/>
              </a:tblGrid>
              <a:tr h="366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 </a:t>
                      </a:r>
                      <a:r>
                        <a:rPr lang="en-US" altLang="ko-KR" sz="1400" b="0" dirty="0" err="1" smtClean="0"/>
                        <a:t>func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func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심볼의 시작 부분에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 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행에 브레이크 포인트 설정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file.c:func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파일의 </a:t>
                      </a:r>
                      <a:r>
                        <a:rPr lang="en-US" altLang="ko-KR" sz="1400" b="0" baseline="0" dirty="0" err="1" smtClean="0"/>
                        <a:t>func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심볼에 브레이크 포인트 설정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file.c:10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파일의 </a:t>
                      </a:r>
                      <a:r>
                        <a:rPr lang="en-US" altLang="ko-KR" sz="1400" b="0" baseline="0" dirty="0" smtClean="0"/>
                        <a:t>10</a:t>
                      </a:r>
                      <a:r>
                        <a:rPr lang="ko-KR" altLang="en-US" sz="1400" b="0" baseline="0" dirty="0" smtClean="0"/>
                        <a:t>행에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+2</a:t>
                      </a: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행에서 </a:t>
                      </a: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개 행 이후 지점에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-2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행에서 </a:t>
                      </a: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개 행 이전 지점에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 *0x8049000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0x8049000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주소에 브레이크 포인트 설정 </a:t>
                      </a:r>
                      <a:r>
                        <a:rPr lang="en-US" altLang="ko-KR" sz="1400" b="0" baseline="0" dirty="0" smtClean="0"/>
                        <a:t>(</a:t>
                      </a:r>
                      <a:r>
                        <a:rPr lang="ko-KR" altLang="en-US" sz="1400" b="0" baseline="0" dirty="0" smtClean="0"/>
                        <a:t>어셈블리로 디버깅 시사용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b 10 if </a:t>
                      </a:r>
                      <a:r>
                        <a:rPr lang="en-US" altLang="ko-KR" sz="1400" b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 ==0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행에 브레이크 포인트 설정 단</a:t>
                      </a:r>
                      <a:r>
                        <a:rPr lang="en-US" altLang="ko-KR" sz="1400" b="0" dirty="0" smtClean="0"/>
                        <a:t>,.</a:t>
                      </a:r>
                      <a:r>
                        <a:rPr lang="en-US" altLang="ko-KR" sz="1400" b="0" dirty="0" err="1" smtClean="0"/>
                        <a:t>var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변수 값이 </a:t>
                      </a:r>
                      <a:r>
                        <a:rPr lang="en-US" altLang="ko-KR" sz="1400" b="0" baseline="0" dirty="0" smtClean="0"/>
                        <a:t>0</a:t>
                      </a:r>
                      <a:r>
                        <a:rPr lang="ko-KR" altLang="en-US" sz="1400" b="0" baseline="0" dirty="0" err="1" smtClean="0"/>
                        <a:t>일때</a:t>
                      </a:r>
                      <a:r>
                        <a:rPr lang="ko-KR" altLang="en-US" sz="1400" b="0" baseline="0" dirty="0" smtClean="0"/>
                        <a:t>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baseline="0" dirty="0" smtClean="0"/>
                        <a:t> fun*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*</a:t>
                      </a:r>
                      <a:r>
                        <a:rPr lang="en-US" altLang="ko-KR" sz="1400" b="0" dirty="0" err="1" smtClean="0"/>
                        <a:t>func</a:t>
                      </a:r>
                      <a:r>
                        <a:rPr lang="en-US" altLang="ko-KR" sz="1400" b="0" dirty="0" smtClean="0"/>
                        <a:t>*</a:t>
                      </a:r>
                      <a:r>
                        <a:rPr lang="ko-KR" altLang="en-US" sz="1400" b="0" dirty="0" smtClean="0"/>
                        <a:t>에 해당하는 모든 심볼에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 ^fun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fun</a:t>
                      </a:r>
                      <a:r>
                        <a:rPr lang="ko-KR" altLang="en-US" sz="1400" b="0" dirty="0" smtClean="0"/>
                        <a:t>으로 시작되는 모든 심볼에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en-US" altLang="ko-KR" sz="1400" b="0" dirty="0" err="1" smtClean="0"/>
                        <a:t>TestClass</a:t>
                      </a:r>
                      <a:r>
                        <a:rPr lang="en-US" altLang="ko-KR" sz="1400" b="0" dirty="0" smtClean="0"/>
                        <a:t>::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TestClass</a:t>
                      </a:r>
                      <a:r>
                        <a:rPr lang="ko-KR" altLang="en-US" sz="1400" b="0" dirty="0" smtClean="0"/>
                        <a:t>에 해당하는 모든 심볼에 브레이크포인트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8192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/>
          <a:lstStyle/>
          <a:p>
            <a:endParaRPr lang="en-US" altLang="en-US"/>
          </a:p>
        </p:txBody>
      </p:sp>
      <p:sp>
        <p:nvSpPr>
          <p:cNvPr id="32770" name="Rectangle 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/>
          <a:lstStyle/>
          <a:p>
            <a:pPr algn="l"/>
            <a:r>
              <a:rPr lang="en-US" altLang="en-US" sz="1200">
                <a:solidFill>
                  <a:srgbClr val="FFFFFF"/>
                </a:solidFill>
              </a:rPr>
              <a:t>Inha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소개 </a:t>
            </a:r>
            <a:endParaRPr lang="ko-KR" alt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-508" y="1269516"/>
            <a:ext cx="3767336" cy="5003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100" tIns="38100" rIns="38100" bIns="38100" anchor="t" anchorCtr="0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/>
              <a:buChar char="§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>
                <a:solidFill>
                  <a:schemeClr val="tx1"/>
                </a:solidFill>
                <a:latin typeface="Calibri"/>
                <a:ea typeface="ヒラギノ角ゴ ProN W3"/>
                <a:cs typeface="ヒラギノ角ゴ ProN W3"/>
                <a:sym typeface="Calibri"/>
              </a:defRPr>
            </a:lvl9pPr>
          </a:lstStyle>
          <a:p>
            <a:pPr lvl="1"/>
            <a:r>
              <a:rPr lang="en-US" altLang="ko-KR" dirty="0" smtClean="0"/>
              <a:t>breakpoint </a:t>
            </a:r>
            <a:r>
              <a:rPr lang="ko-KR" altLang="en-US" dirty="0" smtClean="0"/>
              <a:t>사용법 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05401"/>
              </p:ext>
            </p:extLst>
          </p:nvPr>
        </p:nvGraphicFramePr>
        <p:xfrm>
          <a:off x="384683" y="1694500"/>
          <a:ext cx="8183761" cy="47870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68910"/>
                <a:gridCol w="5114851"/>
              </a:tblGrid>
              <a:tr h="366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 </a:t>
                      </a:r>
                      <a:r>
                        <a:rPr lang="en-US" altLang="ko-KR" sz="1400" b="0" dirty="0" err="1" smtClean="0"/>
                        <a:t>func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func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심볼의 시작 부분에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 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행에 브레이크 포인트 설정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err="1" smtClean="0"/>
                        <a:t>file.c:func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파일의 </a:t>
                      </a:r>
                      <a:r>
                        <a:rPr lang="en-US" altLang="ko-KR" sz="1400" b="0" baseline="0" dirty="0" err="1" smtClean="0"/>
                        <a:t>func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심볼에 브레이크 포인트 설정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file.c:10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file.c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파일의 </a:t>
                      </a:r>
                      <a:r>
                        <a:rPr lang="en-US" altLang="ko-KR" sz="1400" b="0" baseline="0" dirty="0" smtClean="0"/>
                        <a:t>10</a:t>
                      </a:r>
                      <a:r>
                        <a:rPr lang="ko-KR" altLang="en-US" sz="1400" b="0" baseline="0" dirty="0" smtClean="0"/>
                        <a:t>행에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+2</a:t>
                      </a: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행에서 </a:t>
                      </a: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개 행 이후 지점에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</a:t>
                      </a:r>
                      <a:r>
                        <a:rPr lang="en-US" altLang="ko-KR" sz="1400" b="0" baseline="0" dirty="0" smtClean="0"/>
                        <a:t> -2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현재 행에서 </a:t>
                      </a: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개 행 이전 지점에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b *0x8049000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0x8049000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주소에 브레이크 포인트 설정 </a:t>
                      </a:r>
                      <a:r>
                        <a:rPr lang="en-US" altLang="ko-KR" sz="1400" b="0" baseline="0" dirty="0" smtClean="0"/>
                        <a:t>(</a:t>
                      </a:r>
                      <a:r>
                        <a:rPr lang="ko-KR" altLang="en-US" sz="1400" b="0" baseline="0" dirty="0" smtClean="0"/>
                        <a:t>어셈블리로 </a:t>
                      </a:r>
                      <a:r>
                        <a:rPr lang="ko-KR" altLang="en-US" sz="1400" b="0" baseline="0" dirty="0" err="1" smtClean="0"/>
                        <a:t>디버기싱</a:t>
                      </a:r>
                      <a:r>
                        <a:rPr lang="ko-KR" altLang="en-US" sz="1400" b="0" baseline="0" dirty="0" smtClean="0"/>
                        <a:t> 시용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b 10 if </a:t>
                      </a:r>
                      <a:r>
                        <a:rPr lang="en-US" altLang="ko-KR" sz="1400" b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 ==0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행에 브레이크 포인트 설정 단</a:t>
                      </a:r>
                      <a:r>
                        <a:rPr lang="en-US" altLang="ko-KR" sz="1400" b="0" dirty="0" smtClean="0"/>
                        <a:t>,.</a:t>
                      </a:r>
                      <a:r>
                        <a:rPr lang="en-US" altLang="ko-KR" sz="1400" b="0" dirty="0" err="1" smtClean="0"/>
                        <a:t>var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변수 값이 </a:t>
                      </a:r>
                      <a:r>
                        <a:rPr lang="en-US" altLang="ko-KR" sz="1400" b="0" baseline="0" dirty="0" smtClean="0"/>
                        <a:t>0</a:t>
                      </a:r>
                      <a:r>
                        <a:rPr lang="ko-KR" altLang="en-US" sz="1400" b="0" baseline="0" dirty="0" err="1" smtClean="0"/>
                        <a:t>일때</a:t>
                      </a:r>
                      <a:r>
                        <a:rPr lang="ko-KR" altLang="en-US" sz="1400" b="0" baseline="0" dirty="0" smtClean="0"/>
                        <a:t>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baseline="0" dirty="0" smtClean="0"/>
                        <a:t> fun*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*</a:t>
                      </a:r>
                      <a:r>
                        <a:rPr lang="en-US" altLang="ko-KR" sz="1400" b="0" dirty="0" err="1" smtClean="0"/>
                        <a:t>func</a:t>
                      </a:r>
                      <a:r>
                        <a:rPr lang="ko-KR" altLang="en-US" sz="1400" b="0" dirty="0" smtClean="0"/>
                        <a:t>에 해당하는 모든 심볼에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 ^fun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fun</a:t>
                      </a:r>
                      <a:r>
                        <a:rPr lang="ko-KR" altLang="en-US" sz="1400" b="0" dirty="0" smtClean="0"/>
                        <a:t>으로 시작되는 모든 심볼에 브레이크 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en-US" altLang="ko-KR" sz="1400" b="0" dirty="0" err="1" smtClean="0"/>
                        <a:t>TestClass</a:t>
                      </a:r>
                      <a:r>
                        <a:rPr lang="en-US" altLang="ko-KR" sz="1400" b="0" dirty="0" smtClean="0"/>
                        <a:t>::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TestClass</a:t>
                      </a:r>
                      <a:r>
                        <a:rPr lang="ko-KR" altLang="en-US" sz="1400" b="0" dirty="0" smtClean="0"/>
                        <a:t>에 해당하는 모든 심볼에 브레이크포인트 설정 </a:t>
                      </a:r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>
          <a:xfrm>
            <a:off x="3635896" y="4040673"/>
            <a:ext cx="3793504" cy="1044116"/>
          </a:xfrm>
          <a:prstGeom prst="wedgeRoundRectCallout">
            <a:avLst>
              <a:gd name="adj1" fmla="val -96505"/>
              <a:gd name="adj2" fmla="val 46420"/>
              <a:gd name="adj3" fmla="val 16667"/>
            </a:avLst>
          </a:prstGeom>
          <a:solidFill>
            <a:schemeClr val="accent3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/>
              <a:t>condition [N] </a:t>
            </a: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== 0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condition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 [N] </a:t>
            </a:r>
            <a:r>
              <a:rPr kumimoji="0" lang="en-US" altLang="ko-KR" sz="1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func</a:t>
            </a:r>
            <a:r>
              <a:rPr lang="en-US" altLang="ko-KR" sz="1800" dirty="0" smtClean="0"/>
              <a:t>(i) &gt;5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ignore [N]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sym typeface="Gill Sans"/>
              </a:rPr>
              <a:t> 100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982238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2865</Words>
  <Application>Microsoft Office PowerPoint</Application>
  <PresentationFormat>화면 슬라이드 쇼(4:3)</PresentationFormat>
  <Paragraphs>679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Gill Sans</vt:lpstr>
      <vt:lpstr>ＭＳ Ｐゴシック</vt:lpstr>
      <vt:lpstr>ヒラギノ角ゴ ProN W3</vt:lpstr>
      <vt:lpstr>ヒラギノ角ゴ ProN W6</vt:lpstr>
      <vt:lpstr>Arial Narrow</vt:lpstr>
      <vt:lpstr>Calibri</vt:lpstr>
      <vt:lpstr>Calibri Bold</vt:lpstr>
      <vt:lpstr>Wingdings</vt:lpstr>
      <vt:lpstr>Wingdings 2</vt:lpstr>
      <vt:lpstr>Title Slide</vt:lpstr>
      <vt:lpstr>Title and Content</vt:lpstr>
      <vt:lpstr>PowerPoint 프레젠테이션</vt:lpstr>
      <vt:lpstr>Today : gdb 디버거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 에 대한 소개 </vt:lpstr>
      <vt:lpstr>gdb를 이용한 디버깅 테크닉 </vt:lpstr>
      <vt:lpstr>gdb를 이용한 디버깅 테크닉 </vt:lpstr>
      <vt:lpstr>gdb를 이용한 디버깅 테크닉 </vt:lpstr>
      <vt:lpstr>gdb를 이용한 디버깅 테크닉 </vt:lpstr>
      <vt:lpstr>gdb를 이용한 디버깅 테크닉 </vt:lpstr>
      <vt:lpstr>gdb를 이용한 디버깅 테크닉 </vt:lpstr>
      <vt:lpstr>gdb를 이용한 디버깅 테크닉 </vt:lpstr>
      <vt:lpstr>gdb를 이용한 디버깅 테크닉 </vt:lpstr>
      <vt:lpstr>gdb를 이용한 디버깅 테크닉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cp:keywords/>
  <dc:description>Redesign of slides created by Randal E. Bryant and David R. O'Hallaron</dc:description>
  <cp:lastModifiedBy>구진형</cp:lastModifiedBy>
  <cp:revision>328</cp:revision>
  <dcterms:created xsi:type="dcterms:W3CDTF">2011-01-05T18:04:29Z</dcterms:created>
  <dcterms:modified xsi:type="dcterms:W3CDTF">2017-04-04T04:49:46Z</dcterms:modified>
  <cp:category/>
  <cp:contentStatus/>
</cp:coreProperties>
</file>