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43"/>
  </p:notesMasterIdLst>
  <p:sldIdLst>
    <p:sldId id="770" r:id="rId2"/>
    <p:sldId id="739" r:id="rId3"/>
    <p:sldId id="740" r:id="rId4"/>
    <p:sldId id="783" r:id="rId5"/>
    <p:sldId id="781" r:id="rId6"/>
    <p:sldId id="782" r:id="rId7"/>
    <p:sldId id="784" r:id="rId8"/>
    <p:sldId id="787" r:id="rId9"/>
    <p:sldId id="788" r:id="rId10"/>
    <p:sldId id="789" r:id="rId11"/>
    <p:sldId id="790" r:id="rId12"/>
    <p:sldId id="791" r:id="rId13"/>
    <p:sldId id="793" r:id="rId14"/>
    <p:sldId id="794" r:id="rId15"/>
    <p:sldId id="795" r:id="rId16"/>
    <p:sldId id="796" r:id="rId17"/>
    <p:sldId id="797" r:id="rId18"/>
    <p:sldId id="798" r:id="rId19"/>
    <p:sldId id="799" r:id="rId20"/>
    <p:sldId id="800" r:id="rId21"/>
    <p:sldId id="801" r:id="rId22"/>
    <p:sldId id="802" r:id="rId23"/>
    <p:sldId id="803" r:id="rId24"/>
    <p:sldId id="804" r:id="rId25"/>
    <p:sldId id="805" r:id="rId26"/>
    <p:sldId id="806" r:id="rId27"/>
    <p:sldId id="807" r:id="rId28"/>
    <p:sldId id="808" r:id="rId29"/>
    <p:sldId id="809" r:id="rId30"/>
    <p:sldId id="810" r:id="rId31"/>
    <p:sldId id="811" r:id="rId32"/>
    <p:sldId id="812" r:id="rId33"/>
    <p:sldId id="813" r:id="rId34"/>
    <p:sldId id="814" r:id="rId35"/>
    <p:sldId id="815" r:id="rId36"/>
    <p:sldId id="816" r:id="rId37"/>
    <p:sldId id="817" r:id="rId38"/>
    <p:sldId id="774" r:id="rId39"/>
    <p:sldId id="785" r:id="rId40"/>
    <p:sldId id="786" r:id="rId41"/>
    <p:sldId id="771" r:id="rId42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586D2D"/>
    <a:srgbClr val="336699"/>
    <a:srgbClr val="66CCFF"/>
    <a:srgbClr val="22340E"/>
    <a:srgbClr val="FFAFAF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94625" autoAdjust="0"/>
  </p:normalViewPr>
  <p:slideViewPr>
    <p:cSldViewPr>
      <p:cViewPr>
        <p:scale>
          <a:sx n="66" d="100"/>
          <a:sy n="66" d="100"/>
        </p:scale>
        <p:origin x="-1662" y="-582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76AD53-A17A-4985-A675-79FA4BB592D0}" type="doc">
      <dgm:prSet loTypeId="urn:microsoft.com/office/officeart/2005/8/layout/default#1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62F0C5C8-8574-4989-8FBD-695E644BBF2C}">
      <dgm:prSet phldrT="[텍스트]" custT="1"/>
      <dgm:spPr/>
      <dgm:t>
        <a:bodyPr/>
        <a:lstStyle/>
        <a:p>
          <a:pPr latinLnBrk="1"/>
          <a:r>
            <a:rPr lang="ko-KR" altLang="en-US" sz="1800" b="1" smtClean="0">
              <a:latin typeface="+mj-ea"/>
              <a:ea typeface="+mj-ea"/>
            </a:rPr>
            <a:t>이상현상과 정규화의 필요성에 대해 말할 수 있다</a:t>
          </a:r>
          <a:r>
            <a:rPr lang="en-US" altLang="en-US" sz="1800" b="1" smtClean="0">
              <a:latin typeface="+mj-ea"/>
              <a:ea typeface="+mj-ea"/>
            </a:rPr>
            <a:t>.</a:t>
          </a:r>
          <a:endParaRPr lang="ko-KR" altLang="en-US" sz="1800" b="1" dirty="0">
            <a:latin typeface="+mj-ea"/>
            <a:ea typeface="+mj-ea"/>
          </a:endParaRPr>
        </a:p>
      </dgm:t>
    </dgm:pt>
    <dgm:pt modelId="{CAB44854-DFEE-4744-A97E-BAB173971602}" type="parTrans" cxnId="{D558898C-0444-4DC0-923F-832C494183A6}">
      <dgm:prSet/>
      <dgm:spPr/>
      <dgm:t>
        <a:bodyPr/>
        <a:lstStyle/>
        <a:p>
          <a:pPr latinLnBrk="1"/>
          <a:endParaRPr lang="ko-KR" altLang="en-US" sz="1800" b="1">
            <a:solidFill>
              <a:srgbClr val="002060"/>
            </a:solidFill>
            <a:latin typeface="+mj-ea"/>
            <a:ea typeface="+mj-ea"/>
          </a:endParaRPr>
        </a:p>
      </dgm:t>
    </dgm:pt>
    <dgm:pt modelId="{D539C482-903B-44A6-80F8-5C22CC56A9C1}" type="sibTrans" cxnId="{D558898C-0444-4DC0-923F-832C494183A6}">
      <dgm:prSet/>
      <dgm:spPr/>
      <dgm:t>
        <a:bodyPr/>
        <a:lstStyle/>
        <a:p>
          <a:pPr latinLnBrk="1"/>
          <a:endParaRPr lang="ko-KR" altLang="en-US" sz="1800" b="1">
            <a:solidFill>
              <a:srgbClr val="002060"/>
            </a:solidFill>
            <a:latin typeface="+mj-ea"/>
            <a:ea typeface="+mj-ea"/>
          </a:endParaRPr>
        </a:p>
      </dgm:t>
    </dgm:pt>
    <dgm:pt modelId="{240D3B71-9767-4EEF-B990-0EB7EF7B88EE}">
      <dgm:prSet phldrT="[텍스트]" custT="1"/>
      <dgm:spPr/>
      <dgm:t>
        <a:bodyPr/>
        <a:lstStyle/>
        <a:p>
          <a:pPr latinLnBrk="1"/>
          <a:r>
            <a:rPr lang="ko-KR" altLang="en-US" sz="1800" b="1" smtClean="0">
              <a:latin typeface="+mj-ea"/>
              <a:ea typeface="+mj-ea"/>
            </a:rPr>
            <a:t>함수의 종속에 대해서 말할 수 있다</a:t>
          </a:r>
          <a:r>
            <a:rPr lang="en-US" altLang="en-US" sz="1800" b="1" smtClean="0">
              <a:latin typeface="+mj-ea"/>
              <a:ea typeface="+mj-ea"/>
            </a:rPr>
            <a:t>.</a:t>
          </a:r>
          <a:endParaRPr lang="ko-KR" altLang="en-US" sz="1800" b="1" dirty="0">
            <a:latin typeface="+mj-ea"/>
            <a:ea typeface="+mj-ea"/>
          </a:endParaRPr>
        </a:p>
      </dgm:t>
    </dgm:pt>
    <dgm:pt modelId="{C753361E-5621-47B4-8376-FC8404F6CB50}" type="parTrans" cxnId="{454F8F81-2AC5-4114-8C6B-9F5D7EBC8221}">
      <dgm:prSet/>
      <dgm:spPr/>
      <dgm:t>
        <a:bodyPr/>
        <a:lstStyle/>
        <a:p>
          <a:pPr latinLnBrk="1"/>
          <a:endParaRPr lang="ko-KR" altLang="en-US" sz="1800" b="1">
            <a:latin typeface="+mj-ea"/>
            <a:ea typeface="+mj-ea"/>
          </a:endParaRPr>
        </a:p>
      </dgm:t>
    </dgm:pt>
    <dgm:pt modelId="{44B76405-E009-4A5A-86A9-43CCD68E8615}" type="sibTrans" cxnId="{454F8F81-2AC5-4114-8C6B-9F5D7EBC8221}">
      <dgm:prSet/>
      <dgm:spPr/>
      <dgm:t>
        <a:bodyPr/>
        <a:lstStyle/>
        <a:p>
          <a:pPr latinLnBrk="1"/>
          <a:endParaRPr lang="ko-KR" altLang="en-US" sz="1800" b="1">
            <a:latin typeface="+mj-ea"/>
            <a:ea typeface="+mj-ea"/>
          </a:endParaRPr>
        </a:p>
      </dgm:t>
    </dgm:pt>
    <dgm:pt modelId="{5DB45367-F282-4AF0-A873-B99687FAF263}">
      <dgm:prSet phldrT="[텍스트]" custT="1"/>
      <dgm:spPr/>
      <dgm:t>
        <a:bodyPr/>
        <a:lstStyle/>
        <a:p>
          <a:pPr latinLnBrk="1"/>
          <a:r>
            <a:rPr lang="ko-KR" altLang="en-US" sz="1800" b="1" smtClean="0">
              <a:latin typeface="+mj-ea"/>
              <a:ea typeface="+mj-ea"/>
            </a:rPr>
            <a:t>정규화 방법을 습득한다</a:t>
          </a:r>
          <a:r>
            <a:rPr lang="en-US" altLang="en-US" sz="1800" b="1" smtClean="0">
              <a:latin typeface="+mj-ea"/>
              <a:ea typeface="+mj-ea"/>
            </a:rPr>
            <a:t>.</a:t>
          </a:r>
          <a:endParaRPr lang="ko-KR" altLang="en-US" sz="1800" b="1" dirty="0">
            <a:latin typeface="+mj-ea"/>
            <a:ea typeface="+mj-ea"/>
          </a:endParaRPr>
        </a:p>
      </dgm:t>
    </dgm:pt>
    <dgm:pt modelId="{6A266DE5-B365-43C1-B280-22A815B1C96E}" type="sibTrans" cxnId="{9DDB113F-40E7-4E7D-80E3-F796D2E62589}">
      <dgm:prSet/>
      <dgm:spPr/>
      <dgm:t>
        <a:bodyPr/>
        <a:lstStyle/>
        <a:p>
          <a:pPr latinLnBrk="1"/>
          <a:endParaRPr lang="ko-KR" altLang="en-US" sz="1800" b="1">
            <a:latin typeface="+mj-ea"/>
            <a:ea typeface="+mj-ea"/>
          </a:endParaRPr>
        </a:p>
      </dgm:t>
    </dgm:pt>
    <dgm:pt modelId="{34BF85AC-05EB-4EC1-ABFF-A732E0994338}" type="parTrans" cxnId="{9DDB113F-40E7-4E7D-80E3-F796D2E62589}">
      <dgm:prSet/>
      <dgm:spPr/>
      <dgm:t>
        <a:bodyPr/>
        <a:lstStyle/>
        <a:p>
          <a:pPr latinLnBrk="1"/>
          <a:endParaRPr lang="ko-KR" altLang="en-US" sz="1800" b="1">
            <a:latin typeface="+mj-ea"/>
            <a:ea typeface="+mj-ea"/>
          </a:endParaRPr>
        </a:p>
      </dgm:t>
    </dgm:pt>
    <dgm:pt modelId="{B72B4096-BD9B-42D0-8312-E280ACE60826}" type="pres">
      <dgm:prSet presAssocID="{3276AD53-A17A-4985-A675-79FA4BB592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C89243-A021-4613-B04E-494676046E68}" type="pres">
      <dgm:prSet presAssocID="{62F0C5C8-8574-4989-8FBD-695E644BBF2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04B988-1B86-4D77-8BE7-B94ABD5C0499}" type="pres">
      <dgm:prSet presAssocID="{D539C482-903B-44A6-80F8-5C22CC56A9C1}" presName="sibTrans" presStyleCnt="0"/>
      <dgm:spPr/>
      <dgm:t>
        <a:bodyPr/>
        <a:lstStyle/>
        <a:p>
          <a:pPr latinLnBrk="1"/>
          <a:endParaRPr lang="ko-KR" altLang="en-US"/>
        </a:p>
      </dgm:t>
    </dgm:pt>
    <dgm:pt modelId="{BBF3AED3-FCA8-4931-B5D1-F84762F59A0F}" type="pres">
      <dgm:prSet presAssocID="{240D3B71-9767-4EEF-B990-0EB7EF7B88E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6F409A-09A1-4FDF-9014-8C51FDCF6D2F}" type="pres">
      <dgm:prSet presAssocID="{44B76405-E009-4A5A-86A9-43CCD68E8615}" presName="sibTrans" presStyleCnt="0"/>
      <dgm:spPr/>
    </dgm:pt>
    <dgm:pt modelId="{B5CF965F-7C77-48CC-89DE-09FD7C924E06}" type="pres">
      <dgm:prSet presAssocID="{5DB45367-F282-4AF0-A873-B99687FAF26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3A245CA-6246-4D8A-ABAC-24AFA72F1694}" type="presOf" srcId="{240D3B71-9767-4EEF-B990-0EB7EF7B88EE}" destId="{BBF3AED3-FCA8-4931-B5D1-F84762F59A0F}" srcOrd="0" destOrd="0" presId="urn:microsoft.com/office/officeart/2005/8/layout/default#1"/>
    <dgm:cxn modelId="{9DDB113F-40E7-4E7D-80E3-F796D2E62589}" srcId="{3276AD53-A17A-4985-A675-79FA4BB592D0}" destId="{5DB45367-F282-4AF0-A873-B99687FAF263}" srcOrd="2" destOrd="0" parTransId="{34BF85AC-05EB-4EC1-ABFF-A732E0994338}" sibTransId="{6A266DE5-B365-43C1-B280-22A815B1C96E}"/>
    <dgm:cxn modelId="{704F49FC-92B3-4790-8925-E2D0EB27519C}" type="presOf" srcId="{62F0C5C8-8574-4989-8FBD-695E644BBF2C}" destId="{56C89243-A021-4613-B04E-494676046E68}" srcOrd="0" destOrd="0" presId="urn:microsoft.com/office/officeart/2005/8/layout/default#1"/>
    <dgm:cxn modelId="{454F8F81-2AC5-4114-8C6B-9F5D7EBC8221}" srcId="{3276AD53-A17A-4985-A675-79FA4BB592D0}" destId="{240D3B71-9767-4EEF-B990-0EB7EF7B88EE}" srcOrd="1" destOrd="0" parTransId="{C753361E-5621-47B4-8376-FC8404F6CB50}" sibTransId="{44B76405-E009-4A5A-86A9-43CCD68E8615}"/>
    <dgm:cxn modelId="{8F496DFF-9434-41FE-AA8E-659740172498}" type="presOf" srcId="{5DB45367-F282-4AF0-A873-B99687FAF263}" destId="{B5CF965F-7C77-48CC-89DE-09FD7C924E06}" srcOrd="0" destOrd="0" presId="urn:microsoft.com/office/officeart/2005/8/layout/default#1"/>
    <dgm:cxn modelId="{5F33177C-891C-4C20-BAE3-F1BCA86FBCC7}" type="presOf" srcId="{3276AD53-A17A-4985-A675-79FA4BB592D0}" destId="{B72B4096-BD9B-42D0-8312-E280ACE60826}" srcOrd="0" destOrd="0" presId="urn:microsoft.com/office/officeart/2005/8/layout/default#1"/>
    <dgm:cxn modelId="{D558898C-0444-4DC0-923F-832C494183A6}" srcId="{3276AD53-A17A-4985-A675-79FA4BB592D0}" destId="{62F0C5C8-8574-4989-8FBD-695E644BBF2C}" srcOrd="0" destOrd="0" parTransId="{CAB44854-DFEE-4744-A97E-BAB173971602}" sibTransId="{D539C482-903B-44A6-80F8-5C22CC56A9C1}"/>
    <dgm:cxn modelId="{9BCB760B-C996-4CCA-8236-499523F2C5F4}" type="presParOf" srcId="{B72B4096-BD9B-42D0-8312-E280ACE60826}" destId="{56C89243-A021-4613-B04E-494676046E68}" srcOrd="0" destOrd="0" presId="urn:microsoft.com/office/officeart/2005/8/layout/default#1"/>
    <dgm:cxn modelId="{F4C8D882-74D9-4CDB-8A99-F0F50AE10C93}" type="presParOf" srcId="{B72B4096-BD9B-42D0-8312-E280ACE60826}" destId="{9204B988-1B86-4D77-8BE7-B94ABD5C0499}" srcOrd="1" destOrd="0" presId="urn:microsoft.com/office/officeart/2005/8/layout/default#1"/>
    <dgm:cxn modelId="{CEB54FAF-D702-4852-9068-C72C38CC9E2A}" type="presParOf" srcId="{B72B4096-BD9B-42D0-8312-E280ACE60826}" destId="{BBF3AED3-FCA8-4931-B5D1-F84762F59A0F}" srcOrd="2" destOrd="0" presId="urn:microsoft.com/office/officeart/2005/8/layout/default#1"/>
    <dgm:cxn modelId="{15A76E07-3552-467C-A21E-C54636EDF9C8}" type="presParOf" srcId="{B72B4096-BD9B-42D0-8312-E280ACE60826}" destId="{956F409A-09A1-4FDF-9014-8C51FDCF6D2F}" srcOrd="3" destOrd="0" presId="urn:microsoft.com/office/officeart/2005/8/layout/default#1"/>
    <dgm:cxn modelId="{30301121-8385-4F15-BF72-09914C8CEAC7}" type="presParOf" srcId="{B72B4096-BD9B-42D0-8312-E280ACE60826}" destId="{B5CF965F-7C77-48CC-89DE-09FD7C924E06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89243-A021-4613-B04E-494676046E68}">
      <dsp:nvSpPr>
        <dsp:cNvPr id="0" name=""/>
        <dsp:cNvSpPr/>
      </dsp:nvSpPr>
      <dsp:spPr>
        <a:xfrm>
          <a:off x="1286911" y="187"/>
          <a:ext cx="3164941" cy="18989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mtClean="0">
              <a:latin typeface="+mj-ea"/>
              <a:ea typeface="+mj-ea"/>
            </a:rPr>
            <a:t>이상현상과 정규화의 필요성에 대해 말할 수 있다</a:t>
          </a:r>
          <a:r>
            <a:rPr lang="en-US" altLang="en-US" sz="1800" b="1" kern="1200" smtClean="0">
              <a:latin typeface="+mj-ea"/>
              <a:ea typeface="+mj-ea"/>
            </a:rPr>
            <a:t>.</a:t>
          </a:r>
          <a:endParaRPr lang="ko-KR" altLang="en-US" sz="1800" b="1" kern="1200" dirty="0">
            <a:latin typeface="+mj-ea"/>
            <a:ea typeface="+mj-ea"/>
          </a:endParaRPr>
        </a:p>
      </dsp:txBody>
      <dsp:txXfrm>
        <a:off x="1286911" y="187"/>
        <a:ext cx="3164941" cy="1898965"/>
      </dsp:txXfrm>
    </dsp:sp>
    <dsp:sp modelId="{BBF3AED3-FCA8-4931-B5D1-F84762F59A0F}">
      <dsp:nvSpPr>
        <dsp:cNvPr id="0" name=""/>
        <dsp:cNvSpPr/>
      </dsp:nvSpPr>
      <dsp:spPr>
        <a:xfrm>
          <a:off x="4768347" y="187"/>
          <a:ext cx="3164941" cy="189896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mtClean="0">
              <a:latin typeface="+mj-ea"/>
              <a:ea typeface="+mj-ea"/>
            </a:rPr>
            <a:t>함수의 종속에 대해서 말할 수 있다</a:t>
          </a:r>
          <a:r>
            <a:rPr lang="en-US" altLang="en-US" sz="1800" b="1" kern="1200" smtClean="0">
              <a:latin typeface="+mj-ea"/>
              <a:ea typeface="+mj-ea"/>
            </a:rPr>
            <a:t>.</a:t>
          </a:r>
          <a:endParaRPr lang="ko-KR" altLang="en-US" sz="1800" b="1" kern="1200" dirty="0">
            <a:latin typeface="+mj-ea"/>
            <a:ea typeface="+mj-ea"/>
          </a:endParaRPr>
        </a:p>
      </dsp:txBody>
      <dsp:txXfrm>
        <a:off x="4768347" y="187"/>
        <a:ext cx="3164941" cy="1898965"/>
      </dsp:txXfrm>
    </dsp:sp>
    <dsp:sp modelId="{B5CF965F-7C77-48CC-89DE-09FD7C924E06}">
      <dsp:nvSpPr>
        <dsp:cNvPr id="0" name=""/>
        <dsp:cNvSpPr/>
      </dsp:nvSpPr>
      <dsp:spPr>
        <a:xfrm>
          <a:off x="3027629" y="2215647"/>
          <a:ext cx="3164941" cy="18989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smtClean="0">
              <a:latin typeface="+mj-ea"/>
              <a:ea typeface="+mj-ea"/>
            </a:rPr>
            <a:t>정규화 방법을 습득한다</a:t>
          </a:r>
          <a:r>
            <a:rPr lang="en-US" altLang="en-US" sz="1800" b="1" kern="1200" smtClean="0">
              <a:latin typeface="+mj-ea"/>
              <a:ea typeface="+mj-ea"/>
            </a:rPr>
            <a:t>.</a:t>
          </a:r>
          <a:endParaRPr lang="ko-KR" altLang="en-US" sz="1800" b="1" kern="1200" dirty="0">
            <a:latin typeface="+mj-ea"/>
            <a:ea typeface="+mj-ea"/>
          </a:endParaRPr>
        </a:p>
      </dsp:txBody>
      <dsp:txXfrm>
        <a:off x="3027629" y="2215647"/>
        <a:ext cx="3164941" cy="1898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003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4480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4174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6430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8197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8769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0319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5245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0315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7098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836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3881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94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9323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8235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776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6325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381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6612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3777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8463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240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99150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8139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13891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9712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999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10285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12611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55640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1248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13454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85775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09187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764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85565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18322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716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2022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66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8851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7015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864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304800" y="990600"/>
            <a:ext cx="9601200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3">
                    <a:lumMod val="75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57416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6" name="그림 5" descr="개념을콕콕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10600" y="228600"/>
            <a:ext cx="1014413" cy="5013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066800" y="990600"/>
            <a:ext cx="8839200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66800" y="1066800"/>
            <a:ext cx="8458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3">
                    <a:lumMod val="75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 typeface="Arial" pitchFamily="34" charset="0"/>
              <a:buChar char="•"/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맑은 고딕" pitchFamily="50" charset="-127"/>
              <a:buChar char=" 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buFont typeface="맑은 고딕" pitchFamily="50" charset="-127"/>
              <a:buChar char=" "/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57416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마스터 텍스트 스타일을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9" name="그림 8" descr="개념을콕콕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610600" y="228600"/>
            <a:ext cx="1014413" cy="5013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304800" y="990600"/>
            <a:ext cx="9601200" cy="5638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1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448800" cy="5410200"/>
          </a:xfrm>
          <a:prstGeom prst="rect">
            <a:avLst/>
          </a:prstGeom>
          <a:ln w="19050"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3">
                    <a:lumMod val="75000"/>
                  </a:schemeClr>
                </a:solidFill>
                <a:effectLst/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  <a:effectLst/>
              </a:defRPr>
            </a:lvl2pPr>
            <a:lvl3pPr>
              <a:lnSpc>
                <a:spcPct val="130000"/>
              </a:lnSpc>
              <a:buFontTx/>
              <a:buBlip>
                <a:blip r:embed="rId2"/>
              </a:buBlip>
              <a:defRPr sz="1200">
                <a:solidFill>
                  <a:schemeClr val="accent1">
                    <a:lumMod val="25000"/>
                  </a:schemeClr>
                </a:solidFill>
                <a:effectLst/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  <a:effectLst/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  <a:effectLst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/>
          </p:nvPr>
        </p:nvSpPr>
        <p:spPr>
          <a:xfrm>
            <a:off x="1405800" y="6096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9700" y="228600"/>
            <a:ext cx="6126136" cy="304800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620076"/>
            <a:ext cx="2159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장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  <a:ea typeface="+mn-ea"/>
              </a:rPr>
              <a:t> 데이터 종속성과 정규화</a:t>
            </a:r>
            <a:endParaRPr lang="en-US" altLang="ko-KR" sz="12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" name="그림 9" descr="개념을콕콕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610600" y="228600"/>
            <a:ext cx="1014413" cy="50137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2011-08-31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5" r:id="rId3"/>
    <p:sldLayoutId id="2147484067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2360712" y="990600"/>
            <a:ext cx="67832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charset="0"/>
              </a:rPr>
              <a:t>4</a:t>
            </a:r>
            <a:r>
              <a:rPr lang="ko-KR" altLang="en-US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charset="0"/>
              </a:rPr>
              <a:t>장</a:t>
            </a: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.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데이터 종속성과 정규화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 함수적 종속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 → Y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 결정자</a:t>
            </a:r>
            <a:r>
              <a:rPr lang="en-US" altLang="ko-KR" dirty="0" smtClean="0"/>
              <a:t>(determinant)</a:t>
            </a:r>
          </a:p>
          <a:p>
            <a:pPr lvl="1"/>
            <a:r>
              <a:rPr lang="ko-KR" altLang="en-US" dirty="0" smtClean="0"/>
              <a:t>주어진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다른 속성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속성들의 집합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고유하게 결정하는 하나 이상의 속성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함수종속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수강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결정자를 찾아보자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함수종속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0770" y="1720535"/>
            <a:ext cx="4584461" cy="3436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그룹 8"/>
          <p:cNvGrpSpPr/>
          <p:nvPr/>
        </p:nvGrpSpPr>
        <p:grpSpPr>
          <a:xfrm>
            <a:off x="1208584" y="5301208"/>
            <a:ext cx="7488832" cy="936104"/>
            <a:chOff x="992560" y="5013176"/>
            <a:chExt cx="7488832" cy="93610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36576" y="5157192"/>
              <a:ext cx="7344816" cy="792088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     학번 → 이름</a:t>
              </a:r>
            </a:p>
            <a:p>
              <a:r>
                <a:rPr lang="en-US" altLang="ko-KR" dirty="0" smtClean="0">
                  <a:solidFill>
                    <a:schemeClr val="tx1"/>
                  </a:solidFill>
                </a:rPr>
                <a:t>     {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학번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과목명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} →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성적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992560" y="5013176"/>
              <a:ext cx="576064" cy="5040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7257256" y="472514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87 page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769424" y="609329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88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함수적 종속의 성질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완전 함수 종속</a:t>
            </a:r>
            <a:r>
              <a:rPr lang="en-US" altLang="ko-KR" dirty="0" smtClean="0"/>
              <a:t>(FFD: Full Functional Dependency)</a:t>
            </a:r>
          </a:p>
          <a:p>
            <a:pPr lvl="1"/>
            <a:r>
              <a:rPr lang="ko-KR" altLang="en-US" dirty="0" smtClean="0"/>
              <a:t>부분 함수 종속</a:t>
            </a:r>
            <a:r>
              <a:rPr lang="en-US" altLang="ko-KR" dirty="0" smtClean="0"/>
              <a:t>(PFD: Partial Functional Dependency)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 함수 종속 다이어그램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릴레이션</a:t>
            </a:r>
            <a:r>
              <a:rPr lang="ko-KR" altLang="en-US" dirty="0" smtClean="0"/>
              <a:t> 내의 속성들의 종속 관계를 보다 쉽게 이해하기 위해서는 이를 도식적으로 표현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함수종속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84376" y="3652986"/>
            <a:ext cx="5537249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7689304" y="602128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88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정규화</a:t>
            </a:r>
            <a:r>
              <a:rPr lang="en-US" altLang="ko-KR" dirty="0" smtClean="0"/>
              <a:t>(Normalization)</a:t>
            </a:r>
          </a:p>
          <a:p>
            <a:pPr lvl="1"/>
            <a:r>
              <a:rPr lang="ko-KR" altLang="en-US" dirty="0" smtClean="0"/>
              <a:t>주어진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스키마를 함수적 종속성 등의 종속 이론을 이용하여 잘못된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스키마를 보다 더 작은 속성의 세트로 나누어서 갱신 이상이 발생하지 않는 바람직한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스키마로 만들어 가는 과정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정규형</a:t>
            </a:r>
            <a:r>
              <a:rPr lang="en-US" altLang="ko-KR" dirty="0" smtClean="0"/>
              <a:t>(Normal Form)</a:t>
            </a:r>
          </a:p>
          <a:p>
            <a:pPr lvl="1"/>
            <a:r>
              <a:rPr lang="ko-KR" altLang="en-US" dirty="0" smtClean="0"/>
              <a:t>테이블의 정규화된 정도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정규형들</a:t>
            </a:r>
            <a:r>
              <a:rPr lang="ko-KR" altLang="en-US" dirty="0" smtClean="0"/>
              <a:t> 간의 관계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8265368" y="558924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89 page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2721" y="1484784"/>
            <a:ext cx="5112568" cy="503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정규형에 만족하는 </a:t>
            </a: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에 속한 모든 도메인이 원잣값</a:t>
            </a:r>
            <a:r>
              <a:rPr lang="en-US" altLang="ko-KR" dirty="0" smtClean="0"/>
              <a:t>(atomic value)</a:t>
            </a:r>
          </a:p>
          <a:p>
            <a:pPr lvl="1"/>
            <a:r>
              <a:rPr lang="ko-KR" altLang="en-US" dirty="0" err="1" smtClean="0"/>
              <a:t>릴레이션의</a:t>
            </a:r>
            <a:r>
              <a:rPr lang="ko-KR" altLang="en-US" dirty="0" smtClean="0"/>
              <a:t> 속성값이 반복 집단이 없는 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이상 분해될 수 없는 </a:t>
            </a:r>
            <a:r>
              <a:rPr lang="ko-KR" altLang="en-US" dirty="0" err="1" smtClean="0"/>
              <a:t>원잣값으로만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반복 집합이 있는 비정규 </a:t>
            </a: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 집합은 한 개의 </a:t>
            </a:r>
            <a:r>
              <a:rPr lang="ko-KR" altLang="en-US" dirty="0" err="1" smtClean="0"/>
              <a:t>기본키</a:t>
            </a:r>
            <a:r>
              <a:rPr lang="ko-KR" altLang="en-US" dirty="0" smtClean="0"/>
              <a:t> 값에 대해서 두 개 이상의 값을 가질 수 있는 속성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3-1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(1NF)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8584" y="3573016"/>
            <a:ext cx="7488832" cy="301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8697416" y="609329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90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정규화 과정의 개념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정규화 과정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3-1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(1NF)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0276" y="1700808"/>
            <a:ext cx="8985448" cy="128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8265368" y="335699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90 page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44488" y="3789040"/>
            <a:ext cx="9217024" cy="2816201"/>
            <a:chOff x="344488" y="3789040"/>
            <a:chExt cx="9217024" cy="2816201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4488" y="4221088"/>
              <a:ext cx="4392488" cy="2088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736976" y="4869160"/>
              <a:ext cx="1110576" cy="1134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89104" y="3789040"/>
              <a:ext cx="3672408" cy="2816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이 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키에 속하지 않는 속성 모두가 키에 완전 함수 종속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3-2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>
            <a:off x="8193360" y="580526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91 page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16496" y="2420888"/>
            <a:ext cx="9031224" cy="3240360"/>
            <a:chOff x="416496" y="2420888"/>
            <a:chExt cx="9031224" cy="3240360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80992" y="2852936"/>
              <a:ext cx="4566728" cy="280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6496" y="2420888"/>
              <a:ext cx="4328968" cy="3240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정규화 과정의 개념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3-2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265368" y="465313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91 page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81" y="3371926"/>
            <a:ext cx="8891439" cy="113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정규화 과정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3-2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>
            <a:off x="7329264" y="378904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92 page</a:t>
            </a:r>
            <a:endParaRPr lang="ko-KR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04829" y="1027335"/>
            <a:ext cx="3096343" cy="312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8554" y="4144808"/>
            <a:ext cx="4208893" cy="243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7"/>
          <p:cNvGraphicFramePr>
            <a:graphicFrameLocks noGrp="1"/>
          </p:cNvGraphicFramePr>
          <p:nvPr>
            <p:ph idx="1"/>
          </p:nvPr>
        </p:nvGraphicFramePr>
        <p:xfrm>
          <a:off x="507522" y="1676400"/>
          <a:ext cx="9220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텍스트 개체 틀 10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36513"/>
            <a:ext cx="6126163" cy="30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정규화 과정의 함수 종속 다이어그램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3-2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>
            <a:off x="8409384" y="602128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93 page</a:t>
            </a:r>
            <a:endParaRPr lang="ko-KR" alt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9219" y="1493902"/>
            <a:ext cx="4447562" cy="336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71105" y="4801424"/>
            <a:ext cx="6163790" cy="179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무손실</a:t>
            </a:r>
            <a:r>
              <a:rPr lang="ko-KR" altLang="en-US" dirty="0" smtClean="0"/>
              <a:t> 분해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nonloss</a:t>
            </a:r>
            <a:r>
              <a:rPr lang="en-US" altLang="ko-KR" dirty="0" smtClean="0"/>
              <a:t> decomposition)</a:t>
            </a:r>
          </a:p>
          <a:p>
            <a:pPr lvl="1"/>
            <a:r>
              <a:rPr lang="ko-KR" altLang="en-US" dirty="0" smtClean="0"/>
              <a:t>자연 조인하였을 때 아무런 정보 손실 없이 다시 원래의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복귀된다면 </a:t>
            </a:r>
            <a:r>
              <a:rPr lang="en-US" altLang="ko-KR" dirty="0" smtClean="0"/>
              <a:t>2NF</a:t>
            </a:r>
            <a:r>
              <a:rPr lang="ko-KR" altLang="en-US" dirty="0" smtClean="0"/>
              <a:t>로 두 개의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분해하는 것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3-2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2NF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속성들이 </a:t>
            </a:r>
            <a:r>
              <a:rPr lang="ko-KR" altLang="en-US" dirty="0" err="1" smtClean="0"/>
              <a:t>기본키에</a:t>
            </a:r>
            <a:r>
              <a:rPr lang="ko-KR" altLang="en-US" dirty="0" smtClean="0"/>
              <a:t> 이행적 함수 종속</a:t>
            </a:r>
            <a:r>
              <a:rPr lang="en-US" altLang="ko-KR" dirty="0" smtClean="0"/>
              <a:t>(transitive FD)</a:t>
            </a:r>
            <a:r>
              <a:rPr lang="ko-KR" altLang="en-US" dirty="0" smtClean="0"/>
              <a:t>을 제외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이행적 함수 종속성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개의 속성에 존재하는 함수의 종속성을 의미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7761312" y="609329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94 page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1435" y="3212976"/>
            <a:ext cx="4023131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이행적 함수 종속하는 지도 </a:t>
            </a:r>
            <a:r>
              <a:rPr lang="ko-KR" altLang="en-US" dirty="0" err="1" smtClean="0"/>
              <a:t>릴레이션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grpSp>
        <p:nvGrpSpPr>
          <p:cNvPr id="12" name="그룹 11"/>
          <p:cNvGrpSpPr/>
          <p:nvPr/>
        </p:nvGrpSpPr>
        <p:grpSpPr>
          <a:xfrm>
            <a:off x="1208584" y="5229200"/>
            <a:ext cx="7488832" cy="936104"/>
            <a:chOff x="1208584" y="5229200"/>
            <a:chExt cx="7488832" cy="93610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352600" y="5373216"/>
              <a:ext cx="7344816" cy="792088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    학번→지도교수 ∧ 지도교수→학과           학번→학과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208584" y="5229200"/>
              <a:ext cx="576064" cy="50405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66433" y="5563839"/>
              <a:ext cx="876300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직사각형 12"/>
          <p:cNvSpPr/>
          <p:nvPr/>
        </p:nvSpPr>
        <p:spPr>
          <a:xfrm>
            <a:off x="7545288" y="486916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94 page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014054" y="1628800"/>
            <a:ext cx="7877893" cy="3199631"/>
            <a:chOff x="992560" y="1628800"/>
            <a:chExt cx="7877893" cy="3199631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2560" y="1628800"/>
              <a:ext cx="3668835" cy="3199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69024" y="1844824"/>
              <a:ext cx="3701429" cy="2716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이행적 함수 종속으로 인한 갱신 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 이상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0572" y="2132856"/>
            <a:ext cx="7704856" cy="331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7175133" y="507654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95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이행적 함수 종속으로 인한 갱신 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삽입 이상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0552" y="2132856"/>
            <a:ext cx="8064896" cy="442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2936776" y="422108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96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이행적 함수 종속으로 인한 갱신 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이상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049344" y="592285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96 page</a:t>
            </a:r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453" y="2420888"/>
            <a:ext cx="8499094" cy="343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정규화 과정의 개념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049344" y="450912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97 page</a:t>
            </a:r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81" y="3284984"/>
            <a:ext cx="8891439" cy="1137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정규화 과정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7977336" y="609329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97 page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468724" y="1052736"/>
            <a:ext cx="4968552" cy="5524818"/>
            <a:chOff x="2468724" y="1052736"/>
            <a:chExt cx="4968552" cy="5524818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03884" y="1052736"/>
              <a:ext cx="2698233" cy="3043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68724" y="4149080"/>
              <a:ext cx="4968552" cy="2428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정규화 과정의 함수 종속 다이어그램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3-3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(3NF)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72580" y="3265334"/>
            <a:ext cx="7560840" cy="150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8193360" y="558924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98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 정규화의 의미</a:t>
            </a:r>
          </a:p>
          <a:p>
            <a:pPr lvl="1"/>
            <a:r>
              <a:rPr lang="en-US" altLang="ko-KR" dirty="0" smtClean="0"/>
              <a:t>1-1 </a:t>
            </a:r>
            <a:r>
              <a:rPr lang="ko-KR" altLang="en-US" dirty="0" smtClean="0"/>
              <a:t>수정 이상</a:t>
            </a:r>
          </a:p>
          <a:p>
            <a:pPr lvl="1"/>
            <a:r>
              <a:rPr lang="en-US" altLang="ko-KR" dirty="0" smtClean="0"/>
              <a:t>1-2 </a:t>
            </a:r>
            <a:r>
              <a:rPr lang="ko-KR" altLang="en-US" dirty="0" smtClean="0"/>
              <a:t>삽입 이상 </a:t>
            </a:r>
          </a:p>
          <a:p>
            <a:pPr lvl="1"/>
            <a:r>
              <a:rPr lang="en-US" altLang="ko-KR" dirty="0" smtClean="0"/>
              <a:t>1-3 </a:t>
            </a:r>
            <a:r>
              <a:rPr lang="ko-KR" altLang="en-US" dirty="0" smtClean="0"/>
              <a:t>삭제 이상 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함수 종속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SECTION 03 </a:t>
            </a:r>
            <a:r>
              <a:rPr lang="ko-KR" altLang="en-US" dirty="0" smtClean="0"/>
              <a:t>정규화 과정 </a:t>
            </a:r>
          </a:p>
          <a:p>
            <a:pPr lvl="1"/>
            <a:r>
              <a:rPr lang="ko-KR" altLang="en-US" dirty="0" smtClean="0"/>
              <a:t>제</a:t>
            </a:r>
            <a:r>
              <a:rPr lang="en-US" altLang="ko-KR" dirty="0" smtClean="0"/>
              <a:t>1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(1NF)</a:t>
            </a:r>
          </a:p>
          <a:p>
            <a:pPr lvl="1"/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(2NF)</a:t>
            </a:r>
          </a:p>
          <a:p>
            <a:pPr lvl="1"/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</a:t>
            </a:r>
            <a:r>
              <a:rPr lang="en-US" altLang="ko-KR" dirty="0" smtClean="0"/>
              <a:t>(3NF)</a:t>
            </a:r>
          </a:p>
          <a:p>
            <a:pPr lvl="1"/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코드 정규형</a:t>
            </a:r>
            <a:r>
              <a:rPr lang="en-US" altLang="ko-KR" dirty="0" smtClean="0"/>
              <a:t>(BCNF) </a:t>
            </a:r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36513"/>
            <a:ext cx="6126163" cy="30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복잡한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관계에 의해 발생하는 문제를 해결하기 위해서 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정규형을 보완한 것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이 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정규형을 만족하고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결정자가 </a:t>
            </a:r>
            <a:r>
              <a:rPr lang="ko-KR" altLang="en-US" dirty="0" err="1" smtClean="0"/>
              <a:t>후보키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3-4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337376" y="6021288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98 page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794275" y="2637650"/>
            <a:ext cx="8317451" cy="3352648"/>
            <a:chOff x="560512" y="2564904"/>
            <a:chExt cx="9002055" cy="3628602"/>
          </a:xfrm>
        </p:grpSpPr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512" y="2564904"/>
              <a:ext cx="4022444" cy="3628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64968" y="3284984"/>
              <a:ext cx="4897599" cy="2567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결정자가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아닌 </a:t>
            </a:r>
            <a:r>
              <a:rPr lang="ko-KR" altLang="en-US" dirty="0" err="1" smtClean="0"/>
              <a:t>릴레이션에서의</a:t>
            </a:r>
            <a:r>
              <a:rPr lang="ko-KR" altLang="en-US" dirty="0" smtClean="0"/>
              <a:t> 갱신 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수정 이상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3-4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2127" y="2276872"/>
            <a:ext cx="8261746" cy="3651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8265368" y="5517232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99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결정자가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아닌 </a:t>
            </a:r>
            <a:r>
              <a:rPr lang="ko-KR" altLang="en-US" dirty="0" err="1" smtClean="0"/>
              <a:t>릴레이션에서의</a:t>
            </a:r>
            <a:r>
              <a:rPr lang="ko-KR" altLang="en-US" dirty="0" smtClean="0"/>
              <a:t> 갱신 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삽입 이상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3-4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4706" y="1988840"/>
            <a:ext cx="8116589" cy="409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8337376" y="6093296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100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결정자가 </a:t>
            </a:r>
            <a:r>
              <a:rPr lang="ko-KR" altLang="en-US" dirty="0" err="1" smtClean="0"/>
              <a:t>후보키가</a:t>
            </a:r>
            <a:r>
              <a:rPr lang="ko-KR" altLang="en-US" dirty="0" smtClean="0"/>
              <a:t> 아닌 </a:t>
            </a:r>
            <a:r>
              <a:rPr lang="ko-KR" altLang="en-US" dirty="0" err="1" smtClean="0"/>
              <a:t>릴레이션에서의</a:t>
            </a:r>
            <a:r>
              <a:rPr lang="ko-KR" altLang="en-US" dirty="0" smtClean="0"/>
              <a:t> 갱신 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이상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3-4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265368" y="5877272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100 page</a:t>
            </a:r>
            <a:endParaRPr lang="ko-KR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508" y="2625514"/>
            <a:ext cx="8854985" cy="32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정규화 과정 개념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3-4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8337376" y="436510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100 page</a:t>
            </a:r>
            <a:endParaRPr lang="ko-KR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01" y="3068960"/>
            <a:ext cx="8531399" cy="109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정규화 과정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3-4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2144688" y="580526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101 page</a:t>
            </a:r>
            <a:endParaRPr lang="ko-KR" alt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1052736"/>
            <a:ext cx="2887888" cy="322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160" y="4276440"/>
            <a:ext cx="5865540" cy="2190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정규화 과정의 함수 종속 다이어그램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3-4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8639" y="3241334"/>
            <a:ext cx="8088722" cy="169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8265368" y="5085184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101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정규형의 특징과 정규화 과정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3-4 </a:t>
            </a:r>
            <a:r>
              <a:rPr lang="ko-KR" altLang="en-US" dirty="0" err="1" smtClean="0"/>
              <a:t>보이스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코드 정규형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정규화 과정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7689304" y="6093296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102 page</a:t>
            </a:r>
            <a:endParaRPr lang="ko-KR" alt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0712" y="1504726"/>
            <a:ext cx="5328592" cy="505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/>
              <a:t>이상</a:t>
            </a:r>
            <a:r>
              <a:rPr lang="en-US" altLang="ko-KR" dirty="0" smtClean="0"/>
              <a:t>(anomaly) </a:t>
            </a:r>
            <a:r>
              <a:rPr lang="ko-KR" altLang="en-US" dirty="0" smtClean="0"/>
              <a:t>현상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r>
              <a:rPr lang="ko-KR" altLang="en-US" dirty="0" smtClean="0"/>
              <a:t>속성 간에 존재하는 여러 종속 관계를 하나의 </a:t>
            </a:r>
            <a:r>
              <a:rPr lang="ko-KR" altLang="en-US" dirty="0" err="1" smtClean="0"/>
              <a:t>릴레이션에</a:t>
            </a:r>
            <a:r>
              <a:rPr lang="ko-KR" altLang="en-US" dirty="0" smtClean="0"/>
              <a:t> 표현함으로써 데이터의 중복으로 인해 발생하는 여러 가지 현상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r>
              <a:rPr lang="ko-KR" altLang="en-US" dirty="0" smtClean="0"/>
              <a:t>① 삭제 이상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연쇄삭제에 의한 정보의 손실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r>
              <a:rPr lang="ko-KR" altLang="en-US" dirty="0" smtClean="0"/>
              <a:t>② 삽입 이상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원하지 않는 정보의 강제 삽입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r>
              <a:rPr lang="ko-KR" altLang="en-US" dirty="0" smtClean="0"/>
              <a:t>③ 갱신 이상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중복 데이터의 일부 갱신으로 정보의 모순성 발생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>
              <a:lnSpc>
                <a:spcPct val="125000"/>
              </a:lnSpc>
            </a:pPr>
            <a:r>
              <a:rPr lang="ko-KR" altLang="en-US" dirty="0" smtClean="0"/>
              <a:t>정규화</a:t>
            </a:r>
            <a:r>
              <a:rPr lang="en-US" altLang="ko-KR" dirty="0" smtClean="0"/>
              <a:t>(normalization)</a:t>
            </a:r>
          </a:p>
          <a:p>
            <a:pPr lvl="1">
              <a:lnSpc>
                <a:spcPct val="125000"/>
              </a:lnSpc>
            </a:pPr>
            <a:r>
              <a:rPr lang="ko-KR" altLang="en-US" dirty="0" smtClean="0"/>
              <a:t>이상 문제를 해결하기 위해 </a:t>
            </a:r>
            <a:r>
              <a:rPr lang="ko-KR" altLang="en-US" dirty="0" err="1" smtClean="0"/>
              <a:t>어트리뷰트</a:t>
            </a:r>
            <a:r>
              <a:rPr lang="ko-KR" altLang="en-US" dirty="0" smtClean="0"/>
              <a:t> 간의 종속 관계를 분석하여 여러 개의 </a:t>
            </a:r>
            <a:r>
              <a:rPr lang="ko-KR" altLang="en-US" dirty="0" err="1" smtClean="0"/>
              <a:t>릴레이션으로</a:t>
            </a:r>
            <a:r>
              <a:rPr lang="ko-KR" altLang="en-US" dirty="0" smtClean="0"/>
              <a:t> 분해하는 과정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>
              <a:lnSpc>
                <a:spcPct val="125000"/>
              </a:lnSpc>
            </a:pPr>
            <a:r>
              <a:rPr lang="ko-KR" altLang="en-US" dirty="0" smtClean="0"/>
              <a:t> 함수 종속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r>
              <a:rPr lang="ko-KR" altLang="en-US" dirty="0" smtClean="0"/>
              <a:t>어떤 </a:t>
            </a:r>
            <a:r>
              <a:rPr lang="ko-KR" altLang="en-US" dirty="0" err="1" smtClean="0"/>
              <a:t>릴레이션에서</a:t>
            </a:r>
            <a:r>
              <a:rPr lang="ko-KR" altLang="en-US" dirty="0" smtClean="0"/>
              <a:t> 속성들의 부분 집합을 </a:t>
            </a:r>
            <a:r>
              <a:rPr lang="en-US" altLang="ko-KR" dirty="0" smtClean="0"/>
              <a:t>X, Y</a:t>
            </a:r>
            <a:r>
              <a:rPr lang="ko-KR" altLang="en-US" dirty="0" smtClean="0"/>
              <a:t>라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임의 튜플에서 </a:t>
            </a:r>
            <a:r>
              <a:rPr lang="en-US" altLang="ko-KR" dirty="0" smtClean="0"/>
              <a:t>X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값을 함수적으로 결정한다면</a:t>
            </a:r>
            <a:r>
              <a:rPr lang="en-US" altLang="ko-KR" dirty="0" smtClean="0"/>
              <a:t>, 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함수적으로 종속되었다고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기호로는 </a:t>
            </a:r>
            <a:r>
              <a:rPr lang="en-US" altLang="ko-KR" dirty="0" smtClean="0"/>
              <a:t>X → Y </a:t>
            </a:r>
            <a:r>
              <a:rPr lang="ko-KR" altLang="en-US" dirty="0" smtClean="0"/>
              <a:t>로 표기함</a:t>
            </a:r>
            <a:r>
              <a:rPr lang="en-US" altLang="ko-KR" dirty="0" smtClean="0"/>
              <a:t>.</a:t>
            </a:r>
          </a:p>
          <a:p>
            <a:pPr>
              <a:lnSpc>
                <a:spcPct val="125000"/>
              </a:lnSpc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학습정리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6126163" cy="30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/>
              <a:t>함수 종속 다이어그램</a:t>
            </a:r>
            <a:endParaRPr lang="en-US" altLang="ko-KR" dirty="0" smtClean="0"/>
          </a:p>
          <a:p>
            <a:pPr lvl="1">
              <a:lnSpc>
                <a:spcPct val="125000"/>
              </a:lnSpc>
            </a:pPr>
            <a:r>
              <a:rPr lang="ko-KR" altLang="en-US" dirty="0" err="1" smtClean="0"/>
              <a:t>릴레이션</a:t>
            </a:r>
            <a:r>
              <a:rPr lang="ko-KR" altLang="en-US" dirty="0" smtClean="0"/>
              <a:t> 내의 속성들의 종속 관계를 보다 쉽게 이해하기 위해서는 이를 도식적으로 표현함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5000"/>
              </a:lnSpc>
            </a:pPr>
            <a:endParaRPr lang="en-US" altLang="ko-KR" dirty="0" smtClean="0"/>
          </a:p>
          <a:p>
            <a:pPr>
              <a:lnSpc>
                <a:spcPct val="125000"/>
              </a:lnSpc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학습정리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6126163" cy="30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2790" y="2653848"/>
            <a:ext cx="5080421" cy="315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정규화</a:t>
            </a:r>
            <a:r>
              <a:rPr lang="en-US" altLang="ko-KR" dirty="0" smtClean="0"/>
              <a:t>(normalization)</a:t>
            </a:r>
          </a:p>
          <a:p>
            <a:pPr lvl="1"/>
            <a:r>
              <a:rPr lang="ko-KR" altLang="en-US" dirty="0" smtClean="0"/>
              <a:t>자료 저장 공간을 최소화하고 데이터베이스 내의 데이터가 불일치 되는 위험을 최소화하여 좋은 데이터베이스 스키마를 설계하는 것을 목적</a:t>
            </a:r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정규화의 의미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dirty="0" smtClean="0"/>
              <a:t>정규형 과정</a:t>
            </a:r>
            <a:endParaRPr lang="en-US" altLang="ko-KR" dirty="0" smtClean="0"/>
          </a:p>
          <a:p>
            <a:pPr>
              <a:lnSpc>
                <a:spcPct val="125000"/>
              </a:lnSpc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학습정리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sp>
        <p:nvSpPr>
          <p:cNvPr id="5" name="제목 4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6126163" cy="304800"/>
          </a:xfrm>
        </p:spPr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0712" y="1504726"/>
            <a:ext cx="5328592" cy="505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8942" y="2971800"/>
            <a:ext cx="2848858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수고하셨습니다</a:t>
            </a:r>
            <a:r>
              <a:rPr lang="en-US" altLang="ko-KR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defRPr/>
            </a:pPr>
            <a:r>
              <a:rPr lang="ko-KR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질문 있습니까</a:t>
            </a:r>
            <a:r>
              <a:rPr lang="en-US" altLang="ko-KR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?</a:t>
            </a:r>
            <a:endParaRPr lang="ko-KR" alt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770" b="11989"/>
          <a:stretch>
            <a:fillRect/>
          </a:stretch>
        </p:blipFill>
        <p:spPr bwMode="auto">
          <a:xfrm>
            <a:off x="5566902" y="3086833"/>
            <a:ext cx="655620" cy="806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5" name="제목 1"/>
          <p:cNvSpPr txBox="1">
            <a:spLocks/>
          </p:cNvSpPr>
          <p:nvPr/>
        </p:nvSpPr>
        <p:spPr bwMode="auto">
          <a:xfrm>
            <a:off x="2514600" y="6096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Arial" charset="0"/>
              </a:rPr>
              <a:t>4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장</a:t>
            </a: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. </a:t>
            </a:r>
            <a:r>
              <a:rPr kumimoji="0" lang="ko-KR" alt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ea"/>
                <a:ea typeface="+mj-ea"/>
                <a:cs typeface="Arial" charset="0"/>
              </a:rPr>
              <a:t>데이터종속과 정규화</a:t>
            </a:r>
            <a:endParaRPr kumimoji="0" lang="en-US" altLang="ko-KR" sz="4000" b="1" i="0" u="none" strike="noStrike" kern="1200" cap="none" spc="0" normalizeH="0" baseline="0" noProof="0" dirty="0" smtClean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ea"/>
              <a:ea typeface="+mj-ea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데이터베이스 스키마가 잘못 설계된 경우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100</a:t>
            </a:r>
            <a:r>
              <a:rPr lang="ko-KR" altLang="en-US" dirty="0" smtClean="0"/>
              <a:t>번 학생이 전자계산기구조와 운영체제라는 두 과목을 신청하였기에 이 학생의 이름은 두 번 저장되는 문제점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중복된 데이터의 저장으로 인해 저장 공간이 낭비된다는 문제점 이외에도 중복되어 저장된 데이터 때문에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삭제와 같은 조작을 할 때 여러 가지 곤란한 이상</a:t>
            </a:r>
            <a:r>
              <a:rPr lang="en-US" altLang="ko-KR" dirty="0" smtClean="0"/>
              <a:t>(anomaly) </a:t>
            </a:r>
            <a:r>
              <a:rPr lang="ko-KR" altLang="en-US" dirty="0" smtClean="0"/>
              <a:t>현상이 생김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정규화의 의미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40732" y="1484784"/>
            <a:ext cx="435563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7041232" y="43651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83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수정 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 데이터 중에서 일부만 갱신되어 정보의 모순이 발생하는 것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1-1 </a:t>
            </a:r>
            <a:r>
              <a:rPr lang="ko-KR" altLang="en-US" dirty="0" smtClean="0"/>
              <a:t>수정 이상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정규화의 의미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1286" y="2237444"/>
            <a:ext cx="6403429" cy="378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8265368" y="558924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84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삽입 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정보를 함께 저장하지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정보를 저장하는 것이 불가능하기에 원하지 않는 정보를 강제로 삽입해야 하는 것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1-2 </a:t>
            </a:r>
            <a:r>
              <a:rPr lang="ko-KR" altLang="en-US" dirty="0" smtClean="0"/>
              <a:t>삽입 이상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정규화의 의미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8584" y="2459643"/>
            <a:ext cx="7488832" cy="384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8769424" y="594928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85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삭제 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유용한 정보를 함께 삭제하지 않고는 어떤 정보를 삭제하는 것이 불가능한 것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1-3 </a:t>
            </a:r>
            <a:r>
              <a:rPr lang="ko-KR" altLang="en-US" dirty="0" smtClean="0"/>
              <a:t>삭제 이상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정규화의 의미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6103" y="2276872"/>
            <a:ext cx="8553794" cy="350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033120" y="580526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86 page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정규화</a:t>
            </a:r>
            <a:r>
              <a:rPr lang="en-US" altLang="ko-KR" dirty="0" smtClean="0"/>
              <a:t>(normalization)</a:t>
            </a:r>
          </a:p>
          <a:p>
            <a:pPr lvl="1"/>
            <a:r>
              <a:rPr lang="ko-KR" altLang="en-US" dirty="0" smtClean="0"/>
              <a:t>갱신 이상이 생기지 않도록 불필요한 데이터가 중복되어 저장되지 않게 방지하여 바람직한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스키마로 만들어 가는 과정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정규화의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반복적인 자료를 제거하여 다음과 같은 상태를 만들기 위한 것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altLang="ko-KR" dirty="0" smtClean="0"/>
              <a:t>1-3 </a:t>
            </a:r>
            <a:r>
              <a:rPr lang="ko-KR" altLang="en-US" dirty="0" smtClean="0"/>
              <a:t>삭제 이상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정규화의 의미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7" name="모서리가 둥근 직사각형 6"/>
          <p:cNvSpPr/>
          <p:nvPr/>
        </p:nvSpPr>
        <p:spPr>
          <a:xfrm>
            <a:off x="524508" y="4005064"/>
            <a:ext cx="8856984" cy="136815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 </a:t>
            </a:r>
            <a:r>
              <a:rPr lang="ko-KR" altLang="en-US" dirty="0" smtClean="0">
                <a:solidFill>
                  <a:schemeClr val="tx1"/>
                </a:solidFill>
              </a:rPr>
              <a:t>어떤 관계라도 데이터베이스 내에서 표현이 가능하도록 만드는 것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 </a:t>
            </a:r>
            <a:r>
              <a:rPr lang="ko-KR" altLang="en-US" dirty="0" smtClean="0">
                <a:solidFill>
                  <a:schemeClr val="tx1"/>
                </a:solidFill>
              </a:rPr>
              <a:t>관계에서 바람직하지 않은 삽입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갱신 이상이 발생하지 않도록 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 </a:t>
            </a:r>
            <a:r>
              <a:rPr lang="ko-KR" altLang="en-US" dirty="0" smtClean="0">
                <a:solidFill>
                  <a:schemeClr val="tx1"/>
                </a:solidFill>
              </a:rPr>
              <a:t>새로운 형태의 데이터가 삽입될 때 관계를 재구성할 필요성을 줄일 수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4.  </a:t>
            </a:r>
            <a:r>
              <a:rPr lang="ko-KR" altLang="en-US" dirty="0" smtClean="0">
                <a:solidFill>
                  <a:schemeClr val="tx1"/>
                </a:solidFill>
              </a:rPr>
              <a:t>보다 간단한 관계 연산에 기초하여 검색을 보다 효율적으로 할 수 있음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1185</Words>
  <Application>Microsoft Office PowerPoint</Application>
  <PresentationFormat>A4 용지(210x297mm)</PresentationFormat>
  <Paragraphs>317</Paragraphs>
  <Slides>41</Slides>
  <Notes>41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PowerPoint 프레젠테이션</vt:lpstr>
      <vt:lpstr> </vt:lpstr>
      <vt:lpstr> </vt:lpstr>
      <vt:lpstr>1 정규화의 의미</vt:lpstr>
      <vt:lpstr>1 정규화의 의미</vt:lpstr>
      <vt:lpstr>1 정규화의 의미</vt:lpstr>
      <vt:lpstr>1 정규화의 의미</vt:lpstr>
      <vt:lpstr>1 정규화의 의미</vt:lpstr>
      <vt:lpstr>1 정규화의 의미</vt:lpstr>
      <vt:lpstr>2 함수종속</vt:lpstr>
      <vt:lpstr>2 함수종속</vt:lpstr>
      <vt:lpstr>2 함수종속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3 정규화 과정</vt:lpstr>
      <vt:lpstr> </vt:lpstr>
      <vt:lpstr> </vt:lpstr>
      <vt:lpstr> 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2011-08-31T05:57:45Z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