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TSansNarrow-regular.fntdata"/><Relationship Id="rId21" Type="http://schemas.openxmlformats.org/officeDocument/2006/relationships/font" Target="fonts/Roboto-boldItalic.fntdata"/><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b84ebb5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b84ebb5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b84ebb5b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b84ebb5b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b84ebb5b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b84ebb5b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b84ebb5b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b84ebb5b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b84ebb5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b84ebb5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b84ebb5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b84ebb5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b84ebb5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b84ebb5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b84ebb5b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b84ebb5b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b84ebb5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b84ebb5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b84ebb5b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b84ebb5b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b84ebb5b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b84ebb5b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Convolutional autoencoder for image denoising</a:t>
            </a:r>
            <a:endParaRPr/>
          </a:p>
        </p:txBody>
      </p:sp>
      <p:sp>
        <p:nvSpPr>
          <p:cNvPr id="67" name="Google Shape;67;p1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00">
                <a:solidFill>
                  <a:srgbClr val="3C4043"/>
                </a:solidFill>
                <a:highlight>
                  <a:srgbClr val="FFFFFF"/>
                </a:highlight>
                <a:latin typeface="Roboto"/>
                <a:ea typeface="Roboto"/>
                <a:cs typeface="Roboto"/>
                <a:sym typeface="Roboto"/>
              </a:rPr>
              <a:t>Ralitsa Mihaylova</a:t>
            </a:r>
            <a:endParaRPr sz="2100">
              <a:solidFill>
                <a:srgbClr val="3C4043"/>
              </a:solidFill>
              <a:highlight>
                <a:srgbClr val="FFFFFF"/>
              </a:highlight>
              <a:latin typeface="Roboto"/>
              <a:ea typeface="Roboto"/>
              <a:cs typeface="Roboto"/>
              <a:sym typeface="Roboto"/>
            </a:endParaRPr>
          </a:p>
          <a:p>
            <a:pPr indent="0" lvl="0" marL="0" rtl="0" algn="ctr">
              <a:spcBef>
                <a:spcPts val="1200"/>
              </a:spcBef>
              <a:spcAft>
                <a:spcPts val="0"/>
              </a:spcAft>
              <a:buNone/>
            </a:pPr>
            <a:r>
              <a:rPr lang="en" sz="2100">
                <a:solidFill>
                  <a:srgbClr val="3C4043"/>
                </a:solidFill>
                <a:highlight>
                  <a:srgbClr val="FFFFFF"/>
                </a:highlight>
                <a:latin typeface="Roboto"/>
                <a:ea typeface="Roboto"/>
                <a:cs typeface="Roboto"/>
                <a:sym typeface="Roboto"/>
              </a:rPr>
              <a:t>Nikhil Valse</a:t>
            </a:r>
            <a:endParaRPr sz="2100">
              <a:solidFill>
                <a:srgbClr val="3C4043"/>
              </a:solidFill>
              <a:highlight>
                <a:srgbClr val="FFFFFF"/>
              </a:highlight>
              <a:latin typeface="Roboto"/>
              <a:ea typeface="Roboto"/>
              <a:cs typeface="Roboto"/>
              <a:sym typeface="Roboto"/>
            </a:endParaRPr>
          </a:p>
          <a:p>
            <a:pPr indent="0" lvl="0" marL="0" rtl="0" algn="ctr">
              <a:spcBef>
                <a:spcPts val="1200"/>
              </a:spcBef>
              <a:spcAft>
                <a:spcPts val="0"/>
              </a:spcAft>
              <a:buNone/>
            </a:pPr>
            <a:r>
              <a:rPr lang="en" sz="2100">
                <a:solidFill>
                  <a:srgbClr val="3C4043"/>
                </a:solidFill>
                <a:highlight>
                  <a:srgbClr val="FFFFFF"/>
                </a:highlight>
                <a:latin typeface="Roboto"/>
                <a:ea typeface="Roboto"/>
                <a:cs typeface="Roboto"/>
                <a:sym typeface="Roboto"/>
              </a:rPr>
              <a:t>Qifang Weng</a:t>
            </a:r>
            <a:endParaRPr sz="2100">
              <a:solidFill>
                <a:srgbClr val="3C4043"/>
              </a:solidFill>
              <a:highlight>
                <a:srgbClr val="FFFFFF"/>
              </a:highlight>
              <a:latin typeface="Roboto"/>
              <a:ea typeface="Roboto"/>
              <a:cs typeface="Roboto"/>
              <a:sym typeface="Roboto"/>
            </a:endParaRPr>
          </a:p>
          <a:p>
            <a:pPr indent="0" lvl="0" marL="0" rtl="0" algn="ctr">
              <a:spcBef>
                <a:spcPts val="1200"/>
              </a:spcBef>
              <a:spcAft>
                <a:spcPts val="1200"/>
              </a:spcAft>
              <a:buNone/>
            </a:pPr>
            <a:r>
              <a:rPr lang="en" sz="2100">
                <a:solidFill>
                  <a:srgbClr val="3C4043"/>
                </a:solidFill>
                <a:highlight>
                  <a:srgbClr val="FFFFFF"/>
                </a:highlight>
                <a:latin typeface="Roboto"/>
                <a:ea typeface="Roboto"/>
                <a:cs typeface="Roboto"/>
                <a:sym typeface="Roboto"/>
              </a:rPr>
              <a:t>Zubair Hossain Mahamud</a:t>
            </a:r>
            <a:endParaRPr sz="2100">
              <a:solidFill>
                <a:srgbClr val="3C4043"/>
              </a:solidFill>
              <a:highlight>
                <a:srgbClr val="FFFFFF"/>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62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are the results evaluated? What are the evaluation results?</a:t>
            </a:r>
            <a:endParaRPr/>
          </a:p>
          <a:p>
            <a:pPr indent="0" lvl="0" marL="0" rtl="0" algn="l">
              <a:spcBef>
                <a:spcPts val="0"/>
              </a:spcBef>
              <a:spcAft>
                <a:spcPts val="0"/>
              </a:spcAft>
              <a:buNone/>
            </a:pPr>
            <a:r>
              <a:t/>
            </a:r>
            <a:endParaRPr/>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SzPts val="935"/>
              <a:buNone/>
            </a:pPr>
            <a:r>
              <a:rPr lang="en" sz="1530"/>
              <a:t>Results can mostly be evaluated visually by comparing the original images with denoised images.</a:t>
            </a:r>
            <a:endParaRPr sz="1530"/>
          </a:p>
          <a:p>
            <a:pPr indent="0" lvl="0" marL="0" rtl="0" algn="l">
              <a:lnSpc>
                <a:spcPct val="95000"/>
              </a:lnSpc>
              <a:spcBef>
                <a:spcPts val="1200"/>
              </a:spcBef>
              <a:spcAft>
                <a:spcPts val="0"/>
              </a:spcAft>
              <a:buSzPts val="935"/>
              <a:buNone/>
            </a:pPr>
            <a:r>
              <a:t/>
            </a:r>
            <a:endParaRPr sz="1530"/>
          </a:p>
          <a:p>
            <a:pPr indent="0" lvl="0" marL="0" rtl="0" algn="l">
              <a:lnSpc>
                <a:spcPct val="95000"/>
              </a:lnSpc>
              <a:spcBef>
                <a:spcPts val="1200"/>
              </a:spcBef>
              <a:spcAft>
                <a:spcPts val="0"/>
              </a:spcAft>
              <a:buSzPts val="935"/>
              <a:buNone/>
            </a:pPr>
            <a:r>
              <a:rPr lang="en" sz="1530"/>
              <a:t>However, various measures can be applied, such as the most commonly used MSE (Mean Squared Error), which is the average squared difference between reconstructed images and original images.</a:t>
            </a:r>
            <a:endParaRPr sz="1530"/>
          </a:p>
          <a:p>
            <a:pPr indent="0" lvl="0" marL="0" rtl="0" algn="l">
              <a:lnSpc>
                <a:spcPct val="95000"/>
              </a:lnSpc>
              <a:spcBef>
                <a:spcPts val="1200"/>
              </a:spcBef>
              <a:spcAft>
                <a:spcPts val="0"/>
              </a:spcAft>
              <a:buSzPts val="935"/>
              <a:buNone/>
            </a:pPr>
            <a:r>
              <a:t/>
            </a:r>
            <a:endParaRPr sz="1530"/>
          </a:p>
          <a:p>
            <a:pPr indent="0" lvl="0" marL="0" rtl="0" algn="l">
              <a:lnSpc>
                <a:spcPct val="95000"/>
              </a:lnSpc>
              <a:spcBef>
                <a:spcPts val="1200"/>
              </a:spcBef>
              <a:spcAft>
                <a:spcPts val="0"/>
              </a:spcAft>
              <a:buSzPts val="935"/>
              <a:buNone/>
            </a:pPr>
            <a:r>
              <a:rPr lang="en" sz="1530"/>
              <a:t>M</a:t>
            </a:r>
            <a:r>
              <a:rPr lang="en" sz="1530"/>
              <a:t>ore sophisticated approaches such as Structural similarity index(SSIM) can be applied. It compares parameters such as contrast, texture and luminance. It outputs values between 0 and 1, 1 means perfect similarity.</a:t>
            </a:r>
            <a:endParaRPr sz="1530"/>
          </a:p>
          <a:p>
            <a:pPr indent="0" lvl="0" marL="0" rtl="0" algn="l">
              <a:lnSpc>
                <a:spcPct val="95000"/>
              </a:lnSpc>
              <a:spcBef>
                <a:spcPts val="1200"/>
              </a:spcBef>
              <a:spcAft>
                <a:spcPts val="1200"/>
              </a:spcAft>
              <a:buSzPts val="935"/>
              <a:buNone/>
            </a:pPr>
            <a:r>
              <a:t/>
            </a:r>
            <a:endParaRPr sz="153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you satisfied with the model performance?</a:t>
            </a:r>
            <a:endParaRPr/>
          </a:p>
          <a:p>
            <a:pPr indent="0" lvl="0" marL="0" rtl="0" algn="l">
              <a:spcBef>
                <a:spcPts val="0"/>
              </a:spcBef>
              <a:spcAft>
                <a:spcPts val="0"/>
              </a:spcAft>
              <a:buNone/>
            </a:pPr>
            <a:r>
              <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Yes we are satisfied with the model, for the MNist dataset,  however, it might not perform well on new types of data such as digits in another language or writing styles, overall the model is giving very good results from the output, ultimately it will depend on the specific requirements and constraints of the problem at hand.</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29" name="Google Shape;129;p23"/>
          <p:cNvPicPr preferRelativeResize="0"/>
          <p:nvPr/>
        </p:nvPicPr>
        <p:blipFill>
          <a:blip r:embed="rId3">
            <a:alphaModFix/>
          </a:blip>
          <a:stretch>
            <a:fillRect/>
          </a:stretch>
        </p:blipFill>
        <p:spPr>
          <a:xfrm>
            <a:off x="411775" y="3225788"/>
            <a:ext cx="7334250" cy="1514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be done to improve the model/code?</a:t>
            </a:r>
            <a:endParaRPr/>
          </a:p>
          <a:p>
            <a:pPr indent="0" lvl="0" marL="0" rtl="0" algn="l">
              <a:spcBef>
                <a:spcPts val="0"/>
              </a:spcBef>
              <a:spcAft>
                <a:spcPts val="0"/>
              </a:spcAft>
              <a:buNone/>
            </a:pPr>
            <a:r>
              <a:t/>
            </a:r>
            <a:endParaRPr/>
          </a:p>
        </p:txBody>
      </p:sp>
      <p:sp>
        <p:nvSpPr>
          <p:cNvPr id="135" name="Google Shape;135;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10356" lvl="0" marL="457200" rtl="0" algn="l">
              <a:lnSpc>
                <a:spcPct val="115000"/>
              </a:lnSpc>
              <a:spcBef>
                <a:spcPts val="0"/>
              </a:spcBef>
              <a:spcAft>
                <a:spcPts val="0"/>
              </a:spcAft>
              <a:buSzPct val="100000"/>
              <a:buChar char="●"/>
            </a:pPr>
            <a:r>
              <a:rPr lang="en" sz="1391"/>
              <a:t>One way to improve the performance of an autoencoder is to increase the model capacity by adding more layers or more neurons per layer. This can help the model learn more complex features and better distinguish between noise and signal in the input images.</a:t>
            </a:r>
            <a:endParaRPr sz="1391"/>
          </a:p>
          <a:p>
            <a:pPr indent="-310356" lvl="0" marL="457200" rtl="0" algn="l">
              <a:spcBef>
                <a:spcPts val="0"/>
              </a:spcBef>
              <a:spcAft>
                <a:spcPts val="0"/>
              </a:spcAft>
              <a:buSzPct val="100000"/>
              <a:buChar char="●"/>
            </a:pPr>
            <a:r>
              <a:rPr lang="en" sz="1391"/>
              <a:t>Data augmentation: Data augmentation techniques can be used to generate additional training data by applying random transformations to the input images, such as rotations, flips, and zooms.</a:t>
            </a:r>
            <a:endParaRPr sz="1391"/>
          </a:p>
          <a:p>
            <a:pPr indent="-310356" lvl="0" marL="457200" rtl="0" algn="l">
              <a:spcBef>
                <a:spcPts val="0"/>
              </a:spcBef>
              <a:spcAft>
                <a:spcPts val="0"/>
              </a:spcAft>
              <a:buSzPct val="100000"/>
              <a:buChar char="●"/>
            </a:pPr>
            <a:r>
              <a:rPr lang="en" sz="1391"/>
              <a:t>Ensemble learning: Ensemble learning involves combining the predictions of multiple models to improve the overall performance. In the context of image denoising, an ensemble of multiple autoencoder models with different architectures or trained on different subsets of the data can be used to improve the denoising performance.</a:t>
            </a:r>
            <a:endParaRPr sz="1391"/>
          </a:p>
          <a:p>
            <a:pPr indent="0" lvl="0" marL="0" rtl="0" algn="l">
              <a:spcBef>
                <a:spcPts val="1200"/>
              </a:spcBef>
              <a:spcAft>
                <a:spcPts val="1200"/>
              </a:spcAft>
              <a:buNone/>
            </a:pPr>
            <a:r>
              <a:rPr lang="en" sz="1500"/>
              <a:t>The model may be improved with techniques, for example: regularization, choice of optimizer, hyperparameter tuning, and other autoencoder architectures like variations, denoising or sparse can be used to reconstruct the input images. Data augmentation to create new data by applying transformations to the existing data. And other methods to prevent model saturation or explosion.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What is the problem? Why is it interesting?</a:t>
            </a:r>
            <a:endParaRPr sz="2200"/>
          </a:p>
          <a:p>
            <a:pPr indent="0" lvl="0" marL="0" rtl="0" algn="l">
              <a:spcBef>
                <a:spcPts val="0"/>
              </a:spcBef>
              <a:spcAft>
                <a:spcPts val="0"/>
              </a:spcAft>
              <a:buNone/>
            </a:pPr>
            <a:r>
              <a:t/>
            </a:r>
            <a:endParaRPr sz="2200"/>
          </a:p>
        </p:txBody>
      </p:sp>
      <p:sp>
        <p:nvSpPr>
          <p:cNvPr id="73" name="Google Shape;73;p14"/>
          <p:cNvSpPr txBox="1"/>
          <p:nvPr>
            <p:ph idx="1" type="body"/>
          </p:nvPr>
        </p:nvSpPr>
        <p:spPr>
          <a:xfrm>
            <a:off x="311700" y="1266325"/>
            <a:ext cx="8520600" cy="34539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The objective of the model is to remove noise from images while preserving as much of the original image information as possible.</a:t>
            </a:r>
            <a:endParaRPr sz="1300">
              <a:solidFill>
                <a:srgbClr val="202124"/>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It is interesting because it achieves high levels of performance in image denoising as compared to traditional methods such as median filtering and wavelet transforms. </a:t>
            </a:r>
            <a:endParaRPr sz="1300">
              <a:solidFill>
                <a:srgbClr val="202124"/>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It is flexible, adaptable and can be applied to a wide variety of denoising tasks such as medical imaging, satellite imagery, surveillance, electronics and art restoration.</a:t>
            </a:r>
            <a:endParaRPr sz="1300">
              <a:solidFill>
                <a:srgbClr val="202124"/>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Also they are based on neural networks so they can learn more complex relationships and patterns in the data given to it for training. They can adapt to different types of noise and image characteristics making them more robust than predefined filters.</a:t>
            </a:r>
            <a:endParaRPr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real-world applications?</a:t>
            </a:r>
            <a:endParaRPr/>
          </a:p>
          <a:p>
            <a:pPr indent="0" lvl="0" marL="0" rtl="0" algn="l">
              <a:spcBef>
                <a:spcPts val="0"/>
              </a:spcBef>
              <a:spcAft>
                <a:spcPts val="0"/>
              </a:spcAft>
              <a:buNone/>
            </a:pPr>
            <a:r>
              <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202124"/>
                </a:solidFill>
                <a:highlight>
                  <a:srgbClr val="FFFFFF"/>
                </a:highlight>
                <a:latin typeface="Roboto"/>
                <a:ea typeface="Roboto"/>
                <a:cs typeface="Roboto"/>
                <a:sym typeface="Roboto"/>
              </a:rPr>
              <a:t>2. Real-world applications: </a:t>
            </a:r>
            <a:endParaRPr sz="1300">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Medical image analysis, segmentation and classification </a:t>
            </a:r>
            <a:endParaRPr sz="1300">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video compression: reduces the amount of space occupied by the file. </a:t>
            </a:r>
            <a:endParaRPr sz="1300">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Autonomous driving EVs, object detection and lane detection.</a:t>
            </a:r>
            <a:endParaRPr sz="1300">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Art Restoration: they can recover physically damaged historical pieces of art by removing noise and restoring missing details.</a:t>
            </a:r>
            <a:endParaRPr sz="1300">
              <a:solidFill>
                <a:srgbClr val="202124"/>
              </a:solidFill>
              <a:highlight>
                <a:srgbClr val="FFFFFF"/>
              </a:highlight>
              <a:latin typeface="Roboto"/>
              <a:ea typeface="Roboto"/>
              <a:cs typeface="Roboto"/>
              <a:sym typeface="Roboto"/>
            </a:endParaRPr>
          </a:p>
          <a:p>
            <a:pPr indent="-311150" lvl="0" marL="457200" rtl="0" algn="l">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Satellite imagery: It can remove noise introduced by atmospheric interference, sensor noise and other factors and can improve accuracy of meteorological and environmental monitoring.</a:t>
            </a:r>
            <a:endParaRPr sz="1300">
              <a:solidFill>
                <a:srgbClr val="202124"/>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challenges?</a:t>
            </a:r>
            <a:endParaRPr/>
          </a:p>
          <a:p>
            <a:pPr indent="0" lvl="0" marL="0" rtl="0" algn="l">
              <a:spcBef>
                <a:spcPts val="0"/>
              </a:spcBef>
              <a:spcAft>
                <a:spcPts val="0"/>
              </a:spcAft>
              <a:buNone/>
            </a:pPr>
            <a:r>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500"/>
              <a:t>Autoencoder has 2 parts, encoder and decoder, encoder compresses input image to lower-dimensional and decoder reconstructs the original image from the compressed representation. </a:t>
            </a:r>
            <a:endParaRPr sz="1500"/>
          </a:p>
          <a:p>
            <a:pPr indent="-316706" lvl="0" marL="457200" rtl="0" algn="l">
              <a:spcBef>
                <a:spcPts val="1200"/>
              </a:spcBef>
              <a:spcAft>
                <a:spcPts val="0"/>
              </a:spcAft>
              <a:buSzPct val="100000"/>
              <a:buChar char="●"/>
            </a:pPr>
            <a:r>
              <a:rPr lang="en" sz="1500"/>
              <a:t>Main challenge is finding the right balance between removing noise and preserving important image features</a:t>
            </a:r>
            <a:endParaRPr sz="1500"/>
          </a:p>
          <a:p>
            <a:pPr indent="-316706" lvl="0" marL="457200" rtl="0" algn="l">
              <a:spcBef>
                <a:spcPts val="0"/>
              </a:spcBef>
              <a:spcAft>
                <a:spcPts val="0"/>
              </a:spcAft>
              <a:buSzPct val="100000"/>
              <a:buChar char="●"/>
            </a:pPr>
            <a:r>
              <a:rPr lang="en" sz="1500"/>
              <a:t>The network built can possibly underfit or overfit since there were no techniques such as dropout or regularization implemented, however the task is just to denoise the images we can ignore it at least in our case.</a:t>
            </a:r>
            <a:endParaRPr sz="1500"/>
          </a:p>
          <a:p>
            <a:pPr indent="-316706" lvl="0" marL="457200" rtl="0" algn="l">
              <a:spcBef>
                <a:spcPts val="0"/>
              </a:spcBef>
              <a:spcAft>
                <a:spcPts val="0"/>
              </a:spcAft>
              <a:buSzPct val="100000"/>
              <a:buChar char="●"/>
            </a:pPr>
            <a:r>
              <a:rPr lang="en" sz="1500"/>
              <a:t>Another challenge is selecting the appropriate hyperparameters for the model, such as the number of layers, the number of filters in each layer, and the size of the filters. Choosing appropriate hyperparameters can be a trial-and-error process, and may require significant computational resources. </a:t>
            </a:r>
            <a:endParaRPr sz="1500"/>
          </a:p>
          <a:p>
            <a:pPr indent="0" lvl="0" marL="0" rtl="0" algn="l">
              <a:spcBef>
                <a:spcPts val="120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datasets are used?</a:t>
            </a:r>
            <a:endParaRPr/>
          </a:p>
          <a:p>
            <a:pPr indent="0" lvl="0" marL="0" rtl="0" algn="l">
              <a:spcBef>
                <a:spcPts val="0"/>
              </a:spcBef>
              <a:spcAft>
                <a:spcPts val="0"/>
              </a:spcAft>
              <a:buNone/>
            </a:pPr>
            <a:r>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MNIST dataset was used from the Keras library. MNIST contains a collection of 70,000, 28 x 28 images of handwritten digits from 0 to 9.</a:t>
            </a:r>
            <a:endParaRPr sz="1500"/>
          </a:p>
          <a:p>
            <a:pPr indent="0" lvl="0" marL="0" rtl="0" algn="l">
              <a:spcBef>
                <a:spcPts val="1200"/>
              </a:spcBef>
              <a:spcAft>
                <a:spcPts val="0"/>
              </a:spcAft>
              <a:buNone/>
            </a:pPr>
            <a:r>
              <a:rPr lang="en" sz="1500"/>
              <a:t>There are sets of </a:t>
            </a:r>
            <a:r>
              <a:rPr lang="en" sz="1500"/>
              <a:t>training</a:t>
            </a:r>
            <a:r>
              <a:rPr lang="en" sz="1500"/>
              <a:t> and testing images and all images are grayscale images so only one channel is there.</a:t>
            </a:r>
            <a:endParaRPr sz="1500"/>
          </a:p>
          <a:p>
            <a:pPr indent="0" lvl="0" marL="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data preprocessed?</a:t>
            </a:r>
            <a:endParaRPr/>
          </a:p>
          <a:p>
            <a:pPr indent="0" lvl="0" marL="0" rtl="0" algn="l">
              <a:spcBef>
                <a:spcPts val="0"/>
              </a:spcBef>
              <a:spcAft>
                <a:spcPts val="0"/>
              </a:spcAft>
              <a:buNone/>
            </a:pPr>
            <a:r>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Yes the data is preprocessed in the coding, using the predefined function “preprocess”, the arrays which contain pixel values were normalized divided by 255 to convert to values between 0 and 1. And then reshape the arries to 28 x28 x 1 ( 28 x 28 pixels) and 1 represents a grayscale image.</a:t>
            </a:r>
            <a:endParaRPr sz="1500"/>
          </a:p>
          <a:p>
            <a:pPr indent="0" lvl="0" marL="0" rtl="0" algn="l">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What is the architecture of the model/neural network?</a:t>
            </a:r>
            <a:endParaRPr sz="2440"/>
          </a:p>
          <a:p>
            <a:pPr indent="0" lvl="0" marL="0" rtl="0" algn="l">
              <a:spcBef>
                <a:spcPts val="0"/>
              </a:spcBef>
              <a:spcAft>
                <a:spcPts val="0"/>
              </a:spcAft>
              <a:buSzPts val="990"/>
              <a:buNone/>
            </a:pPr>
            <a:r>
              <a:t/>
            </a:r>
            <a:endParaRPr sz="3240"/>
          </a:p>
        </p:txBody>
      </p:sp>
      <p:sp>
        <p:nvSpPr>
          <p:cNvPr id="103" name="Google Shape;103;p19"/>
          <p:cNvSpPr txBox="1"/>
          <p:nvPr>
            <p:ph idx="1" type="body"/>
          </p:nvPr>
        </p:nvSpPr>
        <p:spPr>
          <a:xfrm>
            <a:off x="0" y="863550"/>
            <a:ext cx="4957200" cy="39927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SzPts val="440"/>
              <a:buNone/>
            </a:pPr>
            <a:r>
              <a:rPr lang="en" sz="1500"/>
              <a:t>The architecture consists of a symmetrically arranged encoder and decoder which means the number of filters in the encoding and decoding layers are the same.Input to this network is of shape 28x28x1 since the images are grayscale.</a:t>
            </a:r>
            <a:endParaRPr sz="1500"/>
          </a:p>
          <a:p>
            <a:pPr indent="0" lvl="0" marL="457200" rtl="0" algn="l">
              <a:lnSpc>
                <a:spcPct val="105000"/>
              </a:lnSpc>
              <a:spcBef>
                <a:spcPts val="1200"/>
              </a:spcBef>
              <a:spcAft>
                <a:spcPts val="0"/>
              </a:spcAft>
              <a:buSzPts val="440"/>
              <a:buNone/>
            </a:pPr>
            <a:r>
              <a:rPr lang="en" sz="1500"/>
              <a:t>Encoder part is defined using two convolutional layers with 32 filters each and a kernel size of 3x3 and ‘same’ padding to maintain the size of the original image.</a:t>
            </a:r>
            <a:endParaRPr sz="1500"/>
          </a:p>
          <a:p>
            <a:pPr indent="0" lvl="0" marL="457200" rtl="0" algn="l">
              <a:lnSpc>
                <a:spcPct val="105000"/>
              </a:lnSpc>
              <a:spcBef>
                <a:spcPts val="1200"/>
              </a:spcBef>
              <a:spcAft>
                <a:spcPts val="0"/>
              </a:spcAft>
              <a:buSzPts val="440"/>
              <a:buNone/>
            </a:pPr>
            <a:r>
              <a:rPr lang="en" sz="1500"/>
              <a:t>Each convolutional layer is followed by max-pooling layer with pool size 2x2 and again same padding to downsample the image </a:t>
            </a:r>
            <a:endParaRPr sz="1500"/>
          </a:p>
          <a:p>
            <a:pPr indent="0" lvl="0" marL="0" rtl="0" algn="l">
              <a:lnSpc>
                <a:spcPct val="105000"/>
              </a:lnSpc>
              <a:spcBef>
                <a:spcPts val="1200"/>
              </a:spcBef>
              <a:spcAft>
                <a:spcPts val="0"/>
              </a:spcAft>
              <a:buSzPts val="440"/>
              <a:buNone/>
            </a:pPr>
            <a:r>
              <a:t/>
            </a:r>
            <a:endParaRPr sz="1500"/>
          </a:p>
          <a:p>
            <a:pPr indent="0" lvl="0" marL="0" rtl="0" algn="l">
              <a:lnSpc>
                <a:spcPct val="105000"/>
              </a:lnSpc>
              <a:spcBef>
                <a:spcPts val="1200"/>
              </a:spcBef>
              <a:spcAft>
                <a:spcPts val="0"/>
              </a:spcAft>
              <a:buSzPts val="440"/>
              <a:buNone/>
            </a:pPr>
            <a:r>
              <a:t/>
            </a:r>
            <a:endParaRPr sz="1500"/>
          </a:p>
          <a:p>
            <a:pPr indent="0" lvl="0" marL="0" rtl="0" algn="l">
              <a:lnSpc>
                <a:spcPct val="105000"/>
              </a:lnSpc>
              <a:spcBef>
                <a:spcPts val="1200"/>
              </a:spcBef>
              <a:spcAft>
                <a:spcPts val="0"/>
              </a:spcAft>
              <a:buSzPts val="440"/>
              <a:buNone/>
            </a:pPr>
            <a:r>
              <a:t/>
            </a:r>
            <a:endParaRPr sz="1500"/>
          </a:p>
          <a:p>
            <a:pPr indent="0" lvl="0" marL="0" rtl="0" algn="l">
              <a:lnSpc>
                <a:spcPct val="105000"/>
              </a:lnSpc>
              <a:spcBef>
                <a:spcPts val="1200"/>
              </a:spcBef>
              <a:spcAft>
                <a:spcPts val="0"/>
              </a:spcAft>
              <a:buSzPts val="440"/>
              <a:buNone/>
            </a:pPr>
            <a:r>
              <a:t/>
            </a:r>
            <a:endParaRPr sz="1500"/>
          </a:p>
          <a:p>
            <a:pPr indent="0" lvl="0" marL="0" rtl="0" algn="l">
              <a:lnSpc>
                <a:spcPct val="105000"/>
              </a:lnSpc>
              <a:spcBef>
                <a:spcPts val="1200"/>
              </a:spcBef>
              <a:spcAft>
                <a:spcPts val="1200"/>
              </a:spcAft>
              <a:buSzPts val="440"/>
              <a:buNone/>
            </a:pPr>
            <a:r>
              <a:t/>
            </a:r>
            <a:endParaRPr sz="1500"/>
          </a:p>
        </p:txBody>
      </p:sp>
      <p:pic>
        <p:nvPicPr>
          <p:cNvPr id="104" name="Google Shape;104;p19"/>
          <p:cNvPicPr preferRelativeResize="0"/>
          <p:nvPr/>
        </p:nvPicPr>
        <p:blipFill>
          <a:blip r:embed="rId3">
            <a:alphaModFix/>
          </a:blip>
          <a:stretch>
            <a:fillRect/>
          </a:stretch>
        </p:blipFill>
        <p:spPr>
          <a:xfrm>
            <a:off x="5688400" y="527950"/>
            <a:ext cx="2150975" cy="4401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What is the architecture of the model/neural network?</a:t>
            </a:r>
            <a:endParaRPr/>
          </a:p>
          <a:p>
            <a:pPr indent="0" lvl="0" marL="0" rtl="0" algn="l">
              <a:spcBef>
                <a:spcPts val="0"/>
              </a:spcBef>
              <a:spcAft>
                <a:spcPts val="0"/>
              </a:spcAft>
              <a:buNone/>
            </a:pPr>
            <a:r>
              <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Decoder part is defined using two transpose convolutional layers with 32 filters each and kernel size 3x3 and ‘same’ padding to upsample the image and restore its original size. They use a stride of 2 to increase the size of the output image by a factor of 2.</a:t>
            </a:r>
            <a:endParaRPr/>
          </a:p>
          <a:p>
            <a:pPr indent="0" lvl="0" marL="0" rtl="0" algn="l">
              <a:spcBef>
                <a:spcPts val="1200"/>
              </a:spcBef>
              <a:spcAft>
                <a:spcPts val="0"/>
              </a:spcAft>
              <a:buNone/>
            </a:pPr>
            <a:r>
              <a:rPr lang="en"/>
              <a:t>Decoder ends with a convolutional layer with one filter and kernel size of 3x3 and same padding. This layer produces a reconstructed image and is given a sigmoid activation function to ensure output values between 0 and 1.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Finally, the autoencoder model is given the "adam" optimizer and the "binary_crossentropy" loss function, which is commonly used for binary classification problems.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933"/>
              <a:t>What methods and algorithms are applied in the code example? Can you suggest alternative methods and algorithms?</a:t>
            </a:r>
            <a:endParaRPr sz="2933"/>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6" name="Google Shape;116;p21"/>
          <p:cNvSpPr txBox="1"/>
          <p:nvPr>
            <p:ph idx="1" type="body"/>
          </p:nvPr>
        </p:nvSpPr>
        <p:spPr>
          <a:xfrm>
            <a:off x="311700" y="1152475"/>
            <a:ext cx="8520600" cy="361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789"/>
              <a:t>Preprocessing: which normalizes the pixel values between 0 and 1</a:t>
            </a:r>
            <a:endParaRPr sz="1789"/>
          </a:p>
          <a:p>
            <a:pPr indent="0" lvl="0" marL="0" rtl="0" algn="l">
              <a:spcBef>
                <a:spcPts val="1200"/>
              </a:spcBef>
              <a:spcAft>
                <a:spcPts val="0"/>
              </a:spcAft>
              <a:buNone/>
            </a:pPr>
            <a:r>
              <a:rPr lang="en" sz="1789"/>
              <a:t>Manual Noise: adding random noises to images to produce training and testing Inputs </a:t>
            </a:r>
            <a:endParaRPr sz="1789"/>
          </a:p>
          <a:p>
            <a:pPr indent="0" lvl="0" marL="0" rtl="0" algn="l">
              <a:spcBef>
                <a:spcPts val="1200"/>
              </a:spcBef>
              <a:spcAft>
                <a:spcPts val="0"/>
              </a:spcAft>
              <a:buNone/>
            </a:pPr>
            <a:r>
              <a:rPr lang="en" sz="1789"/>
              <a:t>Actual model: symmetrical arrangement of encoders and decoders described in previous slides is run first on the original data to check if it is working, and at the second time, we are training it on noisy data in which our target variable is original data.</a:t>
            </a:r>
            <a:endParaRPr sz="1789"/>
          </a:p>
          <a:p>
            <a:pPr indent="0" lvl="0" marL="0" rtl="0" algn="l">
              <a:spcBef>
                <a:spcPts val="1200"/>
              </a:spcBef>
              <a:spcAft>
                <a:spcPts val="0"/>
              </a:spcAft>
              <a:buNone/>
            </a:pPr>
            <a:r>
              <a:rPr lang="en" sz="1789"/>
              <a:t>In our model we are basically filtering the input noisy images with kernels and reducing their sizes to retain just the visual </a:t>
            </a:r>
            <a:r>
              <a:rPr lang="en" sz="1789"/>
              <a:t>features</a:t>
            </a:r>
            <a:r>
              <a:rPr lang="en" sz="1789"/>
              <a:t> of the digits and then we are again up sampling those images with extracted features with transpose convolutional layers to their original size.</a:t>
            </a:r>
            <a:endParaRPr sz="1789"/>
          </a:p>
          <a:p>
            <a:pPr indent="0" lvl="0" marL="0" rtl="0" algn="l">
              <a:spcBef>
                <a:spcPts val="1200"/>
              </a:spcBef>
              <a:spcAft>
                <a:spcPts val="0"/>
              </a:spcAft>
              <a:buNone/>
            </a:pPr>
            <a:r>
              <a:rPr lang="en" sz="1789"/>
              <a:t>And then we are predicting the outputs of the noisy test data to check </a:t>
            </a:r>
            <a:r>
              <a:rPr lang="en" sz="1789"/>
              <a:t>visually</a:t>
            </a:r>
            <a:r>
              <a:rPr lang="en" sz="1789"/>
              <a:t> if the model is removing the noise and </a:t>
            </a:r>
            <a:r>
              <a:rPr lang="en" sz="1789"/>
              <a:t>maintaining</a:t>
            </a:r>
            <a:r>
              <a:rPr lang="en" sz="1789"/>
              <a:t> original features.</a:t>
            </a:r>
            <a:endParaRPr sz="1789"/>
          </a:p>
          <a:p>
            <a:pPr indent="0" lvl="0" marL="0" rtl="0" algn="l">
              <a:spcBef>
                <a:spcPts val="1200"/>
              </a:spcBef>
              <a:spcAft>
                <a:spcPts val="1200"/>
              </a:spcAft>
              <a:buNone/>
            </a:pPr>
            <a:r>
              <a:rPr lang="en" sz="1789"/>
              <a:t>Alternatively, we can use U-Net which is a type of convolutional neural network that is commonly used for image segmentation. It uses a contracting path and an expanding path to capture both local and global features of the image. In the context of image denoising.</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