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9"/>
  </p:notesMasterIdLst>
  <p:sldIdLst>
    <p:sldId id="256" r:id="rId2"/>
    <p:sldId id="257" r:id="rId3"/>
    <p:sldId id="259" r:id="rId4"/>
    <p:sldId id="262" r:id="rId5"/>
    <p:sldId id="258" r:id="rId6"/>
    <p:sldId id="261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7514" autoAdjust="0"/>
  </p:normalViewPr>
  <p:slideViewPr>
    <p:cSldViewPr snapToGrid="0">
      <p:cViewPr varScale="1">
        <p:scale>
          <a:sx n="79" d="100"/>
          <a:sy n="79" d="100"/>
        </p:scale>
        <p:origin x="7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FC5155-A75F-4B05-A0E6-DE21BA134F04}" type="doc">
      <dgm:prSet loTypeId="urn:microsoft.com/office/officeart/2005/8/layout/process1" loCatId="process" qsTypeId="urn:microsoft.com/office/officeart/2005/8/quickstyle/simple1" qsCatId="simple" csTypeId="urn:microsoft.com/office/officeart/2005/8/colors/accent0_2" csCatId="mainScheme" phldr="1"/>
      <dgm:spPr/>
    </dgm:pt>
    <dgm:pt modelId="{BDEE26FC-9514-4D92-B878-48B8480013C8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SPACE </a:t>
          </a:r>
          <a:r>
            <a:rPr lang="ko-KR" altLang="en-US" sz="2400" dirty="0" smtClean="0"/>
            <a:t>입력</a:t>
          </a:r>
          <a:endParaRPr lang="ko-KR" altLang="en-US" sz="2400" dirty="0"/>
        </a:p>
      </dgm:t>
    </dgm:pt>
    <dgm:pt modelId="{32F3AE62-07B8-401D-A1E1-060962AB7D65}" type="parTrans" cxnId="{5683E829-079D-4F5F-B0CE-CBB18390A238}">
      <dgm:prSet/>
      <dgm:spPr/>
      <dgm:t>
        <a:bodyPr/>
        <a:lstStyle/>
        <a:p>
          <a:pPr latinLnBrk="1"/>
          <a:endParaRPr lang="ko-KR" altLang="en-US"/>
        </a:p>
      </dgm:t>
    </dgm:pt>
    <dgm:pt modelId="{4131F2CA-B83F-4758-A3E0-C110568E2384}" type="sibTrans" cxnId="{5683E829-079D-4F5F-B0CE-CBB18390A238}">
      <dgm:prSet/>
      <dgm:spPr/>
      <dgm:t>
        <a:bodyPr/>
        <a:lstStyle/>
        <a:p>
          <a:pPr latinLnBrk="1"/>
          <a:endParaRPr lang="ko-KR" altLang="en-US"/>
        </a:p>
      </dgm:t>
    </dgm:pt>
    <dgm:pt modelId="{6EFE5B5D-D62F-48FB-BB50-ED57E9A769D2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latin typeface="+mn-ea"/>
              <a:ea typeface="+mn-ea"/>
            </a:rPr>
            <a:t>총알 발사</a:t>
          </a:r>
          <a:endParaRPr lang="ko-KR" altLang="en-US" sz="2400" dirty="0">
            <a:latin typeface="+mn-ea"/>
            <a:ea typeface="+mn-ea"/>
          </a:endParaRPr>
        </a:p>
      </dgm:t>
    </dgm:pt>
    <dgm:pt modelId="{696B5651-08A0-44BE-ADF0-88A3AD8D50A3}" type="parTrans" cxnId="{D8640989-84F9-49EA-94F3-C2F6A80482F2}">
      <dgm:prSet/>
      <dgm:spPr/>
      <dgm:t>
        <a:bodyPr/>
        <a:lstStyle/>
        <a:p>
          <a:pPr latinLnBrk="1"/>
          <a:endParaRPr lang="ko-KR" altLang="en-US"/>
        </a:p>
      </dgm:t>
    </dgm:pt>
    <dgm:pt modelId="{9070A136-6EC4-4FC6-81D2-0078455FABDF}" type="sibTrans" cxnId="{D8640989-84F9-49EA-94F3-C2F6A80482F2}">
      <dgm:prSet/>
      <dgm:spPr/>
      <dgm:t>
        <a:bodyPr/>
        <a:lstStyle/>
        <a:p>
          <a:pPr latinLnBrk="1"/>
          <a:endParaRPr lang="ko-KR" altLang="en-US"/>
        </a:p>
      </dgm:t>
    </dgm:pt>
    <dgm:pt modelId="{C3BA54C1-8375-40AF-8FC0-491E1333C0BF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총알 이동</a:t>
          </a:r>
          <a:endParaRPr lang="ko-KR" altLang="en-US" sz="2400" dirty="0"/>
        </a:p>
      </dgm:t>
    </dgm:pt>
    <dgm:pt modelId="{E22F06AE-78AD-4ABF-A166-A5CAB5C2B3A0}" type="parTrans" cxnId="{50B29BA0-AEBA-4F2C-8748-B590C1074C9B}">
      <dgm:prSet/>
      <dgm:spPr/>
      <dgm:t>
        <a:bodyPr/>
        <a:lstStyle/>
        <a:p>
          <a:pPr latinLnBrk="1"/>
          <a:endParaRPr lang="ko-KR" altLang="en-US"/>
        </a:p>
      </dgm:t>
    </dgm:pt>
    <dgm:pt modelId="{6AE50556-FDEC-4163-B3F9-35DD865EF26D}" type="sibTrans" cxnId="{50B29BA0-AEBA-4F2C-8748-B590C1074C9B}">
      <dgm:prSet/>
      <dgm:spPr/>
      <dgm:t>
        <a:bodyPr/>
        <a:lstStyle/>
        <a:p>
          <a:pPr latinLnBrk="1"/>
          <a:endParaRPr lang="ko-KR" altLang="en-US"/>
        </a:p>
      </dgm:t>
    </dgm:pt>
    <dgm:pt modelId="{F4857852-9023-4467-ACEB-19463BC2131D}">
      <dgm:prSet custT="1"/>
      <dgm:spPr/>
      <dgm:t>
        <a:bodyPr/>
        <a:lstStyle/>
        <a:p>
          <a:pPr latinLnBrk="1"/>
          <a:r>
            <a:rPr lang="ko-KR" altLang="en-US" sz="2400" dirty="0" smtClean="0"/>
            <a:t>충돌</a:t>
          </a:r>
          <a:endParaRPr lang="ko-KR" altLang="en-US" sz="2400" dirty="0"/>
        </a:p>
      </dgm:t>
    </dgm:pt>
    <dgm:pt modelId="{68B5EB57-338E-4C1F-8373-580392E04A40}" type="parTrans" cxnId="{CB59F2AF-8E2C-42E6-90D9-8B94FE889699}">
      <dgm:prSet/>
      <dgm:spPr/>
      <dgm:t>
        <a:bodyPr/>
        <a:lstStyle/>
        <a:p>
          <a:pPr latinLnBrk="1"/>
          <a:endParaRPr lang="ko-KR" altLang="en-US"/>
        </a:p>
      </dgm:t>
    </dgm:pt>
    <dgm:pt modelId="{CAAF924C-B362-4179-9B0C-342D96D43142}" type="sibTrans" cxnId="{CB59F2AF-8E2C-42E6-90D9-8B94FE889699}">
      <dgm:prSet/>
      <dgm:spPr/>
      <dgm:t>
        <a:bodyPr/>
        <a:lstStyle/>
        <a:p>
          <a:pPr latinLnBrk="1"/>
          <a:endParaRPr lang="ko-KR" altLang="en-US"/>
        </a:p>
      </dgm:t>
    </dgm:pt>
    <dgm:pt modelId="{26DE16AA-275D-4F4C-B41D-7C30C7A6CC6B}" type="pres">
      <dgm:prSet presAssocID="{61FC5155-A75F-4B05-A0E6-DE21BA134F04}" presName="Name0" presStyleCnt="0">
        <dgm:presLayoutVars>
          <dgm:dir/>
          <dgm:resizeHandles val="exact"/>
        </dgm:presLayoutVars>
      </dgm:prSet>
      <dgm:spPr/>
    </dgm:pt>
    <dgm:pt modelId="{240EBCC2-F5F6-4480-9B0E-2C0BFA47045F}" type="pres">
      <dgm:prSet presAssocID="{BDEE26FC-9514-4D92-B878-48B8480013C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D2EC9D-104B-4D84-AF33-52ABB0D6EF9A}" type="pres">
      <dgm:prSet presAssocID="{4131F2CA-B83F-4758-A3E0-C110568E2384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40E79F52-4DFD-454A-911E-1F692334855F}" type="pres">
      <dgm:prSet presAssocID="{4131F2CA-B83F-4758-A3E0-C110568E2384}" presName="connectorText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1FC1739C-E588-4877-8917-EB707403763C}" type="pres">
      <dgm:prSet presAssocID="{6EFE5B5D-D62F-48FB-BB50-ED57E9A769D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58C93D-EDAF-4036-A4B5-8B4A24458A30}" type="pres">
      <dgm:prSet presAssocID="{9070A136-6EC4-4FC6-81D2-0078455FABDF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865299E4-8F0C-4144-9C45-E34BC3174189}" type="pres">
      <dgm:prSet presAssocID="{9070A136-6EC4-4FC6-81D2-0078455FABDF}" presName="connectorText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3B5097B1-FA53-44E3-B85D-FA4D4C9AD9F0}" type="pres">
      <dgm:prSet presAssocID="{C3BA54C1-8375-40AF-8FC0-491E1333C0B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632E47-B634-4EAF-BD4D-98BBEAEA0FD3}" type="pres">
      <dgm:prSet presAssocID="{6AE50556-FDEC-4163-B3F9-35DD865EF26D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F60A1B59-C66C-4D51-825E-D4AC62C501CF}" type="pres">
      <dgm:prSet presAssocID="{6AE50556-FDEC-4163-B3F9-35DD865EF26D}" presName="connectorText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19A11B96-6609-47F6-8586-BB2713FF49BC}" type="pres">
      <dgm:prSet presAssocID="{F4857852-9023-4467-ACEB-19463BC2131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8EFA011-5339-4AA1-9329-608DB104662F}" type="presOf" srcId="{6AE50556-FDEC-4163-B3F9-35DD865EF26D}" destId="{9F632E47-B634-4EAF-BD4D-98BBEAEA0FD3}" srcOrd="0" destOrd="0" presId="urn:microsoft.com/office/officeart/2005/8/layout/process1"/>
    <dgm:cxn modelId="{0671594F-59AA-4E27-A77D-951FA4CAE640}" type="presOf" srcId="{F4857852-9023-4467-ACEB-19463BC2131D}" destId="{19A11B96-6609-47F6-8586-BB2713FF49BC}" srcOrd="0" destOrd="0" presId="urn:microsoft.com/office/officeart/2005/8/layout/process1"/>
    <dgm:cxn modelId="{66A71112-CAD2-4724-9832-6F1898B71E8A}" type="presOf" srcId="{61FC5155-A75F-4B05-A0E6-DE21BA134F04}" destId="{26DE16AA-275D-4F4C-B41D-7C30C7A6CC6B}" srcOrd="0" destOrd="0" presId="urn:microsoft.com/office/officeart/2005/8/layout/process1"/>
    <dgm:cxn modelId="{50B29BA0-AEBA-4F2C-8748-B590C1074C9B}" srcId="{61FC5155-A75F-4B05-A0E6-DE21BA134F04}" destId="{C3BA54C1-8375-40AF-8FC0-491E1333C0BF}" srcOrd="2" destOrd="0" parTransId="{E22F06AE-78AD-4ABF-A166-A5CAB5C2B3A0}" sibTransId="{6AE50556-FDEC-4163-B3F9-35DD865EF26D}"/>
    <dgm:cxn modelId="{13B01A19-CAF8-497A-A657-6BEA79142961}" type="presOf" srcId="{4131F2CA-B83F-4758-A3E0-C110568E2384}" destId="{48D2EC9D-104B-4D84-AF33-52ABB0D6EF9A}" srcOrd="0" destOrd="0" presId="urn:microsoft.com/office/officeart/2005/8/layout/process1"/>
    <dgm:cxn modelId="{90433ECA-383C-4AAE-9BF6-DBBEFB6D6791}" type="presOf" srcId="{6EFE5B5D-D62F-48FB-BB50-ED57E9A769D2}" destId="{1FC1739C-E588-4877-8917-EB707403763C}" srcOrd="0" destOrd="0" presId="urn:microsoft.com/office/officeart/2005/8/layout/process1"/>
    <dgm:cxn modelId="{CB59F2AF-8E2C-42E6-90D9-8B94FE889699}" srcId="{61FC5155-A75F-4B05-A0E6-DE21BA134F04}" destId="{F4857852-9023-4467-ACEB-19463BC2131D}" srcOrd="3" destOrd="0" parTransId="{68B5EB57-338E-4C1F-8373-580392E04A40}" sibTransId="{CAAF924C-B362-4179-9B0C-342D96D43142}"/>
    <dgm:cxn modelId="{50256743-764B-46DE-804A-549017FBC0F7}" type="presOf" srcId="{9070A136-6EC4-4FC6-81D2-0078455FABDF}" destId="{865299E4-8F0C-4144-9C45-E34BC3174189}" srcOrd="1" destOrd="0" presId="urn:microsoft.com/office/officeart/2005/8/layout/process1"/>
    <dgm:cxn modelId="{252D7C4E-98AC-4AAC-BA45-0BBC9641085C}" type="presOf" srcId="{6AE50556-FDEC-4163-B3F9-35DD865EF26D}" destId="{F60A1B59-C66C-4D51-825E-D4AC62C501CF}" srcOrd="1" destOrd="0" presId="urn:microsoft.com/office/officeart/2005/8/layout/process1"/>
    <dgm:cxn modelId="{5683E829-079D-4F5F-B0CE-CBB18390A238}" srcId="{61FC5155-A75F-4B05-A0E6-DE21BA134F04}" destId="{BDEE26FC-9514-4D92-B878-48B8480013C8}" srcOrd="0" destOrd="0" parTransId="{32F3AE62-07B8-401D-A1E1-060962AB7D65}" sibTransId="{4131F2CA-B83F-4758-A3E0-C110568E2384}"/>
    <dgm:cxn modelId="{6FAC114F-1C2B-40E0-844E-AB73931DE7C3}" type="presOf" srcId="{C3BA54C1-8375-40AF-8FC0-491E1333C0BF}" destId="{3B5097B1-FA53-44E3-B85D-FA4D4C9AD9F0}" srcOrd="0" destOrd="0" presId="urn:microsoft.com/office/officeart/2005/8/layout/process1"/>
    <dgm:cxn modelId="{24E5F6BF-675D-4383-9EB1-DF1ECA3AC4AC}" type="presOf" srcId="{BDEE26FC-9514-4D92-B878-48B8480013C8}" destId="{240EBCC2-F5F6-4480-9B0E-2C0BFA47045F}" srcOrd="0" destOrd="0" presId="urn:microsoft.com/office/officeart/2005/8/layout/process1"/>
    <dgm:cxn modelId="{301FEBA4-7D8E-4BDA-95CB-2B1DE02CAEC6}" type="presOf" srcId="{4131F2CA-B83F-4758-A3E0-C110568E2384}" destId="{40E79F52-4DFD-454A-911E-1F692334855F}" srcOrd="1" destOrd="0" presId="urn:microsoft.com/office/officeart/2005/8/layout/process1"/>
    <dgm:cxn modelId="{D8640989-84F9-49EA-94F3-C2F6A80482F2}" srcId="{61FC5155-A75F-4B05-A0E6-DE21BA134F04}" destId="{6EFE5B5D-D62F-48FB-BB50-ED57E9A769D2}" srcOrd="1" destOrd="0" parTransId="{696B5651-08A0-44BE-ADF0-88A3AD8D50A3}" sibTransId="{9070A136-6EC4-4FC6-81D2-0078455FABDF}"/>
    <dgm:cxn modelId="{F19557AA-BFC6-49D1-AA50-ACC9955EC0C6}" type="presOf" srcId="{9070A136-6EC4-4FC6-81D2-0078455FABDF}" destId="{9B58C93D-EDAF-4036-A4B5-8B4A24458A30}" srcOrd="0" destOrd="0" presId="urn:microsoft.com/office/officeart/2005/8/layout/process1"/>
    <dgm:cxn modelId="{4420ACF5-3926-48A6-878F-C4B3ED21AC6A}" type="presParOf" srcId="{26DE16AA-275D-4F4C-B41D-7C30C7A6CC6B}" destId="{240EBCC2-F5F6-4480-9B0E-2C0BFA47045F}" srcOrd="0" destOrd="0" presId="urn:microsoft.com/office/officeart/2005/8/layout/process1"/>
    <dgm:cxn modelId="{0EC4AC99-AC76-434E-ABEA-6315089BDBDF}" type="presParOf" srcId="{26DE16AA-275D-4F4C-B41D-7C30C7A6CC6B}" destId="{48D2EC9D-104B-4D84-AF33-52ABB0D6EF9A}" srcOrd="1" destOrd="0" presId="urn:microsoft.com/office/officeart/2005/8/layout/process1"/>
    <dgm:cxn modelId="{D3B64FF3-1CE3-4ABA-9C3E-3AB2D0FE670D}" type="presParOf" srcId="{48D2EC9D-104B-4D84-AF33-52ABB0D6EF9A}" destId="{40E79F52-4DFD-454A-911E-1F692334855F}" srcOrd="0" destOrd="0" presId="urn:microsoft.com/office/officeart/2005/8/layout/process1"/>
    <dgm:cxn modelId="{6A985FFC-8636-47FC-B486-48B8F811F3EB}" type="presParOf" srcId="{26DE16AA-275D-4F4C-B41D-7C30C7A6CC6B}" destId="{1FC1739C-E588-4877-8917-EB707403763C}" srcOrd="2" destOrd="0" presId="urn:microsoft.com/office/officeart/2005/8/layout/process1"/>
    <dgm:cxn modelId="{ABC56DFB-375B-4A33-A704-44A2FAD14F4E}" type="presParOf" srcId="{26DE16AA-275D-4F4C-B41D-7C30C7A6CC6B}" destId="{9B58C93D-EDAF-4036-A4B5-8B4A24458A30}" srcOrd="3" destOrd="0" presId="urn:microsoft.com/office/officeart/2005/8/layout/process1"/>
    <dgm:cxn modelId="{E5C87A09-70C7-4B27-B512-DA4A1574FDA7}" type="presParOf" srcId="{9B58C93D-EDAF-4036-A4B5-8B4A24458A30}" destId="{865299E4-8F0C-4144-9C45-E34BC3174189}" srcOrd="0" destOrd="0" presId="urn:microsoft.com/office/officeart/2005/8/layout/process1"/>
    <dgm:cxn modelId="{5E190AC5-58F0-4950-9361-AAF33C398A92}" type="presParOf" srcId="{26DE16AA-275D-4F4C-B41D-7C30C7A6CC6B}" destId="{3B5097B1-FA53-44E3-B85D-FA4D4C9AD9F0}" srcOrd="4" destOrd="0" presId="urn:microsoft.com/office/officeart/2005/8/layout/process1"/>
    <dgm:cxn modelId="{176A93C2-9BED-4943-862E-D0906E7F0C9E}" type="presParOf" srcId="{26DE16AA-275D-4F4C-B41D-7C30C7A6CC6B}" destId="{9F632E47-B634-4EAF-BD4D-98BBEAEA0FD3}" srcOrd="5" destOrd="0" presId="urn:microsoft.com/office/officeart/2005/8/layout/process1"/>
    <dgm:cxn modelId="{16317AE0-67CC-47C8-88C0-B59CE4EA3EB7}" type="presParOf" srcId="{9F632E47-B634-4EAF-BD4D-98BBEAEA0FD3}" destId="{F60A1B59-C66C-4D51-825E-D4AC62C501CF}" srcOrd="0" destOrd="0" presId="urn:microsoft.com/office/officeart/2005/8/layout/process1"/>
    <dgm:cxn modelId="{419A78C3-739F-4131-B347-E971530C38C3}" type="presParOf" srcId="{26DE16AA-275D-4F4C-B41D-7C30C7A6CC6B}" destId="{19A11B96-6609-47F6-8586-BB2713FF49B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EBCC2-F5F6-4480-9B0E-2C0BFA47045F}">
      <dsp:nvSpPr>
        <dsp:cNvPr id="0" name=""/>
        <dsp:cNvSpPr/>
      </dsp:nvSpPr>
      <dsp:spPr>
        <a:xfrm>
          <a:off x="4718" y="39585"/>
          <a:ext cx="2063167" cy="12379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SPACE </a:t>
          </a:r>
          <a:r>
            <a:rPr lang="ko-KR" altLang="en-US" sz="2400" kern="1200" dirty="0" smtClean="0"/>
            <a:t>입력</a:t>
          </a:r>
          <a:endParaRPr lang="ko-KR" altLang="en-US" sz="2400" kern="1200" dirty="0"/>
        </a:p>
      </dsp:txBody>
      <dsp:txXfrm>
        <a:off x="40975" y="75842"/>
        <a:ext cx="1990653" cy="1165386"/>
      </dsp:txXfrm>
    </dsp:sp>
    <dsp:sp modelId="{48D2EC9D-104B-4D84-AF33-52ABB0D6EF9A}">
      <dsp:nvSpPr>
        <dsp:cNvPr id="0" name=""/>
        <dsp:cNvSpPr/>
      </dsp:nvSpPr>
      <dsp:spPr>
        <a:xfrm>
          <a:off x="2274202" y="402703"/>
          <a:ext cx="437391" cy="51166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200" kern="1200"/>
        </a:p>
      </dsp:txBody>
      <dsp:txXfrm>
        <a:off x="2274202" y="505036"/>
        <a:ext cx="306174" cy="306999"/>
      </dsp:txXfrm>
    </dsp:sp>
    <dsp:sp modelId="{1FC1739C-E588-4877-8917-EB707403763C}">
      <dsp:nvSpPr>
        <dsp:cNvPr id="0" name=""/>
        <dsp:cNvSpPr/>
      </dsp:nvSpPr>
      <dsp:spPr>
        <a:xfrm>
          <a:off x="2893153" y="39585"/>
          <a:ext cx="2063167" cy="12379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+mn-ea"/>
              <a:ea typeface="+mn-ea"/>
            </a:rPr>
            <a:t>총알 발사</a:t>
          </a:r>
          <a:endParaRPr lang="ko-KR" altLang="en-US" sz="2400" kern="1200" dirty="0">
            <a:latin typeface="+mn-ea"/>
            <a:ea typeface="+mn-ea"/>
          </a:endParaRPr>
        </a:p>
      </dsp:txBody>
      <dsp:txXfrm>
        <a:off x="2929410" y="75842"/>
        <a:ext cx="1990653" cy="1165386"/>
      </dsp:txXfrm>
    </dsp:sp>
    <dsp:sp modelId="{9B58C93D-EDAF-4036-A4B5-8B4A24458A30}">
      <dsp:nvSpPr>
        <dsp:cNvPr id="0" name=""/>
        <dsp:cNvSpPr/>
      </dsp:nvSpPr>
      <dsp:spPr>
        <a:xfrm>
          <a:off x="5162637" y="402703"/>
          <a:ext cx="437391" cy="51166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200" kern="1200"/>
        </a:p>
      </dsp:txBody>
      <dsp:txXfrm>
        <a:off x="5162637" y="505036"/>
        <a:ext cx="306174" cy="306999"/>
      </dsp:txXfrm>
    </dsp:sp>
    <dsp:sp modelId="{3B5097B1-FA53-44E3-B85D-FA4D4C9AD9F0}">
      <dsp:nvSpPr>
        <dsp:cNvPr id="0" name=""/>
        <dsp:cNvSpPr/>
      </dsp:nvSpPr>
      <dsp:spPr>
        <a:xfrm>
          <a:off x="5781587" y="39585"/>
          <a:ext cx="2063167" cy="12379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총알 이동</a:t>
          </a:r>
          <a:endParaRPr lang="ko-KR" altLang="en-US" sz="2400" kern="1200" dirty="0"/>
        </a:p>
      </dsp:txBody>
      <dsp:txXfrm>
        <a:off x="5817844" y="75842"/>
        <a:ext cx="1990653" cy="1165386"/>
      </dsp:txXfrm>
    </dsp:sp>
    <dsp:sp modelId="{9F632E47-B634-4EAF-BD4D-98BBEAEA0FD3}">
      <dsp:nvSpPr>
        <dsp:cNvPr id="0" name=""/>
        <dsp:cNvSpPr/>
      </dsp:nvSpPr>
      <dsp:spPr>
        <a:xfrm>
          <a:off x="8051071" y="402703"/>
          <a:ext cx="437391" cy="51166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200" kern="1200"/>
        </a:p>
      </dsp:txBody>
      <dsp:txXfrm>
        <a:off x="8051071" y="505036"/>
        <a:ext cx="306174" cy="306999"/>
      </dsp:txXfrm>
    </dsp:sp>
    <dsp:sp modelId="{19A11B96-6609-47F6-8586-BB2713FF49BC}">
      <dsp:nvSpPr>
        <dsp:cNvPr id="0" name=""/>
        <dsp:cNvSpPr/>
      </dsp:nvSpPr>
      <dsp:spPr>
        <a:xfrm>
          <a:off x="8670021" y="39585"/>
          <a:ext cx="2063167" cy="12379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충돌</a:t>
          </a:r>
          <a:endParaRPr lang="ko-KR" altLang="en-US" sz="2400" kern="1200" dirty="0"/>
        </a:p>
      </dsp:txBody>
      <dsp:txXfrm>
        <a:off x="8706278" y="75842"/>
        <a:ext cx="1990653" cy="1165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5DA5C-84C4-494D-A7BA-6885826F9DD9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334C4-0405-400D-875A-E32C762F2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074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게임공학과 </a:t>
            </a:r>
            <a:r>
              <a:rPr lang="en-US" altLang="ko-KR" dirty="0" smtClean="0"/>
              <a:t>17</a:t>
            </a:r>
            <a:r>
              <a:rPr lang="ko-KR" altLang="en-US" dirty="0" smtClean="0"/>
              <a:t>학번 윤혜림 입니다</a:t>
            </a:r>
            <a:r>
              <a:rPr lang="en-US" altLang="ko-KR" dirty="0" smtClean="0"/>
              <a:t>. 2d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게임 프로그래밍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차 발표를 시작하겠습니다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334C4-0405-400D-875A-E32C762F226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프로젝트로 진행할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게임의 </a:t>
            </a:r>
            <a:r>
              <a:rPr lang="ko-KR" altLang="en-US" dirty="0" err="1" smtClean="0"/>
              <a:t>컨셉은</a:t>
            </a:r>
            <a:r>
              <a:rPr lang="ko-KR" altLang="en-US" baseline="0" dirty="0" smtClean="0"/>
              <a:t> 고전게임 </a:t>
            </a:r>
            <a:r>
              <a:rPr lang="ko-KR" altLang="en-US" baseline="0" dirty="0" err="1" smtClean="0"/>
              <a:t>갤러그를</a:t>
            </a:r>
            <a:r>
              <a:rPr lang="ko-KR" altLang="en-US" baseline="0" dirty="0" smtClean="0"/>
              <a:t> 모티브로 한 </a:t>
            </a:r>
            <a:r>
              <a:rPr lang="ko-KR" altLang="en-US" baseline="0" dirty="0" smtClean="0"/>
              <a:t>슈팅게임입니다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게임의 목표는 </a:t>
            </a:r>
            <a:r>
              <a:rPr lang="en-US" altLang="ko-KR" baseline="0" dirty="0" smtClean="0"/>
              <a:t>(…)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334C4-0405-400D-875A-E32C762F226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535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예상되는 게임의 실행 흐름입니다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먼저 타이틀 화면이 나옵니다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게임을 진행하게 되면 스테이지가 시작하고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적이 등장합니다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전투를 치르고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적이 퇴장하면 스테이지가 끝나고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다음 스테이지로 넘어갑니다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334C4-0405-400D-875A-E32C762F226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931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예상되는 전투 흐름입니다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발사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수직 이동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적</a:t>
            </a:r>
            <a:r>
              <a:rPr lang="en-US" altLang="ko-KR" baseline="0" dirty="0" smtClean="0"/>
              <a:t> or </a:t>
            </a:r>
            <a:r>
              <a:rPr lang="ko-KR" altLang="en-US" baseline="0" dirty="0" smtClean="0"/>
              <a:t>클라이언트의 상단과 충돌하면 총알이 사라집니다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334C4-0405-400D-875A-E32C762F226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36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개발 범위</a:t>
            </a:r>
            <a:r>
              <a:rPr lang="en-US" altLang="ko-KR" dirty="0" smtClean="0"/>
              <a:t>1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크게 플레이어 컨트롤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충돌체크가 있는데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핵심 개발요소인 적의 이동에 </a:t>
            </a:r>
            <a:r>
              <a:rPr lang="ko-KR" altLang="en-US" baseline="0" dirty="0" err="1" smtClean="0"/>
              <a:t>대해서설명드리겠습니다</a:t>
            </a:r>
            <a:r>
              <a:rPr lang="en-US" altLang="ko-KR" baseline="0" dirty="0" smtClean="0"/>
              <a:t>.</a:t>
            </a:r>
            <a:endParaRPr lang="en-US" altLang="ko-KR" baseline="0" dirty="0"/>
          </a:p>
          <a:p>
            <a:r>
              <a:rPr lang="ko-KR" altLang="en-US" baseline="0" dirty="0" smtClean="0"/>
              <a:t>적의 이동은 크게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가지 순서로 진행됩니다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334C4-0405-400D-875A-E32C762F226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348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개발 범위</a:t>
            </a:r>
            <a:r>
              <a:rPr lang="en-US" altLang="ko-KR" dirty="0" smtClean="0"/>
              <a:t>2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334C4-0405-400D-875A-E32C762F226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285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주까지는 플레이어와 적 오브젝트와 충돌체크를 구현하고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6</a:t>
            </a:r>
            <a:r>
              <a:rPr lang="ko-KR" altLang="en-US" baseline="0" dirty="0" smtClean="0"/>
              <a:t>주부터는 </a:t>
            </a:r>
            <a:r>
              <a:rPr lang="en-US" altLang="ko-KR" baseline="0" dirty="0" smtClean="0"/>
              <a:t>UI</a:t>
            </a:r>
            <a:r>
              <a:rPr lang="ko-KR" altLang="en-US" baseline="0" dirty="0" smtClean="0"/>
              <a:t>나 밸런스 등 </a:t>
            </a:r>
            <a:r>
              <a:rPr lang="ko-KR" altLang="en-US" baseline="0" dirty="0" err="1" smtClean="0"/>
              <a:t>게임성을</a:t>
            </a:r>
            <a:r>
              <a:rPr lang="ko-KR" altLang="en-US" baseline="0" dirty="0" smtClean="0"/>
              <a:t> 높이는 것에 시간을 투자하겠습니다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이상 발표를 마치겠습니다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감사합니다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334C4-0405-400D-875A-E32C762F226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888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9466-87AE-4451-800A-D903E1BB726F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4BC2-925F-493A-9787-5C73CE7FB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77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9466-87AE-4451-800A-D903E1BB726F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4BC2-925F-493A-9787-5C73CE7FB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169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6B69466-87AE-4451-800A-D903E1BB726F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4EC4BC2-925F-493A-9787-5C73CE7FB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66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9466-87AE-4451-800A-D903E1BB726F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4BC2-925F-493A-9787-5C73CE7FB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2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B69466-87AE-4451-800A-D903E1BB726F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EC4BC2-925F-493A-9787-5C73CE7FB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351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9466-87AE-4451-800A-D903E1BB726F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4BC2-925F-493A-9787-5C73CE7FB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97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9466-87AE-4451-800A-D903E1BB726F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4BC2-925F-493A-9787-5C73CE7FB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9466-87AE-4451-800A-D903E1BB726F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4BC2-925F-493A-9787-5C73CE7FB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64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9466-87AE-4451-800A-D903E1BB726F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4BC2-925F-493A-9787-5C73CE7FB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12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9466-87AE-4451-800A-D903E1BB726F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4BC2-925F-493A-9787-5C73CE7FB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91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9466-87AE-4451-800A-D903E1BB726F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4BC2-925F-493A-9787-5C73CE7FB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32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6B69466-87AE-4451-800A-D903E1BB726F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4EC4BC2-925F-493A-9787-5C73CE7FB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494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6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2DGP 1</a:t>
            </a:r>
            <a:r>
              <a:rPr lang="ko-KR" altLang="en-US" dirty="0" smtClean="0">
                <a:latin typeface="+mj-ea"/>
              </a:rPr>
              <a:t>차 프로젝트 발표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dirty="0" smtClean="0">
                <a:latin typeface="+mn-ea"/>
              </a:rPr>
              <a:t>게임공학과</a:t>
            </a:r>
            <a:endParaRPr lang="en-US" altLang="ko-KR" dirty="0" smtClean="0">
              <a:latin typeface="+mn-ea"/>
            </a:endParaRPr>
          </a:p>
          <a:p>
            <a:pPr algn="r"/>
            <a:r>
              <a:rPr lang="en-US" altLang="ko-KR" dirty="0" smtClean="0">
                <a:latin typeface="+mn-ea"/>
              </a:rPr>
              <a:t>2017182028 </a:t>
            </a:r>
            <a:r>
              <a:rPr lang="ko-KR" altLang="en-US" dirty="0" smtClean="0">
                <a:latin typeface="+mn-ea"/>
              </a:rPr>
              <a:t>윤혜림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219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87121" y="2011680"/>
            <a:ext cx="4739747" cy="4206240"/>
          </a:xfrm>
        </p:spPr>
        <p:txBody>
          <a:bodyPr/>
          <a:lstStyle/>
          <a:p>
            <a:r>
              <a:rPr lang="ko-KR" altLang="en-US" sz="2400" b="1" dirty="0" err="1" smtClean="0"/>
              <a:t>컨셉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GALAGA </a:t>
            </a:r>
            <a:r>
              <a:rPr lang="ko-KR" altLang="en-US" dirty="0" smtClean="0"/>
              <a:t>리소스를 이용한 </a:t>
            </a:r>
            <a:r>
              <a:rPr lang="en-US" altLang="ko-KR" dirty="0"/>
              <a:t>	</a:t>
            </a:r>
            <a:r>
              <a:rPr lang="ko-KR" altLang="en-US" dirty="0" smtClean="0"/>
              <a:t>슈팅게임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sz="2400" b="1" dirty="0" smtClean="0"/>
              <a:t>목표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가장 높은 </a:t>
            </a:r>
            <a:r>
              <a:rPr lang="ko-KR" altLang="en-US" dirty="0" smtClean="0"/>
              <a:t>점수로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정해진 스테이지를 </a:t>
            </a:r>
            <a:r>
              <a:rPr lang="ko-KR" altLang="en-US" dirty="0" err="1" smtClean="0"/>
              <a:t>클리어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472" y="2011680"/>
            <a:ext cx="4877699" cy="440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예상 게임 실행 흐름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572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800" dirty="0" smtClean="0">
                <a:latin typeface="+mn-ea"/>
              </a:rPr>
              <a:t>타이틀 화면</a:t>
            </a:r>
            <a:endParaRPr lang="en-US" altLang="ko-KR" sz="28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800" dirty="0" smtClean="0">
                <a:latin typeface="+mn-ea"/>
              </a:rPr>
              <a:t>게임 진행</a:t>
            </a:r>
            <a:endParaRPr lang="en-US" altLang="ko-KR" sz="2800" dirty="0" smtClean="0">
              <a:latin typeface="+mn-ea"/>
            </a:endParaRPr>
          </a:p>
          <a:p>
            <a:pPr marL="685800" lvl="1" indent="-457200"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스테이지 시작</a:t>
            </a:r>
            <a:endParaRPr lang="en-US" altLang="ko-KR" dirty="0" smtClean="0">
              <a:latin typeface="+mn-ea"/>
            </a:endParaRPr>
          </a:p>
          <a:p>
            <a:pPr marL="685800" lvl="1" indent="-457200"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적 등장</a:t>
            </a:r>
            <a:endParaRPr lang="en-US" altLang="ko-KR" dirty="0" smtClean="0">
              <a:latin typeface="+mn-ea"/>
            </a:endParaRPr>
          </a:p>
          <a:p>
            <a:pPr marL="685800" lvl="1" indent="-457200"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전투</a:t>
            </a:r>
            <a:endParaRPr lang="en-US" altLang="ko-KR" dirty="0" smtClean="0">
              <a:latin typeface="+mn-ea"/>
            </a:endParaRPr>
          </a:p>
          <a:p>
            <a:pPr marL="685800" lvl="1" indent="-457200"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적 퇴장</a:t>
            </a:r>
            <a:endParaRPr lang="en-US" altLang="ko-KR" dirty="0" smtClean="0">
              <a:latin typeface="+mn-ea"/>
            </a:endParaRPr>
          </a:p>
          <a:p>
            <a:pPr marL="685800" lvl="1" indent="-457200"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스테이지 끝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ko-KR" altLang="en-US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903" y="2107788"/>
            <a:ext cx="4291584" cy="21898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495" y="4052869"/>
            <a:ext cx="4413504" cy="225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1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예상 게임 실행 흐름</a:t>
            </a:r>
            <a:r>
              <a:rPr lang="en-US" altLang="ko-KR" dirty="0" smtClean="0">
                <a:latin typeface="+mj-ea"/>
              </a:rPr>
              <a:t>(</a:t>
            </a:r>
            <a:r>
              <a:rPr lang="ko-KR" altLang="en-US" dirty="0" smtClean="0">
                <a:latin typeface="+mj-ea"/>
              </a:rPr>
              <a:t>전투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17"/>
          <a:stretch/>
        </p:blipFill>
        <p:spPr>
          <a:xfrm>
            <a:off x="1554275" y="3688318"/>
            <a:ext cx="3734502" cy="29015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7"/>
          <a:stretch/>
        </p:blipFill>
        <p:spPr>
          <a:xfrm>
            <a:off x="6953939" y="3688318"/>
            <a:ext cx="3605380" cy="2904316"/>
          </a:xfrm>
          <a:prstGeom prst="rect">
            <a:avLst/>
          </a:prstGeom>
        </p:spPr>
      </p:pic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2954725512"/>
              </p:ext>
            </p:extLst>
          </p:nvPr>
        </p:nvGraphicFramePr>
        <p:xfrm>
          <a:off x="726005" y="2082091"/>
          <a:ext cx="10737908" cy="1317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51390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개발 범위</a:t>
            </a:r>
            <a:r>
              <a:rPr lang="en-US" altLang="ko-KR" dirty="0" smtClean="0">
                <a:latin typeface="+mj-ea"/>
              </a:rPr>
              <a:t>(1/2)</a:t>
            </a:r>
            <a:endParaRPr lang="ko-KR" altLang="en-US" dirty="0">
              <a:latin typeface="+mj-ea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726532"/>
              </p:ext>
            </p:extLst>
          </p:nvPr>
        </p:nvGraphicFramePr>
        <p:xfrm>
          <a:off x="580664" y="2032256"/>
          <a:ext cx="11030676" cy="446921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71936"/>
                <a:gridCol w="269147"/>
                <a:gridCol w="1208014"/>
                <a:gridCol w="3623940"/>
                <a:gridCol w="4757639"/>
              </a:tblGrid>
              <a:tr h="3082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최소 범위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추가 범위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19275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플레이어</a:t>
                      </a:r>
                      <a:endParaRPr lang="en-US" altLang="ko-KR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이동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+mn-ea"/>
                          <a:ea typeface="+mn-ea"/>
                        </a:rPr>
                        <a:t>좌우이동</a:t>
                      </a:r>
                      <a:r>
                        <a:rPr lang="ko-KR" altLang="en-US" sz="1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70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700" baseline="0" dirty="0" smtClean="0"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ko-KR" sz="1700" baseline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700" baseline="0" dirty="0" smtClean="0">
                          <a:latin typeface="+mn-ea"/>
                          <a:ea typeface="+mn-ea"/>
                        </a:rPr>
                        <a:t>→</a:t>
                      </a:r>
                      <a:endParaRPr lang="ko-KR" altLang="en-US" sz="1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7621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공격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700" baseline="0" dirty="0" smtClean="0">
                          <a:latin typeface="+mn-ea"/>
                          <a:ea typeface="+mn-ea"/>
                        </a:rPr>
                        <a:t>기본 공격</a:t>
                      </a:r>
                      <a:r>
                        <a:rPr lang="en-US" altLang="ko-KR" sz="17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700" baseline="0" dirty="0" smtClean="0">
                          <a:latin typeface="+mn-ea"/>
                          <a:ea typeface="+mn-ea"/>
                        </a:rPr>
                        <a:t>총알</a:t>
                      </a:r>
                      <a:r>
                        <a:rPr lang="en-US" altLang="ko-KR" sz="1700" baseline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700" baseline="0" dirty="0" smtClean="0">
                          <a:latin typeface="+mn-ea"/>
                          <a:ea typeface="+mn-ea"/>
                        </a:rPr>
                        <a:t>: SPACEBAR</a:t>
                      </a: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+mn-ea"/>
                          <a:ea typeface="+mn-ea"/>
                        </a:rPr>
                        <a:t>적과 충돌하면 총알 소멸</a:t>
                      </a:r>
                      <a:endParaRPr lang="en-US" altLang="ko-KR" sz="17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aseline="0" dirty="0" smtClean="0">
                          <a:latin typeface="+mn-ea"/>
                          <a:ea typeface="+mn-ea"/>
                        </a:rPr>
                        <a:t>스킬</a:t>
                      </a:r>
                      <a:r>
                        <a:rPr lang="en-US" altLang="ko-KR" sz="17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700" baseline="0" dirty="0" smtClean="0">
                          <a:latin typeface="+mn-ea"/>
                          <a:ea typeface="+mn-ea"/>
                        </a:rPr>
                        <a:t>레이저</a:t>
                      </a:r>
                      <a:r>
                        <a:rPr lang="en-US" altLang="ko-KR" sz="1700" baseline="0" dirty="0" smtClean="0">
                          <a:latin typeface="+mn-ea"/>
                          <a:ea typeface="+mn-ea"/>
                        </a:rPr>
                        <a:t>) : 1.5</a:t>
                      </a:r>
                      <a:r>
                        <a:rPr lang="ko-KR" altLang="en-US" sz="1700" baseline="0" dirty="0" smtClean="0">
                          <a:latin typeface="+mn-ea"/>
                          <a:ea typeface="+mn-ea"/>
                        </a:rPr>
                        <a:t>초 동안 </a:t>
                      </a:r>
                      <a:r>
                        <a:rPr lang="en-US" altLang="ko-KR" sz="1700" baseline="0" dirty="0" smtClean="0">
                          <a:latin typeface="+mn-ea"/>
                          <a:ea typeface="+mn-ea"/>
                        </a:rPr>
                        <a:t>SPACEBAR (</a:t>
                      </a:r>
                      <a:r>
                        <a:rPr lang="ko-KR" altLang="en-US" sz="1700" baseline="0" dirty="0" err="1" smtClean="0">
                          <a:latin typeface="+mn-ea"/>
                          <a:ea typeface="+mn-ea"/>
                        </a:rPr>
                        <a:t>쿨타임</a:t>
                      </a:r>
                      <a:r>
                        <a:rPr lang="en-US" altLang="ko-KR" sz="170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700" baseline="0" dirty="0" smtClean="0">
                          <a:latin typeface="+mn-ea"/>
                          <a:ea typeface="+mn-ea"/>
                        </a:rPr>
                        <a:t>발동된 위치의</a:t>
                      </a:r>
                      <a:r>
                        <a:rPr lang="en-US" altLang="ko-KR" sz="1700" baseline="0" dirty="0" smtClean="0">
                          <a:latin typeface="+mn-ea"/>
                          <a:ea typeface="+mn-ea"/>
                        </a:rPr>
                        <a:t> Y</a:t>
                      </a:r>
                      <a:r>
                        <a:rPr lang="ko-KR" altLang="en-US" sz="1700" baseline="0" dirty="0" smtClean="0">
                          <a:latin typeface="+mn-ea"/>
                          <a:ea typeface="+mn-ea"/>
                        </a:rPr>
                        <a:t>좌표에 있는 적에게 모두 타격</a:t>
                      </a:r>
                      <a:endParaRPr lang="en-US" altLang="ko-KR" sz="1700" baseline="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57200">
                <a:tc rowSpan="4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적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+mn-ea"/>
                          <a:ea typeface="+mn-ea"/>
                        </a:rPr>
                        <a:t>이동</a:t>
                      </a:r>
                      <a:r>
                        <a:rPr lang="ko-KR" altLang="en-US" sz="1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70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700" baseline="0" dirty="0" smtClean="0">
                          <a:latin typeface="+mn-ea"/>
                          <a:ea typeface="+mn-ea"/>
                        </a:rPr>
                        <a:t>등장 </a:t>
                      </a:r>
                      <a:r>
                        <a:rPr lang="en-US" altLang="ko-KR" sz="1700" baseline="0" dirty="0" smtClean="0"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700" baseline="0" dirty="0" smtClean="0">
                          <a:latin typeface="+mn-ea"/>
                          <a:ea typeface="+mn-ea"/>
                        </a:rPr>
                        <a:t>정렬 </a:t>
                      </a:r>
                      <a:r>
                        <a:rPr lang="en-US" altLang="ko-KR" sz="1700" baseline="0" dirty="0" smtClean="0"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700" baseline="0" dirty="0" smtClean="0">
                          <a:latin typeface="+mn-ea"/>
                          <a:ea typeface="+mn-ea"/>
                        </a:rPr>
                        <a:t>퇴장</a:t>
                      </a:r>
                      <a:endParaRPr lang="en-US" altLang="ko-KR" sz="1700" baseline="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700" baseline="0" dirty="0" smtClean="0">
                          <a:latin typeface="+mn-ea"/>
                          <a:ea typeface="+mn-ea"/>
                        </a:rPr>
                        <a:t>적들은 곡선의 이동 궤도를 가짐</a:t>
                      </a:r>
                      <a:endParaRPr lang="en-US" altLang="ko-KR" sz="1700" baseline="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+mn-ea"/>
                          <a:ea typeface="+mn-ea"/>
                        </a:rPr>
                        <a:t>적이 퇴장할 때 플레이어가 있는 방향으로 이동</a:t>
                      </a:r>
                      <a:endParaRPr lang="en-US" altLang="ko-KR" sz="17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+mn-ea"/>
                          <a:ea typeface="+mn-ea"/>
                        </a:rPr>
                        <a:t>마지막 </a:t>
                      </a:r>
                      <a:r>
                        <a:rPr lang="ko-KR" altLang="en-US" sz="1700" dirty="0" smtClean="0">
                          <a:latin typeface="+mn-ea"/>
                          <a:ea typeface="+mn-ea"/>
                        </a:rPr>
                        <a:t>스테이지에 보스</a:t>
                      </a:r>
                      <a:r>
                        <a:rPr lang="ko-KR" altLang="en-US" sz="1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700" dirty="0" smtClean="0">
                          <a:latin typeface="+mn-ea"/>
                          <a:ea typeface="+mn-ea"/>
                        </a:rPr>
                        <a:t>구현</a:t>
                      </a:r>
                      <a:endParaRPr lang="en-US" altLang="ko-KR" sz="17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15240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aseline="0" dirty="0" smtClean="0">
                          <a:latin typeface="+mn-ea"/>
                          <a:ea typeface="+mn-ea"/>
                        </a:rPr>
                        <a:t>적</a:t>
                      </a:r>
                      <a:r>
                        <a:rPr lang="en-US" altLang="ko-KR" sz="1700" baseline="0" dirty="0" smtClean="0">
                          <a:latin typeface="+mn-ea"/>
                          <a:ea typeface="+mn-ea"/>
                        </a:rPr>
                        <a:t>1(</a:t>
                      </a:r>
                      <a:r>
                        <a:rPr lang="ko-KR" altLang="en-US" sz="1700" baseline="0" dirty="0" smtClean="0">
                          <a:latin typeface="+mn-ea"/>
                          <a:ea typeface="+mn-ea"/>
                        </a:rPr>
                        <a:t>벌</a:t>
                      </a:r>
                      <a:r>
                        <a:rPr lang="en-US" altLang="ko-KR" sz="170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aseline="0" dirty="0" smtClean="0">
                          <a:latin typeface="+mn-ea"/>
                          <a:ea typeface="+mn-ea"/>
                        </a:rPr>
                        <a:t>기능 없음</a:t>
                      </a:r>
                      <a:endParaRPr lang="en-US" altLang="ko-KR" sz="1700" baseline="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336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aseline="0" dirty="0" smtClean="0">
                          <a:latin typeface="+mn-ea"/>
                          <a:ea typeface="+mn-ea"/>
                        </a:rPr>
                        <a:t>적</a:t>
                      </a:r>
                      <a:r>
                        <a:rPr lang="en-US" altLang="ko-KR" sz="1700" baseline="0" dirty="0" smtClean="0">
                          <a:latin typeface="+mn-ea"/>
                          <a:ea typeface="+mn-ea"/>
                        </a:rPr>
                        <a:t>2(</a:t>
                      </a:r>
                      <a:r>
                        <a:rPr lang="ko-KR" altLang="en-US" sz="1700" baseline="0" dirty="0" smtClean="0">
                          <a:latin typeface="+mn-ea"/>
                          <a:ea typeface="+mn-ea"/>
                        </a:rPr>
                        <a:t>나비</a:t>
                      </a:r>
                      <a:r>
                        <a:rPr lang="en-US" altLang="ko-KR" sz="170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aseline="0" dirty="0" err="1" smtClean="0">
                          <a:latin typeface="+mn-ea"/>
                          <a:ea typeface="+mn-ea"/>
                        </a:rPr>
                        <a:t>피격시</a:t>
                      </a:r>
                      <a:r>
                        <a:rPr lang="ko-KR" altLang="en-US" sz="1700" baseline="0" dirty="0" smtClean="0">
                          <a:latin typeface="+mn-ea"/>
                          <a:ea typeface="+mn-ea"/>
                        </a:rPr>
                        <a:t> 확률적으로 총알 반사</a:t>
                      </a:r>
                      <a:endParaRPr lang="en-US" altLang="ko-KR" sz="1700" baseline="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240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aseline="0" dirty="0" smtClean="0">
                          <a:latin typeface="+mn-ea"/>
                          <a:ea typeface="+mn-ea"/>
                        </a:rPr>
                        <a:t>적</a:t>
                      </a:r>
                      <a:r>
                        <a:rPr lang="en-US" altLang="ko-KR" sz="1700" baseline="0" dirty="0" smtClean="0">
                          <a:latin typeface="+mn-ea"/>
                          <a:ea typeface="+mn-ea"/>
                        </a:rPr>
                        <a:t>3(</a:t>
                      </a:r>
                      <a:r>
                        <a:rPr lang="ko-KR" altLang="en-US" sz="1700" baseline="0" dirty="0" smtClean="0">
                          <a:latin typeface="+mn-ea"/>
                          <a:ea typeface="+mn-ea"/>
                        </a:rPr>
                        <a:t>나방</a:t>
                      </a:r>
                      <a:r>
                        <a:rPr lang="en-US" altLang="ko-KR" sz="170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aseline="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700" baseline="0" dirty="0" smtClean="0">
                          <a:latin typeface="+mn-ea"/>
                          <a:ea typeface="+mn-ea"/>
                        </a:rPr>
                        <a:t>번 맞아야 죽음</a:t>
                      </a:r>
                      <a:endParaRPr lang="en-US" altLang="ko-KR" sz="1700" baseline="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400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충돌체크</a:t>
                      </a:r>
                      <a:endParaRPr lang="en-US" altLang="ko-KR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적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총알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) :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적 사망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총알 소멸</a:t>
                      </a:r>
                      <a:endParaRPr lang="en-US" altLang="ko-KR" sz="1600" baseline="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플레이어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적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) :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플레이어 사망</a:t>
                      </a:r>
                      <a:endParaRPr lang="en-US" altLang="ko-KR" sz="1600" baseline="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플레이어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총알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) :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플레이어 사망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총알 소멸</a:t>
                      </a:r>
                      <a:endParaRPr lang="en-US" altLang="ko-KR" sz="1600" baseline="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적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레이저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) :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적 사망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플레이어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보스공격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) :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플레이어 사망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38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개발 범위</a:t>
            </a:r>
            <a:r>
              <a:rPr lang="en-US" altLang="ko-KR" dirty="0" smtClean="0">
                <a:latin typeface="+mj-ea"/>
              </a:rPr>
              <a:t>(2/2)</a:t>
            </a:r>
            <a:endParaRPr lang="ko-KR" altLang="en-US" dirty="0">
              <a:latin typeface="+mj-ea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148172"/>
              </p:ext>
            </p:extLst>
          </p:nvPr>
        </p:nvGraphicFramePr>
        <p:xfrm>
          <a:off x="580664" y="2032256"/>
          <a:ext cx="11030676" cy="445712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41083"/>
                <a:gridCol w="4831954"/>
                <a:gridCol w="4757639"/>
              </a:tblGrid>
              <a:tr h="3082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내용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최소 범위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추가 범위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723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SCENE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타이틀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개의 스테이지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스코어 보드</a:t>
                      </a:r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682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난이도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latin typeface="+mj-ea"/>
                          <a:ea typeface="+mj-ea"/>
                        </a:rPr>
                        <a:t>적의 수가 늘어나고 이동속도가 빨라짐</a:t>
                      </a:r>
                      <a:endParaRPr lang="en-US" altLang="ko-KR" sz="1800" baseline="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적의 이동 패턴 추가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975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UI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 smtClean="0">
                          <a:latin typeface="+mj-ea"/>
                          <a:ea typeface="+mj-ea"/>
                        </a:rPr>
                        <a:t>LIFE, SCORE, STAGE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스킬 </a:t>
                      </a:r>
                      <a:r>
                        <a:rPr lang="ko-KR" altLang="en-US" sz="1800" dirty="0" err="1" smtClean="0">
                          <a:latin typeface="+mj-ea"/>
                          <a:ea typeface="+mj-ea"/>
                        </a:rPr>
                        <a:t>쿨타임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830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사운드</a:t>
                      </a:r>
                      <a:endParaRPr lang="en-US" altLang="ko-KR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latin typeface="+mj-ea"/>
                          <a:ea typeface="+mj-ea"/>
                        </a:rPr>
                        <a:t>타이틀 사운드</a:t>
                      </a:r>
                      <a:r>
                        <a:rPr lang="en-US" altLang="ko-KR" sz="18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baseline="0" dirty="0" smtClean="0">
                          <a:latin typeface="+mj-ea"/>
                          <a:ea typeface="+mj-ea"/>
                        </a:rPr>
                        <a:t>총알 발사음</a:t>
                      </a:r>
                      <a:r>
                        <a:rPr lang="en-US" altLang="ko-KR" sz="18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baseline="0" dirty="0" err="1" smtClean="0">
                          <a:latin typeface="+mj-ea"/>
                          <a:ea typeface="+mj-ea"/>
                        </a:rPr>
                        <a:t>피격음</a:t>
                      </a:r>
                      <a:r>
                        <a:rPr lang="en-US" altLang="ko-KR" sz="18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baseline="0" dirty="0" smtClean="0">
                          <a:latin typeface="+mj-ea"/>
                          <a:ea typeface="+mj-ea"/>
                        </a:rPr>
                        <a:t>플레이어 </a:t>
                      </a:r>
                      <a:r>
                        <a:rPr lang="ko-KR" altLang="en-US" sz="1800" baseline="0" dirty="0" err="1" smtClean="0">
                          <a:latin typeface="+mj-ea"/>
                          <a:ea typeface="+mj-ea"/>
                        </a:rPr>
                        <a:t>사망음</a:t>
                      </a:r>
                      <a:r>
                        <a:rPr lang="ko-KR" altLang="en-US" sz="1800" baseline="0" dirty="0" smtClean="0">
                          <a:latin typeface="+mj-ea"/>
                          <a:ea typeface="+mj-ea"/>
                        </a:rPr>
                        <a:t> 등</a:t>
                      </a:r>
                      <a:endParaRPr lang="en-US" altLang="ko-KR" sz="1800" baseline="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879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애니메이션</a:t>
                      </a:r>
                      <a:endParaRPr lang="en-US" altLang="ko-KR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latin typeface="+mj-ea"/>
                          <a:ea typeface="+mj-ea"/>
                        </a:rPr>
                        <a:t>적</a:t>
                      </a:r>
                      <a:r>
                        <a:rPr lang="en-US" altLang="ko-KR" sz="1800" baseline="0" dirty="0" smtClean="0">
                          <a:latin typeface="+mj-ea"/>
                          <a:ea typeface="+mj-ea"/>
                        </a:rPr>
                        <a:t> : </a:t>
                      </a:r>
                      <a:r>
                        <a:rPr lang="ko-KR" altLang="en-US" sz="1800" baseline="0" dirty="0" smtClean="0">
                          <a:latin typeface="+mj-ea"/>
                          <a:ea typeface="+mj-ea"/>
                        </a:rPr>
                        <a:t>기본</a:t>
                      </a:r>
                      <a:r>
                        <a:rPr lang="en-US" altLang="ko-KR" sz="18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baseline="0" dirty="0" smtClean="0">
                          <a:latin typeface="+mj-ea"/>
                          <a:ea typeface="+mj-ea"/>
                        </a:rPr>
                        <a:t>사망 애니메이션</a:t>
                      </a:r>
                      <a:endParaRPr lang="en-US" altLang="ko-KR" sz="1800" baseline="0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800" baseline="0" dirty="0" smtClean="0">
                          <a:latin typeface="+mj-ea"/>
                          <a:ea typeface="+mj-ea"/>
                        </a:rPr>
                        <a:t>플레이어 </a:t>
                      </a:r>
                      <a:r>
                        <a:rPr lang="en-US" altLang="ko-KR" sz="1800" baseline="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ko-KR" altLang="en-US" sz="1800" baseline="0" dirty="0" smtClean="0">
                          <a:latin typeface="+mj-ea"/>
                          <a:ea typeface="+mj-ea"/>
                        </a:rPr>
                        <a:t>사망 애니메이션</a:t>
                      </a:r>
                      <a:endParaRPr lang="en-US" altLang="ko-KR" sz="1800" baseline="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01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078626"/>
              </p:ext>
            </p:extLst>
          </p:nvPr>
        </p:nvGraphicFramePr>
        <p:xfrm>
          <a:off x="769721" y="2080592"/>
          <a:ext cx="10650476" cy="44596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8464"/>
                <a:gridCol w="2249435"/>
                <a:gridCol w="7792577"/>
              </a:tblGrid>
              <a:tr h="498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수집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리소스 수집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95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</a:t>
                      </a:r>
                      <a:endParaRPr lang="en-US" altLang="ko-KR" b="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+mn-ea"/>
                          <a:ea typeface="+mn-ea"/>
                        </a:rPr>
                        <a:t>플레이어</a:t>
                      </a:r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b="0" baseline="0" dirty="0" smtClean="0">
                          <a:latin typeface="+mn-ea"/>
                          <a:ea typeface="+mn-ea"/>
                        </a:rPr>
                        <a:t>적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latin typeface="+mn-ea"/>
                          <a:ea typeface="+mn-ea"/>
                        </a:rPr>
                        <a:t>플레이어 오브젝트 구현</a:t>
                      </a:r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b="0" dirty="0" smtClean="0">
                          <a:latin typeface="+mn-ea"/>
                          <a:ea typeface="+mn-ea"/>
                        </a:rPr>
                        <a:t>목숨</a:t>
                      </a:r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;</a:t>
                      </a:r>
                      <a:r>
                        <a:rPr lang="en-US" altLang="ko-KR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b="0" baseline="0" dirty="0" smtClean="0">
                          <a:latin typeface="+mn-ea"/>
                          <a:ea typeface="+mn-ea"/>
                        </a:rPr>
                        <a:t>이동</a:t>
                      </a:r>
                      <a:r>
                        <a:rPr lang="en-US" altLang="ko-KR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="0" baseline="0" dirty="0" smtClean="0">
                          <a:latin typeface="+mn-ea"/>
                          <a:ea typeface="+mn-ea"/>
                        </a:rPr>
                        <a:t>공격</a:t>
                      </a:r>
                      <a:r>
                        <a:rPr lang="en-US" altLang="ko-KR" b="0" baseline="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b="0" baseline="0" dirty="0" smtClean="0">
                          <a:latin typeface="+mn-ea"/>
                          <a:ea typeface="+mn-ea"/>
                        </a:rPr>
                        <a:t>적 오브젝트 구현</a:t>
                      </a:r>
                      <a:r>
                        <a:rPr lang="en-US" altLang="ko-KR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b="0" baseline="0" dirty="0" smtClean="0">
                          <a:latin typeface="+mn-ea"/>
                          <a:ea typeface="+mn-ea"/>
                        </a:rPr>
                        <a:t>특성</a:t>
                      </a:r>
                      <a:r>
                        <a:rPr lang="en-US" altLang="ko-KR" b="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95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+mn-ea"/>
                          <a:ea typeface="+mn-ea"/>
                        </a:rPr>
                        <a:t>적</a:t>
                      </a:r>
                      <a:r>
                        <a:rPr lang="ko-KR" altLang="en-US" b="0" baseline="0" dirty="0" smtClean="0">
                          <a:latin typeface="+mn-ea"/>
                          <a:ea typeface="+mn-ea"/>
                        </a:rPr>
                        <a:t> 이동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latin typeface="+mn-ea"/>
                          <a:ea typeface="+mn-ea"/>
                        </a:rPr>
                        <a:t>적의 이동경로 구현 </a:t>
                      </a:r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b="0" dirty="0" smtClean="0">
                          <a:latin typeface="+mn-ea"/>
                          <a:ea typeface="+mn-ea"/>
                        </a:rPr>
                        <a:t>등장 궤도</a:t>
                      </a:r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="0" dirty="0" smtClean="0">
                          <a:latin typeface="+mn-ea"/>
                          <a:ea typeface="+mn-ea"/>
                        </a:rPr>
                        <a:t>정렬 배치</a:t>
                      </a:r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="0" dirty="0" smtClean="0">
                          <a:latin typeface="+mn-ea"/>
                          <a:ea typeface="+mn-ea"/>
                        </a:rPr>
                        <a:t>퇴장 궤도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95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+mn-ea"/>
                          <a:ea typeface="+mn-ea"/>
                        </a:rPr>
                        <a:t>충돌체크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latin typeface="+mn-ea"/>
                          <a:ea typeface="+mn-ea"/>
                        </a:rPr>
                        <a:t>오브젝트</a:t>
                      </a:r>
                      <a:r>
                        <a:rPr lang="ko-KR" altLang="en-US" b="0" baseline="0" dirty="0" smtClean="0">
                          <a:latin typeface="+mn-ea"/>
                          <a:ea typeface="+mn-ea"/>
                        </a:rPr>
                        <a:t> 간의 상호작용 구현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95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+mn-ea"/>
                          <a:ea typeface="+mn-ea"/>
                        </a:rPr>
                        <a:t>중간 점검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latin typeface="+mn-ea"/>
                          <a:ea typeface="+mn-ea"/>
                        </a:rPr>
                        <a:t>부족한 점 보완</a:t>
                      </a:r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="0" dirty="0" smtClean="0">
                          <a:latin typeface="+mn-ea"/>
                          <a:ea typeface="+mn-ea"/>
                        </a:rPr>
                        <a:t>추가 범위구현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95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UI, </a:t>
                      </a:r>
                      <a:r>
                        <a:rPr lang="ko-KR" altLang="en-US" b="0" dirty="0" smtClean="0">
                          <a:latin typeface="+mn-ea"/>
                          <a:ea typeface="+mn-ea"/>
                        </a:rPr>
                        <a:t>추가구현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b="0" dirty="0" smtClean="0">
                          <a:latin typeface="+mn-ea"/>
                          <a:ea typeface="+mn-ea"/>
                        </a:rPr>
                        <a:t>구현</a:t>
                      </a:r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="0" dirty="0" smtClean="0">
                          <a:latin typeface="+mn-ea"/>
                          <a:ea typeface="+mn-ea"/>
                        </a:rPr>
                        <a:t>추가 범위구현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95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latin typeface="+mn-ea"/>
                          <a:ea typeface="+mn-ea"/>
                        </a:rPr>
                        <a:t>맵</a:t>
                      </a:r>
                      <a:r>
                        <a:rPr lang="ko-KR" altLang="en-US" b="0" dirty="0" smtClean="0">
                          <a:latin typeface="+mn-ea"/>
                          <a:ea typeface="+mn-ea"/>
                        </a:rPr>
                        <a:t> 배치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latin typeface="+mn-ea"/>
                          <a:ea typeface="+mn-ea"/>
                        </a:rPr>
                        <a:t>오브젝트 배치</a:t>
                      </a:r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="0" dirty="0" smtClean="0">
                          <a:latin typeface="+mn-ea"/>
                          <a:ea typeface="+mn-ea"/>
                        </a:rPr>
                        <a:t>게임의 전체적인 흐름 구성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95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+mn-ea"/>
                          <a:ea typeface="+mn-ea"/>
                        </a:rPr>
                        <a:t>밸런스 조절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latin typeface="+mn-ea"/>
                          <a:ea typeface="+mn-ea"/>
                        </a:rPr>
                        <a:t>스테이지 구성</a:t>
                      </a:r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b="0" baseline="0" dirty="0" smtClean="0">
                          <a:latin typeface="+mn-ea"/>
                          <a:ea typeface="+mn-ea"/>
                        </a:rPr>
                        <a:t>난이도 조절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95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+mn-ea"/>
                          <a:ea typeface="+mn-ea"/>
                        </a:rPr>
                        <a:t>마무리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latin typeface="+mn-ea"/>
                          <a:ea typeface="+mn-ea"/>
                        </a:rPr>
                        <a:t>최종 점검 및 </a:t>
                      </a:r>
                      <a:r>
                        <a:rPr lang="ko-KR" altLang="en-US" b="0" dirty="0" err="1" smtClean="0">
                          <a:latin typeface="+mn-ea"/>
                          <a:ea typeface="+mn-ea"/>
                        </a:rPr>
                        <a:t>릴리즈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27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줄무늬">
  <a:themeElements>
    <a:clrScheme name="줄무늬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줄무늬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줄무늬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TM03090430[[fn=밴드]]</Template>
  <TotalTime>505</TotalTime>
  <Words>486</Words>
  <Application>Microsoft Office PowerPoint</Application>
  <PresentationFormat>와이드스크린</PresentationFormat>
  <Paragraphs>119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Corbel</vt:lpstr>
      <vt:lpstr>Wingdings</vt:lpstr>
      <vt:lpstr>줄무늬</vt:lpstr>
      <vt:lpstr>2DGP 1차 프로젝트 발표</vt:lpstr>
      <vt:lpstr>게임 컨셉</vt:lpstr>
      <vt:lpstr>예상 게임 실행 흐름</vt:lpstr>
      <vt:lpstr>예상 게임 실행 흐름(전투)</vt:lpstr>
      <vt:lpstr>개발 범위(1/2)</vt:lpstr>
      <vt:lpstr>개발 범위(2/2)</vt:lpstr>
      <vt:lpstr>개발 일정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1차 프로젝트 발표</dc:title>
  <dc:creator>Windows 사용자</dc:creator>
  <cp:lastModifiedBy>Windows 사용자</cp:lastModifiedBy>
  <cp:revision>50</cp:revision>
  <dcterms:created xsi:type="dcterms:W3CDTF">2019-09-22T18:10:14Z</dcterms:created>
  <dcterms:modified xsi:type="dcterms:W3CDTF">2019-09-26T12:52:34Z</dcterms:modified>
</cp:coreProperties>
</file>