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3" r:id="rId4"/>
    <p:sldId id="265" r:id="rId5"/>
    <p:sldId id="289" r:id="rId6"/>
    <p:sldId id="294" r:id="rId7"/>
    <p:sldId id="267" r:id="rId8"/>
    <p:sldId id="292" r:id="rId9"/>
    <p:sldId id="291" r:id="rId10"/>
    <p:sldId id="293" r:id="rId11"/>
    <p:sldId id="295" r:id="rId12"/>
    <p:sldId id="281" r:id="rId13"/>
    <p:sldId id="297" r:id="rId14"/>
    <p:sldId id="277"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7200"/>
    <a:srgbClr val="000099"/>
    <a:srgbClr val="996633"/>
    <a:srgbClr val="CC99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03" autoAdjust="0"/>
    <p:restoredTop sz="94660"/>
  </p:normalViewPr>
  <p:slideViewPr>
    <p:cSldViewPr>
      <p:cViewPr varScale="1">
        <p:scale>
          <a:sx n="69" d="100"/>
          <a:sy n="69" d="100"/>
        </p:scale>
        <p:origin x="1494" y="78"/>
      </p:cViewPr>
      <p:guideLst>
        <p:guide orient="horz" pos="2160"/>
        <p:guide pos="297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a:t>Click to edit Master title style</a:t>
            </a:r>
            <a:endParaRPr lang="en-US" altLang="en-US" noProof="0"/>
          </a:p>
        </p:txBody>
      </p:sp>
      <p:sp>
        <p:nvSpPr>
          <p:cNvPr id="1638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endParaRPr lang="en-US" altLang="en-US" noProof="0"/>
          </a:p>
        </p:txBody>
      </p:sp>
      <p:sp>
        <p:nvSpPr>
          <p:cNvPr id="16388" name="Rectangle 4"/>
          <p:cNvSpPr>
            <a:spLocks noGrp="1" noChangeArrowheads="1"/>
          </p:cNvSpPr>
          <p:nvPr>
            <p:ph type="dt" sz="half" idx="2"/>
          </p:nvPr>
        </p:nvSpPr>
        <p:spPr>
          <a:xfrm>
            <a:off x="609600" y="6245225"/>
            <a:ext cx="1981200" cy="476250"/>
          </a:xfrm>
        </p:spPr>
        <p:txBody>
          <a:bodyPr/>
          <a:lstStyle>
            <a:lvl1pPr>
              <a:defRPr/>
            </a:lvl1pPr>
          </a:lstStyle>
          <a:p>
            <a:endParaRPr lang="en-US" altLang="en-US"/>
          </a:p>
        </p:txBody>
      </p:sp>
      <p:sp>
        <p:nvSpPr>
          <p:cNvPr id="16389" name="Rectangle 5"/>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16390" name="Rectangle 6"/>
          <p:cNvSpPr>
            <a:spLocks noGrp="1" noChangeArrowheads="1"/>
          </p:cNvSpPr>
          <p:nvPr>
            <p:ph type="sldNum" sz="quarter" idx="4"/>
          </p:nvPr>
        </p:nvSpPr>
        <p:spPr>
          <a:xfrm>
            <a:off x="6716713" y="6230938"/>
            <a:ext cx="2133600" cy="549275"/>
          </a:xfrm>
        </p:spPr>
        <p:txBody>
          <a:bodyPr/>
          <a:lstStyle>
            <a:lvl1pPr>
              <a:defRPr/>
            </a:lvl1pPr>
          </a:lstStyle>
          <a:p>
            <a:fld id="{A15EAB53-327E-4220-A7C8-79A6407182B7}" type="slidenum">
              <a:rPr lang="en-US" altLang="en-US"/>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B4A5476-CA43-47FE-BA67-73FA2851AFC8}"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82575"/>
            <a:ext cx="2057400" cy="60420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82575"/>
            <a:ext cx="6019800" cy="6042025"/>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4DC5CE5-D93D-42E1-A365-D1BB034BB8AD}"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F4F63AB-74FF-4D4D-9C96-7E67E70BF8FF}" type="slidenum">
              <a:rPr lang="en-US" altLang="en-US"/>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FF88ED3-DC84-4DB0-B233-29AE8689A18E}"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33538"/>
            <a:ext cx="4038600" cy="469106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800600" y="1633538"/>
            <a:ext cx="4038600" cy="469106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3D79D017-4D2B-4917-98EC-EFDC1350D1A8}"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D3F7F60C-663B-45B5-8BAA-0CD5F56CC8F6}"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C49BD403-5F74-427A-8423-78614D45D9C1}"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A8445B6F-8FF7-4085-BE97-4B03885D15AA}"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75A644C7-8C57-4BC2-BD31-5EE7CB8540FD}"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2B64E658-6E24-430E-B2BE-9BADE501346F}"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altLang="en-US"/>
              <a:t>Click to edit Master title style</a:t>
            </a:r>
            <a:endParaRPr lang="en-US" altLang="en-US"/>
          </a:p>
        </p:txBody>
      </p:sp>
      <p:sp>
        <p:nvSpPr>
          <p:cNvPr id="1027" name="Rectangle 3"/>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28" name="Rectangle 4"/>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endParaRPr lang="en-US" altLang="en-US"/>
          </a:p>
        </p:txBody>
      </p:sp>
      <p:sp>
        <p:nvSpPr>
          <p:cNvPr id="1029" name="Rectangle 5"/>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06FFC55-A7E0-43C6-B48A-D297196E04B7}"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390820" y="874395"/>
            <a:ext cx="2362359" cy="728980"/>
          </a:xfrm>
        </p:spPr>
        <p:txBody>
          <a:bodyPr/>
          <a:lstStyle/>
          <a:p>
            <a:pPr algn="ctr"/>
            <a:r>
              <a:rPr lang="en-US" altLang="en-US" smtClean="0">
                <a:solidFill>
                  <a:srgbClr val="9A7200"/>
                </a:solidFill>
                <a:latin typeface="Times New Roman" panose="02020603050405020304" pitchFamily="18" charset="0"/>
                <a:ea typeface="Tahoma" panose="020B0604030504040204" pitchFamily="34" charset="0"/>
                <a:cs typeface="Times New Roman" panose="02020603050405020304" pitchFamily="18" charset="0"/>
              </a:rPr>
              <a:t>BÁO CÁO</a:t>
            </a:r>
            <a:endParaRPr lang="en-US" altLang="en-US">
              <a:solidFill>
                <a:srgbClr val="9A72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2051" name="Rectangle 3"/>
          <p:cNvSpPr>
            <a:spLocks noGrp="1" noChangeArrowheads="1"/>
          </p:cNvSpPr>
          <p:nvPr>
            <p:ph type="subTitle" idx="1"/>
          </p:nvPr>
        </p:nvSpPr>
        <p:spPr>
          <a:xfrm>
            <a:off x="1371598" y="2177097"/>
            <a:ext cx="6400800" cy="1752600"/>
          </a:xfrm>
        </p:spPr>
        <p:txBody>
          <a:bodyPr/>
          <a:lstStyle/>
          <a:p>
            <a:r>
              <a:rPr lang="en-US" altLang="en-US" sz="2800" smtClean="0">
                <a:solidFill>
                  <a:schemeClr val="tx1"/>
                </a:solidFill>
                <a:latin typeface="Times New Roman" panose="02020603050405020304" pitchFamily="18" charset="0"/>
                <a:cs typeface="Times New Roman" panose="02020603050405020304" pitchFamily="18" charset="0"/>
              </a:rPr>
              <a:t>Đề tài</a:t>
            </a:r>
            <a:endParaRPr lang="en-US" altLang="en-US" sz="2800" smtClean="0">
              <a:solidFill>
                <a:schemeClr val="tx1"/>
              </a:solidFill>
              <a:latin typeface="Times New Roman" panose="02020603050405020304" pitchFamily="18" charset="0"/>
              <a:cs typeface="Times New Roman" panose="02020603050405020304" pitchFamily="18" charset="0"/>
            </a:endParaRPr>
          </a:p>
          <a:p>
            <a:r>
              <a:rPr lang="en-US" altLang="en-US" sz="2800" b="1" smtClean="0">
                <a:latin typeface="Times New Roman" panose="02020603050405020304" pitchFamily="18" charset="0"/>
                <a:cs typeface="Times New Roman" panose="02020603050405020304" pitchFamily="18" charset="0"/>
              </a:rPr>
              <a:t>Phát triển ứng dụng web thông tin </a:t>
            </a:r>
            <a:endParaRPr lang="en-US" altLang="en-US" sz="2800" b="1" smtClean="0">
              <a:latin typeface="Times New Roman" panose="02020603050405020304" pitchFamily="18" charset="0"/>
              <a:cs typeface="Times New Roman" panose="02020603050405020304" pitchFamily="18" charset="0"/>
            </a:endParaRPr>
          </a:p>
          <a:p>
            <a:r>
              <a:rPr lang="en-US" altLang="en-US" sz="2800" b="1" smtClean="0">
                <a:latin typeface="Times New Roman" panose="02020603050405020304" pitchFamily="18" charset="0"/>
                <a:cs typeface="Times New Roman" panose="02020603050405020304" pitchFamily="18" charset="0"/>
              </a:rPr>
              <a:t>và đánh giá phim</a:t>
            </a:r>
            <a:endParaRPr lang="en-US" altLang="en-US" sz="2800" b="1" smtClean="0">
              <a:latin typeface="Times New Roman" panose="02020603050405020304" pitchFamily="18" charset="0"/>
              <a:cs typeface="Times New Roman" panose="02020603050405020304" pitchFamily="18" charset="0"/>
            </a:endParaRPr>
          </a:p>
        </p:txBody>
      </p:sp>
      <p:sp>
        <p:nvSpPr>
          <p:cNvPr id="2053" name="Text Box 5"/>
          <p:cNvSpPr txBox="1">
            <a:spLocks noChangeArrowheads="1"/>
          </p:cNvSpPr>
          <p:nvPr/>
        </p:nvSpPr>
        <p:spPr bwMode="auto">
          <a:xfrm>
            <a:off x="609600" y="6430963"/>
            <a:ext cx="3505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i="1">
                <a:solidFill>
                  <a:srgbClr val="000066"/>
                </a:solidFill>
              </a:rPr>
              <a:t>Phần dành cho đơn vị</a:t>
            </a:r>
            <a:endParaRPr lang="en-US" altLang="en-US" sz="1200" b="1" i="1">
              <a:solidFill>
                <a:srgbClr val="000066"/>
              </a:solidFill>
            </a:endParaRPr>
          </a:p>
        </p:txBody>
      </p:sp>
      <p:sp>
        <p:nvSpPr>
          <p:cNvPr id="2" name="Rectangle 3"/>
          <p:cNvSpPr>
            <a:spLocks noGrp="1" noChangeArrowheads="1"/>
          </p:cNvSpPr>
          <p:nvPr/>
        </p:nvSpPr>
        <p:spPr>
          <a:xfrm>
            <a:off x="457200" y="4907280"/>
            <a:ext cx="2819400" cy="957580"/>
          </a:xfrm>
          <a:prstGeom prst="rect">
            <a:avLst/>
          </a:prstGeom>
          <a:noFill/>
          <a:ln>
            <a:noFill/>
          </a:ln>
          <a:effectLst/>
        </p:spPr>
        <p:txBody>
          <a:bodyPr vert="horz" wrap="square" lIns="91440" tIns="45720" rIns="91440" bIns="45720" numCol="1" anchor="t" anchorCtr="0" compatLnSpc="1"/>
          <a:lstStyle>
            <a:lvl1pPr marL="0" indent="0" algn="ctr" rtl="0" fontAlgn="base">
              <a:spcBef>
                <a:spcPct val="20000"/>
              </a:spcBef>
              <a:spcAft>
                <a:spcPct val="0"/>
              </a:spcAft>
              <a:buFontTx/>
              <a:buNone/>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200">
                <a:latin typeface="Times New Roman" panose="02020603050405020304" pitchFamily="18" charset="0"/>
                <a:cs typeface="Times New Roman" panose="02020603050405020304" pitchFamily="18" charset="0"/>
              </a:rPr>
              <a:t>Giáo viên hướng dẫn:</a:t>
            </a:r>
            <a:endParaRPr lang="en-US" altLang="en-US" sz="2200">
              <a:latin typeface="Times New Roman" panose="02020603050405020304" pitchFamily="18" charset="0"/>
              <a:cs typeface="Times New Roman" panose="02020603050405020304" pitchFamily="18" charset="0"/>
            </a:endParaRPr>
          </a:p>
          <a:p>
            <a:r>
              <a:rPr lang="en-US" altLang="en-US" sz="2200">
                <a:latin typeface="Times New Roman" panose="02020603050405020304" pitchFamily="18" charset="0"/>
                <a:cs typeface="Times New Roman" panose="02020603050405020304" pitchFamily="18" charset="0"/>
              </a:rPr>
              <a:t>TS.Phan Phương Lan </a:t>
            </a:r>
            <a:endParaRPr lang="en-US" altLang="en-US" sz="2200">
              <a:latin typeface="Times New Roman" panose="02020603050405020304" pitchFamily="18" charset="0"/>
              <a:cs typeface="Times New Roman" panose="02020603050405020304" pitchFamily="18" charset="0"/>
            </a:endParaRPr>
          </a:p>
        </p:txBody>
      </p:sp>
      <p:sp>
        <p:nvSpPr>
          <p:cNvPr id="4" name="Rectangle 3"/>
          <p:cNvSpPr>
            <a:spLocks noGrp="1" noChangeArrowheads="1"/>
          </p:cNvSpPr>
          <p:nvPr/>
        </p:nvSpPr>
        <p:spPr>
          <a:xfrm>
            <a:off x="5105400" y="4953000"/>
            <a:ext cx="4289425" cy="1453515"/>
          </a:xfrm>
          <a:prstGeom prst="rect">
            <a:avLst/>
          </a:prstGeom>
          <a:noFill/>
          <a:ln>
            <a:noFill/>
          </a:ln>
          <a:effectLst/>
        </p:spPr>
        <p:txBody>
          <a:bodyPr vert="horz" wrap="square" lIns="91440" tIns="45720" rIns="91440" bIns="45720" numCol="1" anchor="t" anchorCtr="0" compatLnSpc="1"/>
          <a:lstStyle>
            <a:lvl1pPr marL="0" indent="0" algn="ctr" rtl="0" fontAlgn="base">
              <a:spcBef>
                <a:spcPct val="20000"/>
              </a:spcBef>
              <a:spcAft>
                <a:spcPct val="0"/>
              </a:spcAft>
              <a:buFontTx/>
              <a:buNone/>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n-US" sz="2200">
                <a:latin typeface="Times New Roman" panose="02020603050405020304" pitchFamily="18" charset="0"/>
                <a:cs typeface="Times New Roman" panose="02020603050405020304" pitchFamily="18" charset="0"/>
              </a:rPr>
              <a:t>Sinh viên báo cáo:</a:t>
            </a:r>
            <a:endParaRPr lang="en-US" altLang="en-US" sz="2200">
              <a:latin typeface="Times New Roman" panose="02020603050405020304" pitchFamily="18" charset="0"/>
              <a:cs typeface="Times New Roman" panose="02020603050405020304" pitchFamily="18" charset="0"/>
            </a:endParaRPr>
          </a:p>
          <a:p>
            <a:pPr algn="l"/>
            <a:r>
              <a:rPr lang="en-US" altLang="en-US" sz="2200">
                <a:latin typeface="Times New Roman" panose="02020603050405020304" pitchFamily="18" charset="0"/>
                <a:cs typeface="Times New Roman" panose="02020603050405020304" pitchFamily="18" charset="0"/>
              </a:rPr>
              <a:t>Phạm Hoàng Duy </a:t>
            </a:r>
            <a:r>
              <a:rPr lang="en-US" altLang="en-US" sz="2200" smtClean="0">
                <a:latin typeface="Times New Roman" panose="02020603050405020304" pitchFamily="18" charset="0"/>
                <a:cs typeface="Times New Roman" panose="02020603050405020304" pitchFamily="18" charset="0"/>
              </a:rPr>
              <a:t>- B1704719 </a:t>
            </a:r>
            <a:endParaRPr lang="en-US" altLang="en-US" sz="2200">
              <a:latin typeface="Times New Roman" panose="02020603050405020304" pitchFamily="18" charset="0"/>
              <a:cs typeface="Times New Roman" panose="02020603050405020304" pitchFamily="18" charset="0"/>
            </a:endParaRPr>
          </a:p>
          <a:p>
            <a:pPr algn="l"/>
            <a:endParaRPr lang="en-US" altLang="en-US" sz="2200">
              <a:latin typeface="Times New Roman" panose="02020603050405020304" pitchFamily="18" charset="0"/>
              <a:cs typeface="Times New Roman" panose="02020603050405020304" pitchFamily="18" charset="0"/>
            </a:endParaRPr>
          </a:p>
        </p:txBody>
      </p:sp>
      <p:sp>
        <p:nvSpPr>
          <p:cNvPr id="3" name="TextBox 2"/>
          <p:cNvSpPr txBox="1"/>
          <p:nvPr/>
        </p:nvSpPr>
        <p:spPr>
          <a:xfrm>
            <a:off x="0" y="1624330"/>
            <a:ext cx="9141460" cy="460375"/>
          </a:xfrm>
          <a:prstGeom prst="rect">
            <a:avLst/>
          </a:prstGeom>
          <a:noFill/>
        </p:spPr>
        <p:txBody>
          <a:bodyPr wrap="square" rtlCol="0">
            <a:spAutoFit/>
          </a:bodyPr>
          <a:lstStyle/>
          <a:p>
            <a:pPr algn="ctr"/>
            <a:r>
              <a:rPr lang="en-US" sz="2400" smtClean="0">
                <a:latin typeface="Times New Roman" panose="02020603050405020304" pitchFamily="18" charset="0"/>
                <a:cs typeface="Times New Roman" panose="02020603050405020304" pitchFamily="18" charset="0"/>
              </a:rPr>
              <a:t>Luận văn ngành Kỹ thuật phần mềm</a:t>
            </a:r>
            <a:endParaRPr lang="en-US" sz="24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smtClean="0">
                <a:latin typeface="Times New Roman" panose="02020603050405020304" pitchFamily="18" charset="0"/>
                <a:cs typeface="Times New Roman" panose="02020603050405020304" pitchFamily="18" charset="0"/>
              </a:rPr>
              <a:t>Kiểm thử</a:t>
            </a:r>
            <a:endParaRPr lang="en-US" altLang="en-US"/>
          </a:p>
        </p:txBody>
      </p:sp>
      <p:graphicFrame>
        <p:nvGraphicFramePr>
          <p:cNvPr id="3" name="Content Placeholder 2"/>
          <p:cNvGraphicFramePr/>
          <p:nvPr>
            <p:ph idx="1"/>
          </p:nvPr>
        </p:nvGraphicFramePr>
        <p:xfrm>
          <a:off x="377190" y="2286000"/>
          <a:ext cx="8389620" cy="3887470"/>
        </p:xfrm>
        <a:graphic>
          <a:graphicData uri="http://schemas.openxmlformats.org/drawingml/2006/table">
            <a:tbl>
              <a:tblPr firstRow="1" bandRow="1">
                <a:tableStyleId>{5940675A-B579-460E-94D1-54222C63F5DA}</a:tableStyleId>
              </a:tblPr>
              <a:tblGrid>
                <a:gridCol w="573405"/>
                <a:gridCol w="2456180"/>
                <a:gridCol w="930910"/>
                <a:gridCol w="1118870"/>
                <a:gridCol w="1118235"/>
                <a:gridCol w="948690"/>
                <a:gridCol w="1243330"/>
              </a:tblGrid>
              <a:tr h="749300">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STT</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AEAAAA"/>
                    </a:solid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Tên chức năng</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AEAAAA"/>
                    </a:solid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Số test case</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AEAAAA"/>
                    </a:solid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Số lần test</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AEAAAA"/>
                    </a:solid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Số lần thành công</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AEAAAA"/>
                    </a:solid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Số lần thất bại</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AEAAAA"/>
                    </a:solid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Ngày kiểm thử</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AEAAAA"/>
                    </a:solidFill>
                  </a:tcPr>
                </a:tc>
              </a:tr>
              <a:tr h="522605">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1 </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Đăng nhập</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5</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30</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30</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0 </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02/05/2022 </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23240">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2 </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Đăng ký</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6</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25</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25</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0 </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02/05/2022 </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23240">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3 </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Đánh giá điểm</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3</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10</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10</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0 </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02/05/2022 </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23240">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4 </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Đánh giá phim</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3</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10</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10</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0 </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02/05/2022 </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22605">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5 </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Tạo bài viết mới</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1</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8</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8</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0 </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02/05/2022 </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23240">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6 </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Duyệt bài viết</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2</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10</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10</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0 </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02/05/2022 </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7305" marT="157479" marB="10287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7" name="Content Placeholder 2"/>
          <p:cNvSpPr>
            <a:spLocks noGrp="1"/>
          </p:cNvSpPr>
          <p:nvPr/>
        </p:nvSpPr>
        <p:spPr>
          <a:xfrm>
            <a:off x="1219200" y="1676400"/>
            <a:ext cx="7430770" cy="499745"/>
          </a:xfrm>
          <a:prstGeom prst="rect">
            <a:avLst/>
          </a:prstGeom>
          <a:noFill/>
          <a:ln>
            <a:noFill/>
          </a:ln>
          <a:effectLst/>
        </p:spPr>
        <p:txBody>
          <a:bodyPr vert="horz" wrap="square" lIns="91440" tIns="45720" rIns="91440" bIns="45720" numCol="1" anchor="t" anchorCtr="0" compatLnSpc="1"/>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000" b="1" smtClean="0">
                <a:latin typeface="Times New Roman" panose="02020603050405020304" pitchFamily="18" charset="0"/>
                <a:cs typeface="Times New Roman" panose="02020603050405020304" pitchFamily="18" charset="0"/>
              </a:rPr>
              <a:t>Các test case:</a:t>
            </a:r>
            <a:endParaRPr lang="en-US" sz="3000" b="1"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905000" y="228600"/>
            <a:ext cx="5410200" cy="944563"/>
          </a:xfrm>
        </p:spPr>
        <p:txBody>
          <a:bodyPr/>
          <a:lstStyle/>
          <a:p>
            <a:r>
              <a:rPr lang="en-US" altLang="en-US" smtClean="0">
                <a:latin typeface="Times New Roman" panose="02020603050405020304" pitchFamily="18" charset="0"/>
                <a:cs typeface="Times New Roman" panose="02020603050405020304" pitchFamily="18" charset="0"/>
              </a:rPr>
              <a:t>Kết quả đạt được và hướng phát triển</a:t>
            </a:r>
            <a:endParaRPr lang="en-US" altLang="en-US"/>
          </a:p>
        </p:txBody>
      </p:sp>
      <p:sp>
        <p:nvSpPr>
          <p:cNvPr id="25603" name="Rectangle 3"/>
          <p:cNvSpPr>
            <a:spLocks noGrp="1" noChangeArrowheads="1"/>
          </p:cNvSpPr>
          <p:nvPr>
            <p:ph type="body" idx="1"/>
          </p:nvPr>
        </p:nvSpPr>
        <p:spPr>
          <a:xfrm>
            <a:off x="1295400" y="1600200"/>
            <a:ext cx="7010400" cy="838200"/>
          </a:xfrm>
        </p:spPr>
        <p:txBody>
          <a:bodyPr/>
          <a:lstStyle/>
          <a:p>
            <a:pPr marL="0" indent="0" algn="just">
              <a:buNone/>
            </a:pPr>
            <a:r>
              <a:rPr lang="en-US" altLang="en-US" sz="3000" b="1" smtClean="0">
                <a:latin typeface="Times New Roman" panose="02020603050405020304" pitchFamily="18" charset="0"/>
                <a:cs typeface="Times New Roman" panose="02020603050405020304" pitchFamily="18" charset="0"/>
              </a:rPr>
              <a:t>Kết quả đạt được:</a:t>
            </a:r>
            <a:endParaRPr lang="en-US" altLang="en-US" sz="3000" b="1" smtClean="0">
              <a:latin typeface="Times New Roman" panose="02020603050405020304" pitchFamily="18" charset="0"/>
              <a:cs typeface="Times New Roman" panose="02020603050405020304" pitchFamily="18" charset="0"/>
            </a:endParaRPr>
          </a:p>
        </p:txBody>
      </p:sp>
      <p:sp>
        <p:nvSpPr>
          <p:cNvPr id="5" name="Rectangle 3"/>
          <p:cNvSpPr txBox="1">
            <a:spLocks noChangeArrowheads="1"/>
          </p:cNvSpPr>
          <p:nvPr/>
        </p:nvSpPr>
        <p:spPr bwMode="auto">
          <a:xfrm>
            <a:off x="1371600" y="2286000"/>
            <a:ext cx="7289800" cy="1508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Tx/>
              <a:buNone/>
            </a:pPr>
            <a:r>
              <a:rPr lang="en-US" sz="2500" smtClean="0">
                <a:latin typeface="Times New Roman" panose="02020603050405020304" pitchFamily="18" charset="0"/>
                <a:cs typeface="Times New Roman" panose="02020603050405020304" pitchFamily="18" charset="0"/>
              </a:rPr>
              <a:t>Về bản thân:</a:t>
            </a:r>
            <a:endParaRPr lang="en-US" sz="2500" smtClean="0">
              <a:latin typeface="Times New Roman" panose="02020603050405020304" pitchFamily="18" charset="0"/>
              <a:cs typeface="Times New Roman" panose="02020603050405020304" pitchFamily="18" charset="0"/>
            </a:endParaRPr>
          </a:p>
          <a:p>
            <a:pPr algn="just"/>
            <a:r>
              <a:rPr lang="en-US" sz="2500">
                <a:latin typeface="Times New Roman" panose="02020603050405020304" pitchFamily="18" charset="0"/>
                <a:cs typeface="Times New Roman" panose="02020603050405020304" pitchFamily="18" charset="0"/>
              </a:rPr>
              <a:t>ReactJs, Nodejs, MongoDb</a:t>
            </a:r>
            <a:endParaRPr lang="en-US" sz="2500">
              <a:latin typeface="Times New Roman" panose="02020603050405020304" pitchFamily="18" charset="0"/>
              <a:cs typeface="Times New Roman" panose="02020603050405020304" pitchFamily="18" charset="0"/>
            </a:endParaRPr>
          </a:p>
          <a:p>
            <a:pPr algn="just"/>
            <a:r>
              <a:rPr lang="en-US" sz="2500">
                <a:latin typeface="Times New Roman" panose="02020603050405020304" pitchFamily="18" charset="0"/>
                <a:cs typeface="Times New Roman" panose="02020603050405020304" pitchFamily="18" charset="0"/>
              </a:rPr>
              <a:t>Cách thức hoạt động của một website đánh giá phim</a:t>
            </a:r>
            <a:endParaRPr lang="en-US" sz="2500">
              <a:latin typeface="Times New Roman" panose="02020603050405020304" pitchFamily="18" charset="0"/>
              <a:cs typeface="Times New Roman" panose="02020603050405020304" pitchFamily="18" charset="0"/>
            </a:endParaRPr>
          </a:p>
        </p:txBody>
      </p:sp>
      <p:sp>
        <p:nvSpPr>
          <p:cNvPr id="6" name="Rectangle 3"/>
          <p:cNvSpPr txBox="1">
            <a:spLocks noChangeArrowheads="1"/>
          </p:cNvSpPr>
          <p:nvPr/>
        </p:nvSpPr>
        <p:spPr bwMode="auto">
          <a:xfrm>
            <a:off x="1447800" y="3810000"/>
            <a:ext cx="6858000" cy="196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altLang="en-US" sz="2500" smtClean="0">
                <a:latin typeface="Times New Roman" panose="02020603050405020304" pitchFamily="18" charset="0"/>
                <a:cs typeface="Times New Roman" panose="02020603050405020304" pitchFamily="18" charset="0"/>
              </a:rPr>
              <a:t>Về chương trình:</a:t>
            </a:r>
            <a:endParaRPr lang="en-US" altLang="en-US" sz="2500" smtClean="0">
              <a:latin typeface="Times New Roman" panose="02020603050405020304" pitchFamily="18" charset="0"/>
              <a:cs typeface="Times New Roman" panose="02020603050405020304" pitchFamily="18" charset="0"/>
            </a:endParaRPr>
          </a:p>
          <a:p>
            <a:r>
              <a:rPr lang="en-US" altLang="en-US" sz="2500" smtClean="0">
                <a:latin typeface="Times New Roman" panose="02020603050405020304" pitchFamily="18" charset="0"/>
                <a:cs typeface="Times New Roman" panose="02020603050405020304" pitchFamily="18" charset="0"/>
              </a:rPr>
              <a:t>Hoàn thiện các chức năng cơ bản</a:t>
            </a:r>
            <a:endParaRPr lang="en-US" altLang="en-US" sz="2500" smtClean="0">
              <a:latin typeface="Times New Roman" panose="02020603050405020304" pitchFamily="18" charset="0"/>
              <a:cs typeface="Times New Roman" panose="02020603050405020304" pitchFamily="18" charset="0"/>
            </a:endParaRPr>
          </a:p>
          <a:p>
            <a:r>
              <a:rPr lang="en-US" altLang="en-US" sz="2500" smtClean="0">
                <a:latin typeface="Times New Roman" panose="02020603050405020304" pitchFamily="18" charset="0"/>
                <a:cs typeface="Times New Roman" panose="02020603050405020304" pitchFamily="18" charset="0"/>
              </a:rPr>
              <a:t>Ứng dụng khá bắt mắt</a:t>
            </a:r>
            <a:endParaRPr lang="en-US" altLang="en-US" sz="2500" smtClean="0">
              <a:latin typeface="Times New Roman" panose="02020603050405020304" pitchFamily="18" charset="0"/>
              <a:cs typeface="Times New Roman" panose="02020603050405020304" pitchFamily="18" charset="0"/>
            </a:endParaRPr>
          </a:p>
          <a:p>
            <a:r>
              <a:rPr lang="en-US" altLang="en-US" sz="2500" smtClean="0">
                <a:latin typeface="Times New Roman" panose="02020603050405020304" pitchFamily="18" charset="0"/>
                <a:cs typeface="Times New Roman" panose="02020603050405020304" pitchFamily="18" charset="0"/>
              </a:rPr>
              <a:t>Dễ dàng sử dụng</a:t>
            </a:r>
            <a:endParaRPr lang="en-US" altLang="en-US" sz="25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905000" y="228600"/>
            <a:ext cx="5410200" cy="944563"/>
          </a:xfrm>
        </p:spPr>
        <p:txBody>
          <a:bodyPr/>
          <a:lstStyle/>
          <a:p>
            <a:r>
              <a:rPr lang="en-US" altLang="en-US" smtClean="0">
                <a:latin typeface="Times New Roman" panose="02020603050405020304" pitchFamily="18" charset="0"/>
                <a:cs typeface="Times New Roman" panose="02020603050405020304" pitchFamily="18" charset="0"/>
              </a:rPr>
              <a:t>Kết quả đạt được và hướng phát triển</a:t>
            </a:r>
            <a:endParaRPr lang="en-US" altLang="en-US"/>
          </a:p>
        </p:txBody>
      </p:sp>
      <p:sp>
        <p:nvSpPr>
          <p:cNvPr id="25603" name="Rectangle 3"/>
          <p:cNvSpPr>
            <a:spLocks noGrp="1" noChangeArrowheads="1"/>
          </p:cNvSpPr>
          <p:nvPr>
            <p:ph type="body" idx="1"/>
          </p:nvPr>
        </p:nvSpPr>
        <p:spPr>
          <a:xfrm>
            <a:off x="1295400" y="1600200"/>
            <a:ext cx="7010400" cy="838200"/>
          </a:xfrm>
        </p:spPr>
        <p:txBody>
          <a:bodyPr/>
          <a:lstStyle/>
          <a:p>
            <a:pPr marL="0" indent="0" algn="just">
              <a:buNone/>
            </a:pPr>
            <a:r>
              <a:rPr lang="en-US" altLang="en-US" sz="3000" b="1" smtClean="0">
                <a:latin typeface="Times New Roman" panose="02020603050405020304" pitchFamily="18" charset="0"/>
                <a:cs typeface="Times New Roman" panose="02020603050405020304" pitchFamily="18" charset="0"/>
              </a:rPr>
              <a:t>Hạn chế:</a:t>
            </a:r>
            <a:endParaRPr lang="en-US" altLang="en-US" sz="3000" b="1" smtClean="0">
              <a:latin typeface="Times New Roman" panose="02020603050405020304" pitchFamily="18" charset="0"/>
              <a:cs typeface="Times New Roman" panose="02020603050405020304" pitchFamily="18" charset="0"/>
            </a:endParaRPr>
          </a:p>
        </p:txBody>
      </p:sp>
      <p:sp>
        <p:nvSpPr>
          <p:cNvPr id="6" name="Rectangle 3"/>
          <p:cNvSpPr txBox="1">
            <a:spLocks noChangeArrowheads="1"/>
          </p:cNvSpPr>
          <p:nvPr/>
        </p:nvSpPr>
        <p:spPr bwMode="auto">
          <a:xfrm>
            <a:off x="1295400" y="2286000"/>
            <a:ext cx="6858000"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500" smtClean="0">
                <a:latin typeface="Times New Roman" panose="02020603050405020304" pitchFamily="18" charset="0"/>
                <a:cs typeface="Times New Roman" panose="02020603050405020304" pitchFamily="18" charset="0"/>
              </a:rPr>
              <a:t>Còn sơ sài</a:t>
            </a:r>
            <a:endParaRPr lang="en-US" altLang="en-US" sz="2500" smtClean="0">
              <a:latin typeface="Times New Roman" panose="02020603050405020304" pitchFamily="18" charset="0"/>
              <a:cs typeface="Times New Roman" panose="02020603050405020304" pitchFamily="18" charset="0"/>
            </a:endParaRPr>
          </a:p>
          <a:p>
            <a:r>
              <a:rPr lang="en-US" altLang="en-US" sz="2500" smtClean="0">
                <a:latin typeface="Times New Roman" panose="02020603050405020304" pitchFamily="18" charset="0"/>
                <a:cs typeface="Times New Roman" panose="02020603050405020304" pitchFamily="18" charset="0"/>
              </a:rPr>
              <a:t>Vẫn phải sử dụng API bên thứ 3 </a:t>
            </a:r>
            <a:endParaRPr lang="en-US" altLang="en-US" sz="2500" smtClean="0">
              <a:latin typeface="Times New Roman" panose="02020603050405020304" pitchFamily="18" charset="0"/>
              <a:cs typeface="Times New Roman" panose="02020603050405020304" pitchFamily="18" charset="0"/>
            </a:endParaRPr>
          </a:p>
          <a:p>
            <a:r>
              <a:rPr lang="en-US" altLang="en-US" sz="2500" smtClean="0">
                <a:latin typeface="Times New Roman" panose="02020603050405020304" pitchFamily="18" charset="0"/>
                <a:cs typeface="Times New Roman" panose="02020603050405020304" pitchFamily="18" charset="0"/>
              </a:rPr>
              <a:t>Chưa pháp triển trên app di động</a:t>
            </a:r>
            <a:endParaRPr lang="en-US" altLang="en-US" sz="2500">
              <a:latin typeface="Times New Roman" panose="02020603050405020304" pitchFamily="18" charset="0"/>
              <a:cs typeface="Times New Roman" panose="02020603050405020304" pitchFamily="18" charset="0"/>
            </a:endParaRPr>
          </a:p>
        </p:txBody>
      </p:sp>
      <p:sp>
        <p:nvSpPr>
          <p:cNvPr id="3" name="Rectangle 3"/>
          <p:cNvSpPr>
            <a:spLocks noGrp="1" noChangeArrowheads="1"/>
          </p:cNvSpPr>
          <p:nvPr/>
        </p:nvSpPr>
        <p:spPr>
          <a:xfrm>
            <a:off x="1371600" y="3733800"/>
            <a:ext cx="7010400" cy="2125345"/>
          </a:xfrm>
          <a:prstGeom prst="rect">
            <a:avLst/>
          </a:prstGeom>
          <a:noFill/>
          <a:ln>
            <a:noFill/>
          </a:ln>
          <a:effectLst/>
        </p:spPr>
        <p:txBody>
          <a:bodyPr vert="horz" wrap="square" lIns="91440" tIns="45720" rIns="91440" bIns="45720" numCol="1" anchor="t" anchorCtr="0" compatLnSpc="1"/>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3000" b="1" smtClean="0">
                <a:latin typeface="Times New Roman" panose="02020603050405020304" pitchFamily="18" charset="0"/>
                <a:cs typeface="Times New Roman" panose="02020603050405020304" pitchFamily="18" charset="0"/>
              </a:rPr>
              <a:t>Hướng phát triển:</a:t>
            </a:r>
            <a:endParaRPr lang="en-US" altLang="en-US" sz="3000" b="1" smtClean="0">
              <a:latin typeface="Times New Roman" panose="02020603050405020304" pitchFamily="18" charset="0"/>
              <a:cs typeface="Times New Roman" panose="02020603050405020304" pitchFamily="18" charset="0"/>
            </a:endParaRPr>
          </a:p>
          <a:p>
            <a:pPr algn="just"/>
            <a:r>
              <a:rPr lang="en-US" altLang="en-US" sz="2500" smtClean="0">
                <a:latin typeface="Times New Roman" panose="02020603050405020304" pitchFamily="18" charset="0"/>
                <a:cs typeface="Times New Roman" panose="02020603050405020304" pitchFamily="18" charset="0"/>
                <a:sym typeface="+mn-ea"/>
              </a:rPr>
              <a:t>Thêm nhiều chức năng</a:t>
            </a:r>
            <a:endParaRPr lang="en-US" altLang="en-US" sz="2500" smtClean="0">
              <a:latin typeface="Times New Roman" panose="02020603050405020304" pitchFamily="18" charset="0"/>
              <a:cs typeface="Times New Roman" panose="02020603050405020304" pitchFamily="18" charset="0"/>
            </a:endParaRPr>
          </a:p>
          <a:p>
            <a:pPr algn="just"/>
            <a:r>
              <a:rPr lang="en-US" altLang="en-US" sz="2500" smtClean="0">
                <a:latin typeface="Times New Roman" panose="02020603050405020304" pitchFamily="18" charset="0"/>
                <a:cs typeface="Times New Roman" panose="02020603050405020304" pitchFamily="18" charset="0"/>
                <a:sym typeface="+mn-ea"/>
              </a:rPr>
              <a:t>Nâng cấp để người dùng nhập phim </a:t>
            </a:r>
            <a:endParaRPr lang="en-US" altLang="en-US" sz="2500" smtClean="0">
              <a:latin typeface="Times New Roman" panose="02020603050405020304" pitchFamily="18" charset="0"/>
              <a:cs typeface="Times New Roman" panose="02020603050405020304" pitchFamily="18" charset="0"/>
            </a:endParaRPr>
          </a:p>
          <a:p>
            <a:pPr algn="just"/>
            <a:r>
              <a:rPr lang="en-US" altLang="en-US" sz="2500">
                <a:latin typeface="Times New Roman" panose="02020603050405020304" pitchFamily="18" charset="0"/>
                <a:cs typeface="Times New Roman" panose="02020603050405020304" pitchFamily="18" charset="0"/>
                <a:sym typeface="+mn-ea"/>
              </a:rPr>
              <a:t>Phát triển thêm platform di động</a:t>
            </a:r>
            <a:endParaRPr lang="en-US" altLang="en-US" sz="2500">
              <a:latin typeface="Times New Roman" panose="02020603050405020304" pitchFamily="18" charset="0"/>
              <a:cs typeface="Times New Roman" panose="02020603050405020304" pitchFamily="18" charset="0"/>
            </a:endParaRPr>
          </a:p>
          <a:p>
            <a:pPr algn="just">
              <a:buNone/>
            </a:pPr>
            <a:endParaRPr lang="en-US" altLang="en-US" sz="2500" b="1"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3" grpId="0" animBg="1"/>
      <p:bldP spid="3"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124200" y="1981200"/>
            <a:ext cx="2590800" cy="838200"/>
          </a:xfrm>
        </p:spPr>
        <p:txBody>
          <a:bodyPr/>
          <a:lstStyle/>
          <a:p>
            <a:pPr marL="0" indent="0" algn="ctr">
              <a:buNone/>
            </a:pPr>
            <a:r>
              <a:rPr lang="en-US" sz="4000" smtClean="0">
                <a:latin typeface="Times New Roman" panose="02020603050405020304" pitchFamily="18" charset="0"/>
                <a:cs typeface="Times New Roman" panose="02020603050405020304" pitchFamily="18" charset="0"/>
              </a:rPr>
              <a:t>HẾT</a:t>
            </a:r>
            <a:endParaRPr lang="en-US" sz="4000">
              <a:latin typeface="Times New Roman" panose="02020603050405020304" pitchFamily="18" charset="0"/>
              <a:cs typeface="Times New Roman" panose="02020603050405020304" pitchFamily="18" charset="0"/>
            </a:endParaRPr>
          </a:p>
        </p:txBody>
      </p:sp>
      <p:sp>
        <p:nvSpPr>
          <p:cNvPr id="4" name="Content Placeholder 2"/>
          <p:cNvSpPr>
            <a:spLocks noGrp="1"/>
          </p:cNvSpPr>
          <p:nvPr>
            <p:ph sz="half" idx="1"/>
          </p:nvPr>
        </p:nvSpPr>
        <p:spPr>
          <a:xfrm>
            <a:off x="0" y="3124200"/>
            <a:ext cx="9138285" cy="1265555"/>
          </a:xfrm>
        </p:spPr>
        <p:txBody>
          <a:bodyPr/>
          <a:lstStyle/>
          <a:p>
            <a:pPr marL="0" indent="0" algn="ctr">
              <a:buNone/>
            </a:pPr>
            <a:r>
              <a:rPr lang="en-US" sz="4000" smtClean="0">
                <a:latin typeface="Times New Roman" panose="02020603050405020304" pitchFamily="18" charset="0"/>
                <a:cs typeface="Times New Roman" panose="02020603050405020304" pitchFamily="18" charset="0"/>
              </a:rPr>
              <a:t>Cảm ơn cô và các bạn đã lắng nghe.</a:t>
            </a:r>
            <a:endParaRPr lang="en-US" sz="4000" smtClean="0">
              <a:latin typeface="Times New Roman" panose="02020603050405020304" pitchFamily="18" charset="0"/>
              <a:cs typeface="Times New Roman" panose="02020603050405020304" pitchFamily="18" charset="0"/>
            </a:endParaRPr>
          </a:p>
          <a:p>
            <a:pPr marL="0" indent="0" algn="ctr">
              <a:buNone/>
            </a:pPr>
            <a:r>
              <a:rPr lang="en-US" sz="4000" smtClean="0">
                <a:latin typeface="Times New Roman" panose="02020603050405020304" pitchFamily="18" charset="0"/>
                <a:cs typeface="Times New Roman" panose="02020603050405020304" pitchFamily="18" charset="0"/>
              </a:rPr>
              <a:t> Sau đây là phần Demo ứng dụng.</a:t>
            </a:r>
            <a:endParaRPr lang="en-US" sz="4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905000" y="228600"/>
            <a:ext cx="3581400" cy="944563"/>
          </a:xfrm>
        </p:spPr>
        <p:txBody>
          <a:bodyPr/>
          <a:lstStyle/>
          <a:p>
            <a:r>
              <a:rPr lang="en-US" altLang="en-US">
                <a:solidFill>
                  <a:srgbClr val="9A7200"/>
                </a:solidFill>
                <a:latin typeface="Times New Roman" panose="02020603050405020304" pitchFamily="18" charset="0"/>
                <a:cs typeface="Times New Roman" panose="02020603050405020304" pitchFamily="18" charset="0"/>
              </a:rPr>
              <a:t>Nội dung trình bày</a:t>
            </a:r>
            <a:endParaRPr lang="en-US" altLang="en-US">
              <a:solidFill>
                <a:srgbClr val="9A7200"/>
              </a:solidFill>
              <a:latin typeface="Times New Roman" panose="02020603050405020304" pitchFamily="18" charset="0"/>
              <a:cs typeface="Times New Roman" panose="02020603050405020304" pitchFamily="18" charset="0"/>
            </a:endParaRPr>
          </a:p>
        </p:txBody>
      </p:sp>
      <p:sp>
        <p:nvSpPr>
          <p:cNvPr id="25603" name="Rectangle 3"/>
          <p:cNvSpPr>
            <a:spLocks noGrp="1" noChangeArrowheads="1"/>
          </p:cNvSpPr>
          <p:nvPr>
            <p:ph type="body" idx="1"/>
          </p:nvPr>
        </p:nvSpPr>
        <p:spPr>
          <a:xfrm>
            <a:off x="1143000" y="2438400"/>
            <a:ext cx="5562600" cy="3048000"/>
          </a:xfrm>
        </p:spPr>
        <p:txBody>
          <a:bodyPr/>
          <a:lstStyle/>
          <a:p>
            <a:pPr marL="514350" indent="-514350">
              <a:buAutoNum type="arabicPeriod"/>
            </a:pPr>
            <a:r>
              <a:rPr lang="en-US" altLang="en-US" sz="3200">
                <a:latin typeface="Times New Roman" panose="02020603050405020304" pitchFamily="18" charset="0"/>
                <a:cs typeface="Times New Roman" panose="02020603050405020304" pitchFamily="18" charset="0"/>
              </a:rPr>
              <a:t>Giới </a:t>
            </a:r>
            <a:r>
              <a:rPr lang="en-US" altLang="en-US" sz="3200" smtClean="0">
                <a:latin typeface="Times New Roman" panose="02020603050405020304" pitchFamily="18" charset="0"/>
                <a:cs typeface="Times New Roman" panose="02020603050405020304" pitchFamily="18" charset="0"/>
              </a:rPr>
              <a:t>thiệu đề tài</a:t>
            </a:r>
            <a:endParaRPr lang="en-US" altLang="en-US" sz="3200">
              <a:latin typeface="Times New Roman" panose="02020603050405020304" pitchFamily="18" charset="0"/>
              <a:cs typeface="Times New Roman" panose="02020603050405020304" pitchFamily="18" charset="0"/>
            </a:endParaRPr>
          </a:p>
          <a:p>
            <a:pPr marL="514350" indent="-514350">
              <a:buAutoNum type="arabicPeriod"/>
            </a:pPr>
            <a:r>
              <a:rPr lang="en-US" altLang="en-US" sz="3200" smtClean="0">
                <a:latin typeface="Times New Roman" panose="02020603050405020304" pitchFamily="18" charset="0"/>
                <a:cs typeface="Times New Roman" panose="02020603050405020304" pitchFamily="18" charset="0"/>
              </a:rPr>
              <a:t>Đặc tả yêu cầu</a:t>
            </a:r>
            <a:endParaRPr lang="en-US" altLang="en-US" sz="3200" smtClean="0">
              <a:latin typeface="Times New Roman" panose="02020603050405020304" pitchFamily="18" charset="0"/>
              <a:cs typeface="Times New Roman" panose="02020603050405020304" pitchFamily="18" charset="0"/>
            </a:endParaRPr>
          </a:p>
          <a:p>
            <a:pPr marL="514350" indent="-514350">
              <a:buAutoNum type="arabicPeriod"/>
            </a:pPr>
            <a:r>
              <a:rPr lang="en-US" altLang="en-US" sz="3200" smtClean="0">
                <a:latin typeface="Times New Roman" panose="02020603050405020304" pitchFamily="18" charset="0"/>
                <a:cs typeface="Times New Roman" panose="02020603050405020304" pitchFamily="18" charset="0"/>
              </a:rPr>
              <a:t>Phân tích và thiết kế hệ thống</a:t>
            </a:r>
            <a:endParaRPr lang="en-US" altLang="en-US" sz="3200" smtClean="0">
              <a:latin typeface="Times New Roman" panose="02020603050405020304" pitchFamily="18" charset="0"/>
              <a:cs typeface="Times New Roman" panose="02020603050405020304" pitchFamily="18" charset="0"/>
            </a:endParaRPr>
          </a:p>
          <a:p>
            <a:pPr marL="514350" indent="-514350">
              <a:buAutoNum type="arabicPeriod"/>
            </a:pPr>
            <a:r>
              <a:rPr lang="en-US" altLang="en-US" sz="3200" smtClean="0">
                <a:latin typeface="Times New Roman" panose="02020603050405020304" pitchFamily="18" charset="0"/>
                <a:cs typeface="Times New Roman" panose="02020603050405020304" pitchFamily="18" charset="0"/>
              </a:rPr>
              <a:t>Kiểm thử và đánh giá</a:t>
            </a:r>
            <a:endParaRPr lang="en-US" altLang="en-US" sz="3200">
              <a:latin typeface="Times New Roman" panose="02020603050405020304" pitchFamily="18" charset="0"/>
              <a:cs typeface="Times New Roman" panose="02020603050405020304" pitchFamily="18" charset="0"/>
            </a:endParaRPr>
          </a:p>
          <a:p>
            <a:pPr marL="514350" indent="-514350">
              <a:buAutoNum type="arabicPeriod"/>
            </a:pPr>
            <a:r>
              <a:rPr lang="en-US" altLang="en-US" sz="3200">
                <a:latin typeface="Times New Roman" panose="02020603050405020304" pitchFamily="18" charset="0"/>
                <a:cs typeface="Times New Roman" panose="02020603050405020304" pitchFamily="18" charset="0"/>
              </a:rPr>
              <a:t>Kết quả đạt </a:t>
            </a:r>
            <a:r>
              <a:rPr lang="en-US" altLang="en-US" sz="3200" smtClean="0">
                <a:latin typeface="Times New Roman" panose="02020603050405020304" pitchFamily="18" charset="0"/>
                <a:cs typeface="Times New Roman" panose="02020603050405020304" pitchFamily="18" charset="0"/>
              </a:rPr>
              <a:t>được</a:t>
            </a:r>
            <a:endParaRPr lang="en-US" altLang="en-US" sz="320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905000" y="381000"/>
            <a:ext cx="3124200" cy="682307"/>
          </a:xfrm>
        </p:spPr>
        <p:txBody>
          <a:bodyPr/>
          <a:lstStyle/>
          <a:p>
            <a:r>
              <a:rPr lang="en-US" altLang="en-US" smtClean="0">
                <a:latin typeface="Times New Roman" panose="02020603050405020304" pitchFamily="18" charset="0"/>
                <a:cs typeface="Times New Roman" panose="02020603050405020304" pitchFamily="18" charset="0"/>
              </a:rPr>
              <a:t>Giới thiệu đề tài</a:t>
            </a:r>
            <a:endParaRPr lang="en-US" alt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00200"/>
            <a:ext cx="7924800" cy="1447800"/>
          </a:xfrm>
        </p:spPr>
        <p:txBody>
          <a:bodyPr/>
          <a:lstStyle/>
          <a:p>
            <a:pPr marL="0" indent="0" algn="just">
              <a:buNone/>
            </a:pPr>
            <a:r>
              <a:rPr lang="en-US" sz="3000" b="1">
                <a:latin typeface="Times New Roman" panose="02020603050405020304" pitchFamily="18" charset="0"/>
                <a:cs typeface="Times New Roman" panose="02020603050405020304" pitchFamily="18" charset="0"/>
              </a:rPr>
              <a:t>Đặt vấn đề</a:t>
            </a:r>
            <a:endParaRPr lang="en-US" sz="3000" b="1">
              <a:latin typeface="Times New Roman" panose="02020603050405020304" pitchFamily="18" charset="0"/>
              <a:cs typeface="Times New Roman" panose="02020603050405020304" pitchFamily="18" charset="0"/>
            </a:endParaRPr>
          </a:p>
        </p:txBody>
      </p:sp>
      <p:sp>
        <p:nvSpPr>
          <p:cNvPr id="8" name="Content Placeholder 2"/>
          <p:cNvSpPr txBox="1"/>
          <p:nvPr/>
        </p:nvSpPr>
        <p:spPr bwMode="auto">
          <a:xfrm>
            <a:off x="838200" y="2209800"/>
            <a:ext cx="7924800" cy="3277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sz="2500" smtClean="0">
                <a:latin typeface="Times New Roman" panose="02020603050405020304" pitchFamily="18" charset="0"/>
                <a:cs typeface="Times New Roman" panose="02020603050405020304" pitchFamily="18" charset="0"/>
              </a:rPr>
              <a:t>Ngày nay, nhu cầu xem phim của con người ngày càng tăng cao. </a:t>
            </a:r>
            <a:endParaRPr sz="2500" smtClean="0">
              <a:latin typeface="Times New Roman" panose="02020603050405020304" pitchFamily="18" charset="0"/>
              <a:cs typeface="Times New Roman" panose="02020603050405020304" pitchFamily="18" charset="0"/>
            </a:endParaRPr>
          </a:p>
          <a:p>
            <a:pPr algn="just"/>
            <a:r>
              <a:rPr lang="en-US" sz="2500" smtClean="0">
                <a:latin typeface="Times New Roman" panose="02020603050405020304" pitchFamily="18" charset="0"/>
                <a:cs typeface="Times New Roman" panose="02020603050405020304" pitchFamily="18" charset="0"/>
              </a:rPr>
              <a:t>Đ</a:t>
            </a:r>
            <a:r>
              <a:rPr sz="2500" smtClean="0">
                <a:latin typeface="Times New Roman" panose="02020603050405020304" pitchFamily="18" charset="0"/>
                <a:cs typeface="Times New Roman" panose="02020603050405020304" pitchFamily="18" charset="0"/>
              </a:rPr>
              <a:t>ánh giá </a:t>
            </a:r>
            <a:r>
              <a:rPr lang="en-US" sz="2500" smtClean="0">
                <a:latin typeface="Times New Roman" panose="02020603050405020304" pitchFamily="18" charset="0"/>
                <a:cs typeface="Times New Roman" panose="02020603050405020304" pitchFamily="18" charset="0"/>
              </a:rPr>
              <a:t>phim, và tìm hiểu thông tin phim</a:t>
            </a:r>
            <a:endParaRPr sz="2500" smtClean="0">
              <a:latin typeface="Times New Roman" panose="02020603050405020304" pitchFamily="18" charset="0"/>
              <a:cs typeface="Times New Roman" panose="02020603050405020304" pitchFamily="18" charset="0"/>
            </a:endParaRPr>
          </a:p>
          <a:p>
            <a:pPr algn="just"/>
            <a:r>
              <a:rPr sz="2500" smtClean="0">
                <a:latin typeface="Times New Roman" panose="02020603050405020304" pitchFamily="18" charset="0"/>
                <a:cs typeface="Times New Roman" panose="02020603050405020304" pitchFamily="18" charset="0"/>
              </a:rPr>
              <a:t>Dù vậy, nhiều người hiện nay vẫn chưa biết cách thể hiện như thế nào.</a:t>
            </a:r>
            <a:endParaRPr sz="2500" smtClean="0">
              <a:latin typeface="Times New Roman" panose="02020603050405020304" pitchFamily="18" charset="0"/>
              <a:cs typeface="Times New Roman" panose="02020603050405020304" pitchFamily="18" charset="0"/>
            </a:endParaRPr>
          </a:p>
          <a:p>
            <a:pPr marL="0" indent="0" algn="just">
              <a:buNone/>
            </a:pPr>
            <a:r>
              <a:rPr lang="en-US" sz="2500" smtClean="0">
                <a:latin typeface="Times New Roman" panose="02020603050405020304" pitchFamily="18" charset="0"/>
                <a:cs typeface="Times New Roman" panose="02020603050405020304" pitchFamily="18" charset="0"/>
              </a:rPr>
              <a:t>=&gt;Việc phát triển ứng dụng web thông tin và đánh giá phim, có giao diện dễ sử dụng, cho phép người dùng có thể dễ dàng tiếp cận hơn</a:t>
            </a:r>
            <a:endParaRPr lang="en-US" sz="250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905000" y="381000"/>
            <a:ext cx="3124200" cy="682307"/>
          </a:xfrm>
        </p:spPr>
        <p:txBody>
          <a:bodyPr/>
          <a:lstStyle/>
          <a:p>
            <a:r>
              <a:rPr lang="en-US" altLang="en-US" smtClean="0">
                <a:latin typeface="Times New Roman" panose="02020603050405020304" pitchFamily="18" charset="0"/>
                <a:cs typeface="Times New Roman" panose="02020603050405020304" pitchFamily="18" charset="0"/>
              </a:rPr>
              <a:t>Giới thiệu đề tài</a:t>
            </a:r>
            <a:endParaRPr lang="en-US" alt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00200"/>
            <a:ext cx="7924800" cy="1447800"/>
          </a:xfrm>
        </p:spPr>
        <p:txBody>
          <a:bodyPr/>
          <a:lstStyle/>
          <a:p>
            <a:pPr marL="0" indent="0" algn="just">
              <a:buNone/>
            </a:pPr>
            <a:r>
              <a:rPr lang="en-US" sz="3000" b="1">
                <a:latin typeface="Times New Roman" panose="02020603050405020304" pitchFamily="18" charset="0"/>
                <a:cs typeface="Times New Roman" panose="02020603050405020304" pitchFamily="18" charset="0"/>
              </a:rPr>
              <a:t>Lịch sử giải quyết vấn đề</a:t>
            </a:r>
            <a:endParaRPr lang="en-US" sz="3000" b="1">
              <a:latin typeface="Times New Roman" panose="02020603050405020304" pitchFamily="18" charset="0"/>
              <a:cs typeface="Times New Roman" panose="02020603050405020304" pitchFamily="18" charset="0"/>
            </a:endParaRPr>
          </a:p>
        </p:txBody>
      </p:sp>
      <p:sp>
        <p:nvSpPr>
          <p:cNvPr id="8" name="Content Placeholder 2"/>
          <p:cNvSpPr txBox="1"/>
          <p:nvPr/>
        </p:nvSpPr>
        <p:spPr bwMode="auto">
          <a:xfrm>
            <a:off x="838200" y="2209800"/>
            <a:ext cx="7924800" cy="3277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500" smtClean="0">
                <a:latin typeface="Times New Roman" panose="02020603050405020304" pitchFamily="18" charset="0"/>
                <a:cs typeface="Times New Roman" panose="02020603050405020304" pitchFamily="18" charset="0"/>
              </a:rPr>
              <a:t>Ngoài nước:</a:t>
            </a:r>
            <a:endParaRPr lang="en-US" sz="2500" smtClean="0">
              <a:latin typeface="Times New Roman" panose="02020603050405020304" pitchFamily="18" charset="0"/>
              <a:cs typeface="Times New Roman" panose="02020603050405020304" pitchFamily="18" charset="0"/>
            </a:endParaRPr>
          </a:p>
          <a:p>
            <a:pPr algn="just"/>
            <a:r>
              <a:rPr lang="en-US" sz="2500" smtClean="0">
                <a:latin typeface="Times New Roman" panose="02020603050405020304" pitchFamily="18" charset="0"/>
                <a:cs typeface="Times New Roman" panose="02020603050405020304" pitchFamily="18" charset="0"/>
              </a:rPr>
              <a:t>Imdb.com</a:t>
            </a:r>
            <a:endParaRPr lang="en-US" sz="2500" smtClean="0">
              <a:latin typeface="Times New Roman" panose="02020603050405020304" pitchFamily="18" charset="0"/>
              <a:cs typeface="Times New Roman" panose="02020603050405020304" pitchFamily="18" charset="0"/>
            </a:endParaRPr>
          </a:p>
          <a:p>
            <a:pPr algn="just"/>
            <a:r>
              <a:rPr lang="en-US" sz="2500" smtClean="0">
                <a:latin typeface="Times New Roman" panose="02020603050405020304" pitchFamily="18" charset="0"/>
                <a:cs typeface="Times New Roman" panose="02020603050405020304" pitchFamily="18" charset="0"/>
              </a:rPr>
              <a:t>rottentomatoes</a:t>
            </a:r>
            <a:endParaRPr lang="en-US" sz="2500" smtClean="0">
              <a:latin typeface="Times New Roman" panose="02020603050405020304" pitchFamily="18" charset="0"/>
              <a:cs typeface="Times New Roman" panose="02020603050405020304" pitchFamily="18" charset="0"/>
            </a:endParaRPr>
          </a:p>
          <a:p>
            <a:pPr marL="0" indent="0" algn="just">
              <a:buNone/>
            </a:pPr>
            <a:r>
              <a:rPr lang="en-US" sz="2500" smtClean="0">
                <a:latin typeface="Times New Roman" panose="02020603050405020304" pitchFamily="18" charset="0"/>
                <a:cs typeface="Times New Roman" panose="02020603050405020304" pitchFamily="18" charset="0"/>
              </a:rPr>
              <a:t>Trong nước:</a:t>
            </a:r>
            <a:endParaRPr lang="en-US" sz="2500" smtClean="0">
              <a:latin typeface="Times New Roman" panose="02020603050405020304" pitchFamily="18" charset="0"/>
              <a:cs typeface="Times New Roman" panose="02020603050405020304" pitchFamily="18" charset="0"/>
            </a:endParaRPr>
          </a:p>
          <a:p>
            <a:pPr marL="0" indent="0" algn="just">
              <a:buNone/>
            </a:pPr>
            <a:r>
              <a:rPr lang="en-US" sz="2500" smtClean="0">
                <a:latin typeface="Times New Roman" panose="02020603050405020304" pitchFamily="18" charset="0"/>
                <a:cs typeface="Times New Roman" panose="02020603050405020304" pitchFamily="18" charset="0"/>
              </a:rPr>
              <a:t>Hiện nay vẫn chưa có</a:t>
            </a:r>
            <a:endParaRPr lang="en-US" sz="2500" smtClean="0">
              <a:latin typeface="Times New Roman" panose="02020603050405020304" pitchFamily="18" charset="0"/>
              <a:cs typeface="Times New Roman" panose="02020603050405020304" pitchFamily="18" charset="0"/>
            </a:endParaRPr>
          </a:p>
          <a:p>
            <a:pPr marL="0" indent="0" algn="just">
              <a:buNone/>
            </a:pPr>
            <a:endParaRPr lang="en-US" sz="2500" smtClean="0">
              <a:latin typeface="Times New Roman" panose="02020603050405020304" pitchFamily="18" charset="0"/>
              <a:cs typeface="Times New Roman" panose="02020603050405020304" pitchFamily="18" charset="0"/>
            </a:endParaRPr>
          </a:p>
          <a:p>
            <a:pPr marL="0" indent="0" algn="just">
              <a:buNone/>
            </a:pPr>
            <a:r>
              <a:rPr lang="en-US" sz="2500" smtClean="0">
                <a:latin typeface="Times New Roman" panose="02020603050405020304" pitchFamily="18" charset="0"/>
                <a:cs typeface="Times New Roman" panose="02020603050405020304" pitchFamily="18" charset="0"/>
              </a:rPr>
              <a:t>=&gt;Đề xuất đề tài này với mong muốn được học hỏi và phát triển ứng dụng web thông tin và đánh giá phim giúp người dùng có thể dễ dàng tiếp cận.</a:t>
            </a:r>
            <a:endParaRPr lang="en-US" sz="250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057400" y="381000"/>
            <a:ext cx="2819400" cy="685800"/>
          </a:xfrm>
        </p:spPr>
        <p:txBody>
          <a:bodyPr/>
          <a:lstStyle/>
          <a:p>
            <a:r>
              <a:rPr lang="en-US" altLang="en-US">
                <a:latin typeface="Times New Roman" panose="02020603050405020304" pitchFamily="18" charset="0"/>
                <a:cs typeface="Times New Roman" panose="02020603050405020304" pitchFamily="18" charset="0"/>
              </a:rPr>
              <a:t>Đặc tả yêu cầu</a:t>
            </a:r>
            <a:endParaRPr lang="en-US" altLang="en-US">
              <a:latin typeface="Times New Roman" panose="02020603050405020304" pitchFamily="18" charset="0"/>
              <a:cs typeface="Times New Roman" panose="02020603050405020304" pitchFamily="18" charset="0"/>
            </a:endParaRPr>
          </a:p>
        </p:txBody>
      </p:sp>
      <p:sp>
        <p:nvSpPr>
          <p:cNvPr id="7" name="Content Placeholder 2"/>
          <p:cNvSpPr>
            <a:spLocks noGrp="1"/>
          </p:cNvSpPr>
          <p:nvPr>
            <p:ph idx="1"/>
          </p:nvPr>
        </p:nvSpPr>
        <p:spPr>
          <a:xfrm>
            <a:off x="1066800" y="1752600"/>
            <a:ext cx="7430770" cy="499745"/>
          </a:xfrm>
        </p:spPr>
        <p:txBody>
          <a:bodyPr/>
          <a:lstStyle/>
          <a:p>
            <a:pPr marL="0" indent="0">
              <a:buNone/>
            </a:pPr>
            <a:r>
              <a:rPr lang="en-US" sz="3000" b="1" smtClean="0">
                <a:latin typeface="Times New Roman" panose="02020603050405020304" pitchFamily="18" charset="0"/>
                <a:cs typeface="Times New Roman" panose="02020603050405020304" pitchFamily="18" charset="0"/>
              </a:rPr>
              <a:t>Tổng quan về các yêu cầu chức năng chính:</a:t>
            </a:r>
            <a:endParaRPr lang="en-US" sz="3000" b="1" smtClean="0">
              <a:latin typeface="Times New Roman" panose="02020603050405020304" pitchFamily="18" charset="0"/>
              <a:cs typeface="Times New Roman" panose="02020603050405020304" pitchFamily="18" charset="0"/>
            </a:endParaRPr>
          </a:p>
        </p:txBody>
      </p:sp>
      <p:sp>
        <p:nvSpPr>
          <p:cNvPr id="8" name="Content Placeholder 2"/>
          <p:cNvSpPr txBox="1"/>
          <p:nvPr/>
        </p:nvSpPr>
        <p:spPr bwMode="auto">
          <a:xfrm>
            <a:off x="1066800" y="2514600"/>
            <a:ext cx="7225665" cy="3544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ourier New" panose="02070309020205020404" pitchFamily="49" charset="0"/>
              <a:buChar char="o"/>
            </a:pPr>
            <a:r>
              <a:rPr lang="en-US" sz="2500" smtClean="0">
                <a:latin typeface="Times New Roman" panose="02020603050405020304" pitchFamily="18" charset="0"/>
                <a:cs typeface="Times New Roman" panose="02020603050405020304" pitchFamily="18" charset="0"/>
              </a:rPr>
              <a:t>ExpressJS Framework trên môi trường NodeJS để cài đặt phía server. </a:t>
            </a:r>
            <a:endParaRPr lang="en-US" sz="2500" smtClean="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2500" smtClean="0">
                <a:latin typeface="Times New Roman" panose="02020603050405020304" pitchFamily="18" charset="0"/>
                <a:cs typeface="Times New Roman" panose="02020603050405020304" pitchFamily="18" charset="0"/>
              </a:rPr>
              <a:t>Tailwindcss, HTML, Javascript, ReactJs để hỗ trợ thiết kế giao diện web sinh động và linh hoạt. </a:t>
            </a:r>
            <a:endParaRPr lang="en-US" sz="2500" smtClean="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2500" smtClean="0">
                <a:latin typeface="Times New Roman" panose="02020603050405020304" pitchFamily="18" charset="0"/>
                <a:cs typeface="Times New Roman" panose="02020603050405020304" pitchFamily="18" charset="0"/>
              </a:rPr>
              <a:t>Chart.js để tạo biểu đồ cho việc thống kê. </a:t>
            </a:r>
            <a:endParaRPr lang="en-US" sz="2500" smtClean="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2500" smtClean="0">
                <a:latin typeface="Times New Roman" panose="02020603050405020304" pitchFamily="18" charset="0"/>
                <a:cs typeface="Times New Roman" panose="02020603050405020304" pitchFamily="18" charset="0"/>
              </a:rPr>
              <a:t>MongoDB để lưu trữ cơ sở dữ liệu cho hệ thống. </a:t>
            </a:r>
            <a:endParaRPr lang="en-US" sz="2500" smtClean="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2500" smtClean="0">
                <a:latin typeface="Times New Roman" panose="02020603050405020304" pitchFamily="18" charset="0"/>
                <a:cs typeface="Times New Roman" panose="02020603050405020304" pitchFamily="18" charset="0"/>
              </a:rPr>
              <a:t>JWT để phân quyền và bảo mật thông tin cho hệ thống.</a:t>
            </a:r>
            <a:endParaRPr lang="en-US" sz="250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057400" y="381000"/>
            <a:ext cx="2819400" cy="685800"/>
          </a:xfrm>
        </p:spPr>
        <p:txBody>
          <a:bodyPr/>
          <a:lstStyle/>
          <a:p>
            <a:r>
              <a:rPr lang="en-US" altLang="en-US">
                <a:latin typeface="Times New Roman" panose="02020603050405020304" pitchFamily="18" charset="0"/>
                <a:cs typeface="Times New Roman" panose="02020603050405020304" pitchFamily="18" charset="0"/>
              </a:rPr>
              <a:t>Đặc tả yêu cầu</a:t>
            </a:r>
            <a:endParaRPr lang="en-US" altLang="en-US">
              <a:latin typeface="Times New Roman" panose="02020603050405020304" pitchFamily="18" charset="0"/>
              <a:cs typeface="Times New Roman" panose="02020603050405020304" pitchFamily="18" charset="0"/>
            </a:endParaRPr>
          </a:p>
        </p:txBody>
      </p:sp>
      <p:sp>
        <p:nvSpPr>
          <p:cNvPr id="7" name="Content Placeholder 2"/>
          <p:cNvSpPr>
            <a:spLocks noGrp="1"/>
          </p:cNvSpPr>
          <p:nvPr>
            <p:ph idx="1"/>
          </p:nvPr>
        </p:nvSpPr>
        <p:spPr>
          <a:xfrm>
            <a:off x="1066800" y="1752600"/>
            <a:ext cx="7430770" cy="499745"/>
          </a:xfrm>
        </p:spPr>
        <p:txBody>
          <a:bodyPr/>
          <a:lstStyle/>
          <a:p>
            <a:pPr marL="0" indent="0">
              <a:buNone/>
            </a:pPr>
            <a:r>
              <a:rPr lang="en-US" sz="3000" b="1" smtClean="0">
                <a:latin typeface="Times New Roman" panose="02020603050405020304" pitchFamily="18" charset="0"/>
                <a:cs typeface="Times New Roman" panose="02020603050405020304" pitchFamily="18" charset="0"/>
              </a:rPr>
              <a:t>Tổng quan về các yêu cầu chức năng chính:</a:t>
            </a:r>
            <a:endParaRPr lang="en-US" sz="3000" b="1" smtClean="0">
              <a:latin typeface="Times New Roman" panose="02020603050405020304" pitchFamily="18" charset="0"/>
              <a:cs typeface="Times New Roman" panose="02020603050405020304" pitchFamily="18" charset="0"/>
            </a:endParaRPr>
          </a:p>
        </p:txBody>
      </p:sp>
      <p:sp>
        <p:nvSpPr>
          <p:cNvPr id="8" name="Content Placeholder 2"/>
          <p:cNvSpPr txBox="1"/>
          <p:nvPr/>
        </p:nvSpPr>
        <p:spPr bwMode="auto">
          <a:xfrm>
            <a:off x="1066800" y="2743200"/>
            <a:ext cx="60198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ourier New" panose="02070309020205020404" pitchFamily="49" charset="0"/>
              <a:buChar char="o"/>
            </a:pPr>
            <a:r>
              <a:rPr lang="en-US" sz="2500" smtClean="0">
                <a:latin typeface="Times New Roman" panose="02020603050405020304" pitchFamily="18" charset="0"/>
                <a:cs typeface="Times New Roman" panose="02020603050405020304" pitchFamily="18" charset="0"/>
              </a:rPr>
              <a:t>Đánh giá điểm cho phim</a:t>
            </a:r>
            <a:endParaRPr lang="en-US" sz="2500" smtClean="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2500">
                <a:latin typeface="Times New Roman" panose="02020603050405020304" pitchFamily="18" charset="0"/>
                <a:cs typeface="Times New Roman" panose="02020603050405020304" pitchFamily="18" charset="0"/>
              </a:rPr>
              <a:t>Bình luận phim</a:t>
            </a:r>
            <a:endParaRPr lang="en-US" sz="250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2500">
                <a:latin typeface="Times New Roman" panose="02020603050405020304" pitchFamily="18" charset="0"/>
                <a:cs typeface="Times New Roman" panose="02020603050405020304" pitchFamily="18" charset="0"/>
              </a:rPr>
              <a:t>Tạo các bài viết (các bài review)</a:t>
            </a:r>
            <a:endParaRPr lang="en-US" sz="25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057400" y="381000"/>
            <a:ext cx="2819400" cy="685800"/>
          </a:xfrm>
        </p:spPr>
        <p:txBody>
          <a:bodyPr/>
          <a:lstStyle/>
          <a:p>
            <a:r>
              <a:rPr lang="en-US" altLang="en-US">
                <a:latin typeface="Times New Roman" panose="02020603050405020304" pitchFamily="18" charset="0"/>
                <a:cs typeface="Times New Roman" panose="02020603050405020304" pitchFamily="18" charset="0"/>
              </a:rPr>
              <a:t>Đặc tả yêu cầu</a:t>
            </a:r>
            <a:endParaRPr lang="en-US" altLang="en-US">
              <a:latin typeface="Times New Roman" panose="02020603050405020304" pitchFamily="18" charset="0"/>
              <a:cs typeface="Times New Roman" panose="02020603050405020304" pitchFamily="18" charset="0"/>
            </a:endParaRPr>
          </a:p>
        </p:txBody>
      </p:sp>
      <p:sp>
        <p:nvSpPr>
          <p:cNvPr id="7" name="Content Placeholder 2"/>
          <p:cNvSpPr>
            <a:spLocks noGrp="1"/>
          </p:cNvSpPr>
          <p:nvPr>
            <p:ph idx="1"/>
          </p:nvPr>
        </p:nvSpPr>
        <p:spPr>
          <a:xfrm>
            <a:off x="1066800" y="1752600"/>
            <a:ext cx="7430770" cy="499745"/>
          </a:xfrm>
        </p:spPr>
        <p:txBody>
          <a:bodyPr/>
          <a:lstStyle/>
          <a:p>
            <a:pPr marL="0" indent="0">
              <a:buNone/>
            </a:pPr>
            <a:r>
              <a:rPr lang="en-US" sz="3000" b="1" smtClean="0">
                <a:latin typeface="Times New Roman" panose="02020603050405020304" pitchFamily="18" charset="0"/>
                <a:cs typeface="Times New Roman" panose="02020603050405020304" pitchFamily="18" charset="0"/>
              </a:rPr>
              <a:t>Tổng quan về các yêu cầu chức năng chính:</a:t>
            </a:r>
            <a:endParaRPr lang="en-US" sz="3000" b="1" smtClean="0">
              <a:latin typeface="Times New Roman" panose="02020603050405020304" pitchFamily="18" charset="0"/>
              <a:cs typeface="Times New Roman" panose="02020603050405020304" pitchFamily="18" charset="0"/>
            </a:endParaRPr>
          </a:p>
        </p:txBody>
      </p:sp>
      <p:sp>
        <p:nvSpPr>
          <p:cNvPr id="8" name="Content Placeholder 2"/>
          <p:cNvSpPr txBox="1"/>
          <p:nvPr/>
        </p:nvSpPr>
        <p:spPr bwMode="auto">
          <a:xfrm>
            <a:off x="1066800" y="2743200"/>
            <a:ext cx="60198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ourier New" panose="02070309020205020404" pitchFamily="49" charset="0"/>
              <a:buChar char="o"/>
            </a:pPr>
            <a:r>
              <a:rPr lang="en-US" sz="2500" smtClean="0">
                <a:latin typeface="Times New Roman" panose="02020603050405020304" pitchFamily="18" charset="0"/>
                <a:cs typeface="Times New Roman" panose="02020603050405020304" pitchFamily="18" charset="0"/>
              </a:rPr>
              <a:t>Đánh giá điểm cho phim</a:t>
            </a:r>
            <a:endParaRPr lang="en-US" sz="2500" smtClean="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2500">
                <a:latin typeface="Times New Roman" panose="02020603050405020304" pitchFamily="18" charset="0"/>
                <a:cs typeface="Times New Roman" panose="02020603050405020304" pitchFamily="18" charset="0"/>
              </a:rPr>
              <a:t>Bình luận phim</a:t>
            </a:r>
            <a:endParaRPr lang="en-US" sz="250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2500">
                <a:latin typeface="Times New Roman" panose="02020603050405020304" pitchFamily="18" charset="0"/>
                <a:cs typeface="Times New Roman" panose="02020603050405020304" pitchFamily="18" charset="0"/>
              </a:rPr>
              <a:t>Tạo các bài viết (các bài review)</a:t>
            </a:r>
            <a:endParaRPr lang="en-US" sz="25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latin typeface="Times New Roman" panose="02020603050405020304" pitchFamily="18" charset="0"/>
                <a:cs typeface="Times New Roman" panose="02020603050405020304" pitchFamily="18" charset="0"/>
              </a:rPr>
              <a:t>Đặc tả yêu cầu</a:t>
            </a:r>
            <a:endParaRPr lang="en-US" altLang="en-US">
              <a:latin typeface="Times New Roman" panose="02020603050405020304" pitchFamily="18" charset="0"/>
              <a:cs typeface="Times New Roman" panose="02020603050405020304" pitchFamily="18" charset="0"/>
            </a:endParaRPr>
          </a:p>
        </p:txBody>
      </p:sp>
      <p:sp>
        <p:nvSpPr>
          <p:cNvPr id="7" name="Content Placeholder 2"/>
          <p:cNvSpPr>
            <a:spLocks noGrp="1"/>
          </p:cNvSpPr>
          <p:nvPr>
            <p:ph sz="half" idx="1"/>
          </p:nvPr>
        </p:nvSpPr>
        <p:spPr>
          <a:xfrm>
            <a:off x="990600" y="1752283"/>
            <a:ext cx="4038600" cy="4691062"/>
          </a:xfrm>
        </p:spPr>
        <p:txBody>
          <a:bodyPr/>
          <a:lstStyle/>
          <a:p>
            <a:pPr marL="0" indent="0">
              <a:buNone/>
            </a:pPr>
            <a:r>
              <a:rPr lang="en-US" sz="3000" b="1" smtClean="0">
                <a:latin typeface="Times New Roman" panose="02020603050405020304" pitchFamily="18" charset="0"/>
                <a:cs typeface="Times New Roman" panose="02020603050405020304" pitchFamily="18" charset="0"/>
              </a:rPr>
              <a:t>Kiến trúc phần mềm:</a:t>
            </a:r>
            <a:endParaRPr lang="en-US" sz="3000" b="1" smtClean="0">
              <a:latin typeface="Times New Roman" panose="02020603050405020304" pitchFamily="18" charset="0"/>
              <a:cs typeface="Times New Roman" panose="02020603050405020304" pitchFamily="18" charset="0"/>
            </a:endParaRPr>
          </a:p>
        </p:txBody>
      </p:sp>
      <p:pic>
        <p:nvPicPr>
          <p:cNvPr id="2" name="Content Placeholder 1"/>
          <p:cNvPicPr>
            <a:picLocks noChangeAspect="1"/>
          </p:cNvPicPr>
          <p:nvPr>
            <p:ph sz="half" idx="2"/>
          </p:nvPr>
        </p:nvPicPr>
        <p:blipFill>
          <a:blip r:embed="rId1"/>
          <a:stretch>
            <a:fillRect/>
          </a:stretch>
        </p:blipFill>
        <p:spPr>
          <a:xfrm>
            <a:off x="726440" y="2743200"/>
            <a:ext cx="7691120" cy="290131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057400" y="381000"/>
            <a:ext cx="2819400" cy="685800"/>
          </a:xfrm>
        </p:spPr>
        <p:txBody>
          <a:bodyPr/>
          <a:lstStyle/>
          <a:p>
            <a:r>
              <a:rPr lang="en-US" altLang="en-US">
                <a:latin typeface="Times New Roman" panose="02020603050405020304" pitchFamily="18" charset="0"/>
                <a:cs typeface="Times New Roman" panose="02020603050405020304" pitchFamily="18" charset="0"/>
              </a:rPr>
              <a:t>Đặc tả yêu cầu</a:t>
            </a:r>
            <a:endParaRPr lang="en-US" altLang="en-US">
              <a:latin typeface="Times New Roman" panose="02020603050405020304" pitchFamily="18" charset="0"/>
              <a:cs typeface="Times New Roman" panose="02020603050405020304" pitchFamily="18" charset="0"/>
            </a:endParaRPr>
          </a:p>
        </p:txBody>
      </p:sp>
      <p:sp>
        <p:nvSpPr>
          <p:cNvPr id="7" name="Content Placeholder 2"/>
          <p:cNvSpPr>
            <a:spLocks noGrp="1"/>
          </p:cNvSpPr>
          <p:nvPr>
            <p:ph idx="1"/>
          </p:nvPr>
        </p:nvSpPr>
        <p:spPr>
          <a:xfrm>
            <a:off x="1066800" y="1752600"/>
            <a:ext cx="7430770" cy="499745"/>
          </a:xfrm>
        </p:spPr>
        <p:txBody>
          <a:bodyPr/>
          <a:lstStyle/>
          <a:p>
            <a:pPr marL="0" indent="0">
              <a:buNone/>
            </a:pPr>
            <a:r>
              <a:rPr lang="en-US" sz="3000" b="1" smtClean="0">
                <a:latin typeface="Times New Roman" panose="02020603050405020304" pitchFamily="18" charset="0"/>
                <a:cs typeface="Times New Roman" panose="02020603050405020304" pitchFamily="18" charset="0"/>
              </a:rPr>
              <a:t>Thiết kế dữ liệu</a:t>
            </a:r>
            <a:endParaRPr lang="en-US" sz="3000" b="1" smtClean="0">
              <a:latin typeface="Times New Roman" panose="02020603050405020304" pitchFamily="18" charset="0"/>
              <a:cs typeface="Times New Roman" panose="02020603050405020304" pitchFamily="18" charset="0"/>
            </a:endParaRPr>
          </a:p>
        </p:txBody>
      </p:sp>
      <p:graphicFrame>
        <p:nvGraphicFramePr>
          <p:cNvPr id="2" name="Table 1"/>
          <p:cNvGraphicFramePr/>
          <p:nvPr/>
        </p:nvGraphicFramePr>
        <p:xfrm>
          <a:off x="1308735" y="2383155"/>
          <a:ext cx="6902450" cy="3573145"/>
        </p:xfrm>
        <a:graphic>
          <a:graphicData uri="http://schemas.openxmlformats.org/drawingml/2006/table">
            <a:tbl>
              <a:tblPr firstRow="1" bandRow="1">
                <a:tableStyleId>{5940675A-B579-460E-94D1-54222C63F5DA}</a:tableStyleId>
              </a:tblPr>
              <a:tblGrid>
                <a:gridCol w="2403475"/>
                <a:gridCol w="4498975"/>
              </a:tblGrid>
              <a:tr h="357505">
                <a:tc>
                  <a:txBody>
                    <a:bodyPr/>
                    <a:p>
                      <a:pPr indent="0">
                        <a:buNone/>
                      </a:pPr>
                      <a:r>
                        <a:rPr lang="en-US" sz="1300" b="1">
                          <a:solidFill>
                            <a:srgbClr val="000000"/>
                          </a:solidFill>
                          <a:latin typeface="Times New Roman" panose="02020603050405020304" pitchFamily="18" charset="0"/>
                          <a:cs typeface="Times New Roman" panose="02020603050405020304" pitchFamily="18" charset="0"/>
                        </a:rPr>
                        <a:t>Tên collection</a:t>
                      </a:r>
                      <a:endParaRPr lang="en-US" sz="13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1">
                          <a:solidFill>
                            <a:srgbClr val="000000"/>
                          </a:solidFill>
                          <a:latin typeface="Times New Roman" panose="02020603050405020304" pitchFamily="18" charset="0"/>
                          <a:cs typeface="Times New Roman" panose="02020603050405020304" pitchFamily="18" charset="0"/>
                        </a:rPr>
                        <a:t>Vai trò</a:t>
                      </a:r>
                      <a:endParaRPr lang="en-US" sz="13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6870">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User</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Lưu thông tin của user mỗi một đối tượng là một user</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5645">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MovieList</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Lưu thông tin của các phim yêu thích, mỗi một đối tượng chứa danh sách phim yêu thích của một user</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3105">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Rates</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Lưu thông tin của các đánh giá, mỗi một đối tượng là một đánh giá</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5645">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Reviews</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Lưu bình luận của phim, mỗi một đối tượng là một bình luận</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4375">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News</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Luu thông tin của các bài báo, mỗi một đối tượng là một bài báo</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2750</Words>
  <Application>WPS Presentation</Application>
  <PresentationFormat>On-screen Show (4:3)</PresentationFormat>
  <Paragraphs>238</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Times New Roman</vt:lpstr>
      <vt:lpstr>Tahoma</vt:lpstr>
      <vt:lpstr>Courier New</vt:lpstr>
      <vt:lpstr>Microsoft YaHei</vt:lpstr>
      <vt:lpstr>Arial Unicode MS</vt:lpstr>
      <vt:lpstr>Calibri</vt:lpstr>
      <vt:lpstr>Default Design</vt:lpstr>
      <vt:lpstr>BÁO CÁO</vt:lpstr>
      <vt:lpstr>Nội dung trình bày</vt:lpstr>
      <vt:lpstr>Giới thiệu đề tài</vt:lpstr>
      <vt:lpstr>Giới thiệu đề tài</vt:lpstr>
      <vt:lpstr>Đặc tả yêu cầu</vt:lpstr>
      <vt:lpstr>Đặc tả yêu cầu</vt:lpstr>
      <vt:lpstr>Đặc tả yêu cầu</vt:lpstr>
      <vt:lpstr>Đặc tả yêu cầu</vt:lpstr>
      <vt:lpstr>Đặc tả yêu cầu</vt:lpstr>
      <vt:lpstr>Kiểm thử</vt:lpstr>
      <vt:lpstr>Kết quả đạt được và hướng phát triển</vt:lpstr>
      <vt:lpstr>Kết quả đạt được và hướng phát triển</vt:lpstr>
      <vt:lpstr>PowerPoint 演示文稿</vt:lpstr>
    </vt:vector>
  </TitlesOfParts>
  <Company>CANTHO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lippo</cp:lastModifiedBy>
  <cp:revision>62</cp:revision>
  <dcterms:created xsi:type="dcterms:W3CDTF">2008-08-06T06:37:00Z</dcterms:created>
  <dcterms:modified xsi:type="dcterms:W3CDTF">2022-05-19T16:02:50Z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C84874CA3BF84B61A3F4C4EAD034B00F</vt:lpwstr>
  </property>
  <property fmtid="{D5CDD505-2E9C-101B-9397-08002B2CF9AE}" pid="3" name="KSOProductBuildVer">
    <vt:lpwstr>1033-11.2.0.11130</vt:lpwstr>
  </property>
</Properties>
</file>