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2" r:id="rId7"/>
    <p:sldId id="269" r:id="rId8"/>
    <p:sldId id="275" r:id="rId9"/>
    <p:sldId id="273" r:id="rId10"/>
    <p:sldId id="274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AD5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C4C00-FCA3-4C3C-9BC9-2735995AC48E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44255-414E-448D-9870-54331615F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1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44255-414E-448D-9870-54331615F1D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3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32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5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07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5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00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0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8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55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99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2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9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66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593231E-47C6-4160-8CF5-395412385FFA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996D7-9F8B-437D-AEBB-366D5F070858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3192" y="0"/>
            <a:ext cx="9144000" cy="6858000"/>
          </a:xfrm>
        </p:spPr>
        <p:txBody>
          <a:bodyPr>
            <a:normAutofit/>
          </a:bodyPr>
          <a:lstStyle/>
          <a:p>
            <a:r>
              <a:rPr lang="ru-RU" b="1" dirty="0"/>
              <a:t>ПЭК ГГТУ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Орехово-Зуево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391372" y="4147794"/>
            <a:ext cx="5685933" cy="2023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Подготовил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студент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Крегул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И.Ю.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Группа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ИСП.22.2А</a:t>
            </a:r>
          </a:p>
          <a:p>
            <a:pPr algn="l">
              <a:lnSpc>
                <a:spcPct val="100000"/>
              </a:lnSpc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Специальность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09.02.07 «Информационные системы и программирование»</a:t>
            </a:r>
          </a:p>
          <a:p>
            <a:pPr algn="l">
              <a:lnSpc>
                <a:spcPct val="150000"/>
              </a:lnSpc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 Климов А.А.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4718" y="916181"/>
            <a:ext cx="10180948" cy="231663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 по дисциплине МДК 01.01 «Разработка программных модулей».</a:t>
            </a: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Тема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автоматизированной системы для приема заявок на обучение клиентов учебного центра.</a:t>
            </a:r>
          </a:p>
        </p:txBody>
      </p:sp>
    </p:spTree>
    <p:extLst>
      <p:ext uri="{BB962C8B-B14F-4D97-AF65-F5344CB8AC3E}">
        <p14:creationId xmlns:p14="http://schemas.microsoft.com/office/powerpoint/2010/main" val="178390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этапа разработки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F3A41-E405-4A77-93EF-E73DABEFF409}"/>
              </a:ext>
            </a:extLst>
          </p:cNvPr>
          <p:cNvSpPr txBox="1"/>
          <p:nvPr/>
        </p:nvSpPr>
        <p:spPr>
          <a:xfrm>
            <a:off x="112077" y="5287328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Рисунок 3 –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Окно клиента.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E77EBD-0B00-49DB-BE19-580822B7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700"/>
            <a:ext cx="12192000" cy="4953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6A6DF0D-F387-4EE6-A0CE-A92A8F10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53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FBA226-202B-4297-A48F-784FBC8F51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6725" y="1962785"/>
            <a:ext cx="5386705" cy="34182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2670ECD-3A98-4D93-91AA-4532D740092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67500" y="2267902"/>
            <a:ext cx="4686300" cy="28079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72E046-3265-4965-A4E8-131713034BA7}"/>
              </a:ext>
            </a:extLst>
          </p:cNvPr>
          <p:cNvSpPr txBox="1"/>
          <p:nvPr/>
        </p:nvSpPr>
        <p:spPr>
          <a:xfrm>
            <a:off x="5853430" y="4970611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Рисунок 3 –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Окно панели администратора.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789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44041"/>
            <a:ext cx="10515600" cy="1325563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1690688"/>
            <a:ext cx="108815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	В результате проделанной работы была разработана автоматизированная система для приема заявок на обучение, которая успешно решает поставленные задачи по оптимизации и ускорению обработки информации. Проект прошел все этапы – от анализа требований и проектирования базы данных до реализации пользовательского интерфейса и комплексного тестирования, что подтверждает его работоспособность и надежность.</a:t>
            </a:r>
            <a:endParaRPr lang="ru-RU" sz="2400" dirty="0">
              <a:effectLst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171AC0-A4B1-40F6-A264-3B558757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700"/>
            <a:ext cx="12192000" cy="495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46B3C8-3B8A-42A1-96A6-404EC1ADF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2049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3071"/>
            <a:ext cx="10515600" cy="1325563"/>
          </a:xfrm>
        </p:spPr>
        <p:txBody>
          <a:bodyPr/>
          <a:lstStyle/>
          <a:p>
            <a:r>
              <a:rPr lang="ru-RU" dirty="0"/>
              <a:t>Актуальность курсового проекта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8815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sz="2800" dirty="0"/>
              <a:t>В современных условиях образовательные центры нуждаются в оптимизации процессов, что позволяет сократить время обработки заявок и минимизировать ошибки традиционных методов приема.</a:t>
            </a:r>
            <a:endParaRPr lang="ru-RU" sz="2800" i="0" dirty="0">
              <a:effectLst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39F37BB-75CB-4B4F-A130-E3B4544FB203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33E74F-7544-4BA0-81FB-2814DFD0DC97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6456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79656"/>
            <a:ext cx="11225463" cy="1325563"/>
          </a:xfrm>
        </p:spPr>
        <p:txBody>
          <a:bodyPr/>
          <a:lstStyle/>
          <a:p>
            <a:r>
              <a:rPr lang="ru-RU" dirty="0"/>
              <a:t>Практическая значимость курсового проекта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8815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sz="2800" dirty="0"/>
              <a:t>Заключается в создании эффективного инструмента для автоматизации процесса приема заявок на обучение, что позволяет существенно снизить трудозатраты сотрудников, уменьшить количество ошибок при обработке информации и повысить скорость обслуживания клиентов.</a:t>
            </a:r>
            <a:endParaRPr lang="ru-RU" sz="2800" b="0" i="0" dirty="0"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D093BD-02A3-40DD-9E7A-544AEC975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344"/>
            <a:ext cx="12192000" cy="495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D31C703-1199-4ECB-A9EE-6DE4986B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47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курсового проекта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589453"/>
            <a:ext cx="1088157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0" dirty="0">
                <a:effectLst/>
              </a:rPr>
              <a:t>Цель работы — </a:t>
            </a:r>
            <a:r>
              <a:rPr lang="ru-RU" sz="2400" dirty="0"/>
              <a:t>Разработка автоматизированной системы для приема заявок на обучение, которая обеспечит оперативное взаимодействие с клиентами и повысит эффективность работы учебного центра.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/>
              <a:t>Проанализировать существующие методы приема заявок и определить требования к системе.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/>
              <a:t>Разработать архитектуру и проект системы.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/>
              <a:t>Реализовать программный продукт с учетом современных стандартов.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/>
              <a:t>Провести тестирование и оптимизацию системы.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200" dirty="0"/>
              <a:t>Оценить эффективность внедрения автоматизированного решения.</a:t>
            </a:r>
          </a:p>
          <a:p>
            <a:pPr algn="just"/>
            <a:endParaRPr lang="ru-RU" sz="2400" i="0" dirty="0">
              <a:effectLst/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7CCEBA-357F-42C2-9867-A94EDE7F4137}"/>
              </a:ext>
            </a:extLst>
          </p:cNvPr>
          <p:cNvSpPr/>
          <p:nvPr/>
        </p:nvSpPr>
        <p:spPr>
          <a:xfrm>
            <a:off x="0" y="0"/>
            <a:ext cx="12192000" cy="489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E76B5B-AFA7-4795-AF5D-A865940893C4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9470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этапа разработки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514225"/>
            <a:ext cx="10881575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Анализ требований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Выбор технологий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Проектирование системы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Реализация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Тестирование систем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C97CFB-4E2D-4A80-865E-85B5210F9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344"/>
            <a:ext cx="12192000" cy="495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4CB255-946F-4350-A63D-5C6A04403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134"/>
            <a:ext cx="12192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592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ПО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39D9D46A-D9A3-4322-BEB4-6F292061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167302"/>
              </p:ext>
            </p:extLst>
          </p:nvPr>
        </p:nvGraphicFramePr>
        <p:xfrm>
          <a:off x="838200" y="1690688"/>
          <a:ext cx="105156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139690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12447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Функциональные требования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Нефункциональные требования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Регистрация и аутентификация пользователей (клиентов и администраторов).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Форма для ввода заявок (ФИО, контактные данные, выбранный курс).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Хранение данных в базе SQL (информация о заявках, клиентах).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Редактирование, удаление и поиск заявок.</a:t>
                      </a:r>
                      <a:b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Автоматические уведомления о статусе заявки.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Безопасность: защита персональных данных.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Производительность: быстрая обработка запросов.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Надёжность: устойчивость к сбоям, система резервного копирования.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Масштабируемость: возможность расширения функционала.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>
                          <a:effectLst/>
                        </a:rPr>
                        <a:t>Удобство: интуитивно понятный интерфейс.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750342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661105-2B10-4C9C-8692-DCF30C4D5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344"/>
            <a:ext cx="12192000" cy="495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5EF622-B46E-426B-BB44-72DC2AE1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80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средства разработки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680032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i="0" dirty="0">
                <a:effectLst/>
                <a:latin typeface="+mj-lt"/>
              </a:rPr>
              <a:t>Для </a:t>
            </a:r>
            <a:r>
              <a:rPr lang="ru-RU" sz="2400" dirty="0">
                <a:latin typeface="+mj-lt"/>
              </a:rPr>
              <a:t>создания</a:t>
            </a:r>
            <a:r>
              <a:rPr lang="ru-RU" sz="2400" b="0" i="0" dirty="0">
                <a:effectLst/>
                <a:latin typeface="+mj-lt"/>
              </a:rPr>
              <a:t> приложения был выбран язык программирования </a:t>
            </a:r>
            <a:r>
              <a:rPr lang="en-US" sz="2400" b="0" i="0" dirty="0">
                <a:effectLst/>
                <a:latin typeface="+mj-lt"/>
              </a:rPr>
              <a:t>C#</a:t>
            </a:r>
            <a:endParaRPr lang="ru-RU" sz="2400" b="0" i="0" dirty="0">
              <a:effectLst/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ru-RU" sz="2400" b="0" i="0" dirty="0">
                <a:effectLst/>
                <a:latin typeface="+mj-lt"/>
              </a:rPr>
              <a:t>Разработка велась в среде разработки </a:t>
            </a:r>
            <a:r>
              <a:rPr lang="en-US" sz="2400" b="0" i="0" dirty="0">
                <a:effectLst/>
                <a:latin typeface="+mj-lt"/>
              </a:rPr>
              <a:t>Visual Studio</a:t>
            </a:r>
            <a:endParaRPr lang="ru-RU" sz="2400" b="0" i="0" dirty="0">
              <a:effectLst/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ru-RU" sz="2400" b="0" i="0" dirty="0">
                <a:effectLst/>
                <a:latin typeface="+mj-lt"/>
              </a:rPr>
              <a:t>Для хранения данных использовалась </a:t>
            </a:r>
            <a:r>
              <a:rPr lang="ru-RU" sz="2400" dirty="0">
                <a:latin typeface="+mj-lt"/>
              </a:rPr>
              <a:t>СУБД </a:t>
            </a:r>
            <a:r>
              <a:rPr lang="en-US" sz="2400" b="0" i="0" dirty="0">
                <a:effectLst/>
                <a:latin typeface="+mj-lt"/>
              </a:rPr>
              <a:t>MySQL</a:t>
            </a:r>
            <a:endParaRPr lang="ru-RU" sz="2400" b="0" i="0" dirty="0">
              <a:effectLst/>
              <a:latin typeface="+mj-l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C805A9-EC37-4C07-B493-0A1F08E3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344"/>
            <a:ext cx="12192000" cy="4953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D534EB-8388-43D3-BDC9-AB607965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696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E26CB-BB14-4BBB-BDCC-A0944C87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базы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512EBB-BADA-497C-953E-E6753CA9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344"/>
            <a:ext cx="12192000" cy="4953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AFDF68-CA44-4071-941A-71B78026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5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AB602E-1A8E-45B2-A7F0-2006F9668E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643696"/>
            <a:ext cx="2210539" cy="159882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0F2501-84DD-4B54-AA25-9972AFDAED4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40570" y="2645230"/>
            <a:ext cx="2210540" cy="15988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7BE3DE-10C1-460B-A412-77F7ED3EE23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442941" y="2629586"/>
            <a:ext cx="2210540" cy="159882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749EB27-8BED-4D74-8085-0053785D58D3}"/>
              </a:ext>
            </a:extLst>
          </p:cNvPr>
          <p:cNvSpPr/>
          <p:nvPr/>
        </p:nvSpPr>
        <p:spPr>
          <a:xfrm>
            <a:off x="724192" y="4280963"/>
            <a:ext cx="243855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/>
              <a:t>Рисунок 2 – Таблица </a:t>
            </a:r>
            <a:r>
              <a:rPr lang="en-US" sz="1500" dirty="0"/>
              <a:t>clients</a:t>
            </a:r>
            <a:r>
              <a:rPr lang="ru-RU" sz="1500" dirty="0"/>
              <a:t>.</a:t>
            </a:r>
            <a:endParaRPr lang="ru-RU" sz="1500" dirty="0">
              <a:effectLst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BEFF5AC-99B7-48C1-821F-9C46DB772C4D}"/>
              </a:ext>
            </a:extLst>
          </p:cNvPr>
          <p:cNvSpPr/>
          <p:nvPr/>
        </p:nvSpPr>
        <p:spPr>
          <a:xfrm>
            <a:off x="4573788" y="4275731"/>
            <a:ext cx="23441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/>
              <a:t>Рисунок 3 – Таблица </a:t>
            </a:r>
            <a:r>
              <a:rPr lang="en-US" sz="1500" dirty="0"/>
              <a:t>users</a:t>
            </a:r>
            <a:r>
              <a:rPr lang="ru-RU" sz="1500" dirty="0"/>
              <a:t>.</a:t>
            </a:r>
            <a:endParaRPr lang="ru-RU" sz="1500" dirty="0">
              <a:effectLst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73EB89A-D99F-4EFE-B8E4-8AE72DFC21A8}"/>
              </a:ext>
            </a:extLst>
          </p:cNvPr>
          <p:cNvSpPr/>
          <p:nvPr/>
        </p:nvSpPr>
        <p:spPr>
          <a:xfrm>
            <a:off x="8112529" y="4275731"/>
            <a:ext cx="28713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500" dirty="0"/>
              <a:t>Рисунок 4 – Таблица </a:t>
            </a:r>
            <a:r>
              <a:rPr lang="en-US" sz="1500" dirty="0"/>
              <a:t>applications</a:t>
            </a:r>
            <a:r>
              <a:rPr lang="ru-RU" sz="1500" dirty="0"/>
              <a:t>.</a:t>
            </a:r>
            <a:endParaRPr lang="ru-RU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53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этапа разработки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A8601-A9A9-432F-80EC-BD3BF3B659DF}"/>
              </a:ext>
            </a:extLst>
          </p:cNvPr>
          <p:cNvSpPr txBox="1"/>
          <p:nvPr/>
        </p:nvSpPr>
        <p:spPr>
          <a:xfrm>
            <a:off x="0" y="5023283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Рисунок 1 –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Окно авторизации пользователя.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A5B51-F49B-4BDD-8B18-A8DDFE8980A1}"/>
              </a:ext>
            </a:extLst>
          </p:cNvPr>
          <p:cNvSpPr txBox="1"/>
          <p:nvPr/>
        </p:nvSpPr>
        <p:spPr>
          <a:xfrm>
            <a:off x="6000717" y="51331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Рисунок 2 – </a:t>
            </a:r>
            <a:r>
              <a:rPr lang="ru-RU" sz="1800" dirty="0">
                <a:effectLst/>
                <a:ea typeface="Calibri" panose="020F0502020204030204" pitchFamily="34" charset="0"/>
              </a:rPr>
              <a:t>Окно </a:t>
            </a:r>
            <a:r>
              <a:rPr lang="ru-RU" dirty="0">
                <a:ea typeface="Calibri" panose="020F0502020204030204" pitchFamily="34" charset="0"/>
              </a:rPr>
              <a:t>регистрации пользователя</a:t>
            </a:r>
            <a:r>
              <a:rPr lang="ru-RU" sz="1800" dirty="0">
                <a:effectLst/>
                <a:ea typeface="Calibri" panose="020F0502020204030204" pitchFamily="34" charset="0"/>
              </a:rPr>
              <a:t>.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F70C15-2172-4235-9F0B-EFA8F4D8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53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87C2377-A076-466B-9BDD-CB210B57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2700"/>
            <a:ext cx="12192000" cy="4953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4C25A72-1D49-4F69-A27A-F80F111DE9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42745" y="2240205"/>
            <a:ext cx="2810510" cy="27717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83D24F8-A4B3-4631-954A-737F68C183E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98097" y="2216022"/>
            <a:ext cx="2301240" cy="279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928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425</Words>
  <Application>Microsoft Office PowerPoint</Application>
  <PresentationFormat>Широкоэкранный</PresentationFormat>
  <Paragraphs>66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Курсовой проект по дисциплине МДК 01.01 «Разработка программных модулей».  Тема: Разработка автоматизированной системы для приема заявок на обучение клиентов учебного центра.</vt:lpstr>
      <vt:lpstr>Актуальность курсового проекта </vt:lpstr>
      <vt:lpstr>Практическая значимость курсового проекта </vt:lpstr>
      <vt:lpstr>Цель и задачи курсового проекта </vt:lpstr>
      <vt:lpstr>Описание этапа разработки</vt:lpstr>
      <vt:lpstr>Требования к ПО</vt:lpstr>
      <vt:lpstr>Используемые средства разработки</vt:lpstr>
      <vt:lpstr>Таблицы базы данных</vt:lpstr>
      <vt:lpstr>Описание этапа разработки</vt:lpstr>
      <vt:lpstr>Описание этапа разработки</vt:lpstr>
      <vt:lpstr>Вывод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МДК 11.01 Тема: «Основные положения теории баз данных, хранилищ данных, баз знаний.»</dc:title>
  <dc:creator>DracoShortrek</dc:creator>
  <cp:lastModifiedBy>Студент</cp:lastModifiedBy>
  <cp:revision>14</cp:revision>
  <dcterms:created xsi:type="dcterms:W3CDTF">2025-01-14T17:11:07Z</dcterms:created>
  <dcterms:modified xsi:type="dcterms:W3CDTF">2025-03-26T08:28:51Z</dcterms:modified>
</cp:coreProperties>
</file>