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79" r:id="rId3"/>
    <p:sldId id="257" r:id="rId4"/>
    <p:sldId id="259" r:id="rId5"/>
    <p:sldId id="262" r:id="rId6"/>
    <p:sldId id="261" r:id="rId7"/>
    <p:sldId id="267" r:id="rId8"/>
    <p:sldId id="266" r:id="rId9"/>
    <p:sldId id="268" r:id="rId10"/>
    <p:sldId id="264" r:id="rId11"/>
    <p:sldId id="280" r:id="rId12"/>
    <p:sldId id="276" r:id="rId13"/>
    <p:sldId id="263" r:id="rId14"/>
    <p:sldId id="271" r:id="rId15"/>
    <p:sldId id="273" r:id="rId16"/>
    <p:sldId id="275" r:id="rId17"/>
    <p:sldId id="274" r:id="rId18"/>
    <p:sldId id="277" r:id="rId19"/>
    <p:sldId id="27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586FE-BA34-45ED-BB2F-28D4ACDE7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6311AC-0D47-40F6-AD80-489BB92FB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1339A6-F6C5-42C3-A5E8-EFEF6238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936-8675-4B28-94CE-CDF1676C8D1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7BF0AB-A6C2-401A-8883-9B726583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E89029-6F72-455B-BB14-97E7CD56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7FB-62CA-42C3-AD0A-B0F6AD420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00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DC4A6-643E-4397-BAAB-DA14081E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6C9857-5E4C-4E0E-8300-FBFAFF275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B90872-8088-4227-AC41-59F1BC04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936-8675-4B28-94CE-CDF1676C8D1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AEB2FF-0D1B-4988-83A4-607D7ADC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5D6B2-26F6-4422-BE62-C1E893F1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7FB-62CA-42C3-AD0A-B0F6AD420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0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5DB673-837E-410C-BCE8-96D82F4DA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0DE61A-EDB2-4322-8C49-D4D788C08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7D443-869E-4045-A869-689AC868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936-8675-4B28-94CE-CDF1676C8D1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3E01DE-3B21-4F42-B209-55F86943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59777B-E6A9-4D32-96FF-C2EFB630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7FB-62CA-42C3-AD0A-B0F6AD420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27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F01C9-BBAC-4CD4-B771-4280F3F1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8B3308-A39F-44DC-8816-F03F7DF8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77F23-5069-4D37-8F65-036E3FB8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936-8675-4B28-94CE-CDF1676C8D1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DF4A87-749C-4FA1-83D7-3FF04EA3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EBD17D-DD38-41D5-8D31-7D32E557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7FB-62CA-42C3-AD0A-B0F6AD420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21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1D48B-76A1-4A70-BB16-50E42819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E771E2-E53D-473A-9E99-14AEB4794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89C7C1-9014-4F1F-BF31-3B9ABE00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936-8675-4B28-94CE-CDF1676C8D1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C09E3F-3D7B-46D3-8A46-5ABC57A8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8BFF10-7225-4A23-B58D-B52F282D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7FB-62CA-42C3-AD0A-B0F6AD420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20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CE4A8-BE37-43F6-9C47-0E6EA23C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ACC1C-DCF8-440F-83D0-F6AC0ABCE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AA68DE-04CF-472D-8152-F4CCBABA6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DB42B5-09F3-4973-9BE9-2F1D221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936-8675-4B28-94CE-CDF1676C8D1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91EE39-96FA-44C3-A2D6-8D87228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7E5075-8486-4B06-93F9-F87F7674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7FB-62CA-42C3-AD0A-B0F6AD420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92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8152F-9605-4882-AC7D-70013EDE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B89B58-CF7B-4473-991B-AD5D501F4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FF1C7D-65BF-4B15-A8F3-DF13B533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FD33E7-169B-4870-A58A-64191237D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4C5B14-C8C9-4511-BB72-5234C9FE8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8E5D64-D5F4-42BD-9612-595574A6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936-8675-4B28-94CE-CDF1676C8D1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C75983-1D03-4F64-AB99-05BE68D4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168EB2-28D8-497B-8701-6629B509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7FB-62CA-42C3-AD0A-B0F6AD420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20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3252B-5F09-4A3C-878D-6125282D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849B17-1C32-4E35-90A6-8834DF68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936-8675-4B28-94CE-CDF1676C8D1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C50263-DE18-440A-BB15-9B849CDB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59D745-1A1B-41C4-846F-44263B90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7FB-62CA-42C3-AD0A-B0F6AD420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99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5DC382-AE86-4C00-A119-078AC60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936-8675-4B28-94CE-CDF1676C8D1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F63865-9710-4428-A03B-E59D42B8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B1E38C-FC26-4D5E-BE2B-E9FAEFE2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7FB-62CA-42C3-AD0A-B0F6AD420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32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186B0-B1F7-4F80-A7E7-3F0F66A1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5046D-A9AC-4CB1-BF72-AE209CCD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B217C3-D05B-40BD-AC03-6930FC002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A50A56-3B94-46BD-BD41-FBBB96C2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936-8675-4B28-94CE-CDF1676C8D1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55F100-4A1D-4313-99DE-FC7DAB2A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F6D04B-5889-4ADD-BFB7-E9CD3D4E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7FB-62CA-42C3-AD0A-B0F6AD420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54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AFB50-D9D8-4B72-9B91-A543C72C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CF8B45-6DE6-4AFA-ACAC-858A356EB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A489C9-D340-4F56-A585-EB759E5D0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1014F3-DC3F-4783-935B-5B6683EB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936-8675-4B28-94CE-CDF1676C8D1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9B707D-C57D-4252-A105-854CEAC0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4A18A-63D2-4C51-95D0-977CFF32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7FB-62CA-42C3-AD0A-B0F6AD420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20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FDC49-C924-4AB1-B0AD-05C99E14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622F28-1E27-45E8-B29E-13ACF96F6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D1EAA9-C777-4D78-A66B-18C7B061C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0936-8675-4B28-94CE-CDF1676C8D1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A2812-CAE5-4A0D-A055-A8FE23130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EAA68-8AA9-4601-B5E3-3056B6C77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967FB-62CA-42C3-AD0A-B0F6AD420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86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ABC1B1-CEC3-4454-A281-6B21FEEFE13B}"/>
              </a:ext>
            </a:extLst>
          </p:cNvPr>
          <p:cNvSpPr txBox="1"/>
          <p:nvPr/>
        </p:nvSpPr>
        <p:spPr>
          <a:xfrm>
            <a:off x="1205948" y="609599"/>
            <a:ext cx="910424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dirty="0"/>
              <a:t>МИНИСТЕРСТВО ЦИФРОВЫХ ТЕХНОЛОГИЙ РЕСПУБЛИКИ УЗБЕКИСТАН</a:t>
            </a:r>
            <a:endParaRPr lang="ru-RU" sz="1600" dirty="0"/>
          </a:p>
          <a:p>
            <a:pPr algn="ctr"/>
            <a:r>
              <a:rPr lang="ru-RU" sz="1600" b="1" dirty="0"/>
              <a:t>ТАШКЕНТСКИЙ УНИВЕРСИТЕТ ИНФОРМАЦИОННЫХ</a:t>
            </a:r>
            <a:endParaRPr lang="ru-RU" sz="1600" dirty="0"/>
          </a:p>
          <a:p>
            <a:pPr algn="ctr"/>
            <a:r>
              <a:rPr lang="ru-RU" sz="1600" b="1" dirty="0"/>
              <a:t>ТЕХНОЛОГИЙ имени МУХАММАДА АЛЬ-ХОРЕЗМИ</a:t>
            </a:r>
            <a:endParaRPr lang="ru-RU" sz="1600" dirty="0"/>
          </a:p>
          <a:p>
            <a:pPr algn="ctr"/>
            <a:r>
              <a:rPr lang="ru-RU" sz="1600" b="1" dirty="0"/>
              <a:t> </a:t>
            </a:r>
            <a:endParaRPr lang="ru-RU" sz="1600" dirty="0"/>
          </a:p>
          <a:p>
            <a:pPr algn="ctr"/>
            <a:r>
              <a:rPr lang="ru-RU" sz="1600" b="1" dirty="0"/>
              <a:t> </a:t>
            </a:r>
            <a:endParaRPr lang="ru-RU" sz="1600" dirty="0"/>
          </a:p>
          <a:p>
            <a:pPr algn="ctr"/>
            <a:r>
              <a:rPr lang="ru-RU" sz="1600" b="1" dirty="0"/>
              <a:t>ПРЕЗЕНТАЦИЯ</a:t>
            </a:r>
          </a:p>
          <a:p>
            <a:pPr algn="ctr"/>
            <a:r>
              <a:rPr lang="ru-RU" sz="1600" b="1" dirty="0"/>
              <a:t>ПО ДИСЦИПЛИНЕ: СИСТЕМНОЕ ПРОГРАММИРОВАНИЕ</a:t>
            </a:r>
            <a:endParaRPr lang="ru-RU" sz="1600" dirty="0"/>
          </a:p>
          <a:p>
            <a:pPr algn="ctr"/>
            <a:r>
              <a:rPr lang="ru-RU" sz="1600" b="1" dirty="0"/>
              <a:t> </a:t>
            </a:r>
            <a:endParaRPr lang="ru-RU" sz="1600" dirty="0"/>
          </a:p>
          <a:p>
            <a:pPr algn="ctr"/>
            <a:r>
              <a:rPr lang="ru-RU" sz="1600" b="1" dirty="0"/>
              <a:t>НА ТЕМУ : Написание программы на языке Ассемблера выполняющую обработку и вывод символьных данных. Написание программы на языке Ассемблера выполняющую обработку и вывод целочисленных данных.</a:t>
            </a:r>
            <a:endParaRPr lang="ru-RU" sz="1600" dirty="0"/>
          </a:p>
          <a:p>
            <a:pPr algn="ctr"/>
            <a:r>
              <a:rPr lang="ru-RU" sz="1600" b="1" dirty="0"/>
              <a:t> </a:t>
            </a:r>
            <a:endParaRPr lang="ru-RU" sz="1600" dirty="0"/>
          </a:p>
          <a:p>
            <a:pPr algn="ctr"/>
            <a:r>
              <a:rPr lang="ru-RU" sz="1600" b="1" dirty="0"/>
              <a:t> </a:t>
            </a:r>
            <a:endParaRPr lang="ru-RU" sz="1600" dirty="0"/>
          </a:p>
          <a:p>
            <a:pPr algn="ctr"/>
            <a:r>
              <a:rPr lang="ru-RU" sz="1600" b="1" dirty="0"/>
              <a:t>Выполнил: студент 4-го курса гр. 321-20  </a:t>
            </a:r>
          </a:p>
          <a:p>
            <a:pPr algn="ctr"/>
            <a:r>
              <a:rPr lang="ru-RU" sz="1600" b="1" dirty="0"/>
              <a:t>факультета</a:t>
            </a:r>
            <a:endParaRPr lang="ru-RU" sz="1600" dirty="0"/>
          </a:p>
          <a:p>
            <a:pPr algn="ctr"/>
            <a:r>
              <a:rPr lang="ru-RU" sz="1600" b="1" dirty="0"/>
              <a:t>Программный инжиниринг</a:t>
            </a:r>
            <a:endParaRPr lang="ru-RU" sz="1600" dirty="0"/>
          </a:p>
          <a:p>
            <a:pPr algn="ctr"/>
            <a:r>
              <a:rPr lang="ru-RU" sz="1600" b="1" dirty="0" err="1"/>
              <a:t>Сахабиев</a:t>
            </a:r>
            <a:r>
              <a:rPr lang="ru-RU" sz="1600" b="1" dirty="0"/>
              <a:t> </a:t>
            </a:r>
            <a:r>
              <a:rPr lang="ru-RU" sz="1600" b="1" dirty="0" err="1"/>
              <a:t>Рослан</a:t>
            </a:r>
            <a:endParaRPr lang="ru-RU" sz="1600" dirty="0"/>
          </a:p>
          <a:p>
            <a:pPr algn="ctr"/>
            <a:r>
              <a:rPr lang="ru-RU" sz="1600" b="1" dirty="0"/>
              <a:t> </a:t>
            </a:r>
            <a:endParaRPr lang="ru-RU" sz="1600" dirty="0"/>
          </a:p>
          <a:p>
            <a:pPr algn="ctr"/>
            <a:r>
              <a:rPr lang="ru-RU" sz="1600" b="1" dirty="0"/>
              <a:t> </a:t>
            </a:r>
            <a:endParaRPr lang="ru-RU" sz="1600" dirty="0"/>
          </a:p>
          <a:p>
            <a:pPr algn="ctr"/>
            <a:r>
              <a:rPr lang="ru-RU" sz="1600" b="1" dirty="0"/>
              <a:t> </a:t>
            </a:r>
            <a:endParaRPr lang="ru-RU" sz="1600" dirty="0"/>
          </a:p>
          <a:p>
            <a:pPr algn="ctr"/>
            <a:r>
              <a:rPr lang="ru-RU" sz="1600" b="1" dirty="0"/>
              <a:t> </a:t>
            </a:r>
            <a:endParaRPr lang="ru-RU" sz="1600" dirty="0"/>
          </a:p>
          <a:p>
            <a:pPr algn="ctr"/>
            <a:r>
              <a:rPr lang="ru-RU" sz="1600" b="1" dirty="0"/>
              <a:t>Ташкент-2024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8153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F5DB52-F72A-46ED-AD21-DA5C37B2428E}"/>
              </a:ext>
            </a:extLst>
          </p:cNvPr>
          <p:cNvSpPr txBox="1"/>
          <p:nvPr/>
        </p:nvSpPr>
        <p:spPr>
          <a:xfrm>
            <a:off x="1590259" y="373654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Результат работы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326C35-B0D4-4F0C-B1BF-25CFCA1B2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80" y="3503022"/>
            <a:ext cx="5238336" cy="24982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99AC70-C8C1-4ED1-8D21-8CECE019331B}"/>
              </a:ext>
            </a:extLst>
          </p:cNvPr>
          <p:cNvSpPr txBox="1"/>
          <p:nvPr/>
        </p:nvSpPr>
        <p:spPr>
          <a:xfrm>
            <a:off x="8343757" y="3133690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Результат: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2B6767B-5E02-4C14-8CE3-88817CB52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" r="21376" b="3513"/>
          <a:stretch/>
        </p:blipFill>
        <p:spPr>
          <a:xfrm>
            <a:off x="553157" y="835319"/>
            <a:ext cx="5844449" cy="57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8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ABC1B1-CEC3-4454-A281-6B21FEEFE13B}"/>
              </a:ext>
            </a:extLst>
          </p:cNvPr>
          <p:cNvSpPr txBox="1"/>
          <p:nvPr/>
        </p:nvSpPr>
        <p:spPr>
          <a:xfrm>
            <a:off x="1669773" y="1351721"/>
            <a:ext cx="10208549" cy="3118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1. Ввод данных: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Программа должна поддерживать ввод целочисленных данных пользователем.</a:t>
            </a:r>
          </a:p>
          <a:p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34290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000" b="1">
                <a:latin typeface="Arial" panose="020B0604020202020204" pitchFamily="34" charset="0"/>
                <a:cs typeface="Arial" panose="020B0604020202020204" pitchFamily="34" charset="0"/>
              </a:rPr>
              <a:t>Обработка целочисленных данных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Выполнение арифметических операций над введёнными данными (сложение, вычитание, умножение, деление).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3. Вывод результатов: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вывода результатов обработки на экран консоли.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5DB52-F72A-46ED-AD21-DA5C37B2428E}"/>
              </a:ext>
            </a:extLst>
          </p:cNvPr>
          <p:cNvSpPr txBox="1"/>
          <p:nvPr/>
        </p:nvSpPr>
        <p:spPr>
          <a:xfrm>
            <a:off x="1669773" y="414707"/>
            <a:ext cx="100186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Функциональные требования для программы, выполняющую обработку и вывод целочисленных данных.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813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F5DB52-F72A-46ED-AD21-DA5C37B2428E}"/>
              </a:ext>
            </a:extLst>
          </p:cNvPr>
          <p:cNvSpPr txBox="1"/>
          <p:nvPr/>
        </p:nvSpPr>
        <p:spPr>
          <a:xfrm>
            <a:off x="1299039" y="441181"/>
            <a:ext cx="101975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Секция </a:t>
            </a:r>
            <a:r>
              <a:rPr lang="en-US" sz="2800" b="1" dirty="0"/>
              <a:t>data</a:t>
            </a:r>
            <a:r>
              <a:rPr lang="ru-RU" sz="2800" b="1" dirty="0"/>
              <a:t> для обработки </a:t>
            </a:r>
            <a:r>
              <a:rPr lang="ru-RU" sz="2800" b="1"/>
              <a:t>и вывода </a:t>
            </a:r>
            <a:r>
              <a:rPr lang="ru-RU" sz="2800" b="1" dirty="0"/>
              <a:t>целочисленных данных</a:t>
            </a:r>
            <a:endParaRPr lang="ru-RU" sz="28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A54C0F7-6802-43FF-85B7-F7CAA0FA8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63" r="8359" b="4663"/>
          <a:stretch/>
        </p:blipFill>
        <p:spPr>
          <a:xfrm>
            <a:off x="664591" y="1074198"/>
            <a:ext cx="10843138" cy="48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F5DB52-F72A-46ED-AD21-DA5C37B2428E}"/>
              </a:ext>
            </a:extLst>
          </p:cNvPr>
          <p:cNvSpPr txBox="1"/>
          <p:nvPr/>
        </p:nvSpPr>
        <p:spPr>
          <a:xfrm>
            <a:off x="1590259" y="483706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Ввод чисел с клавиатуры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F5067C-126A-4FC8-AF9F-56DE6597A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09" r="49382" b="8741"/>
          <a:stretch/>
        </p:blipFill>
        <p:spPr>
          <a:xfrm>
            <a:off x="1126228" y="1216240"/>
            <a:ext cx="9300967" cy="51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0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F5DB52-F72A-46ED-AD21-DA5C37B2428E}"/>
              </a:ext>
            </a:extLst>
          </p:cNvPr>
          <p:cNvSpPr txBox="1"/>
          <p:nvPr/>
        </p:nvSpPr>
        <p:spPr>
          <a:xfrm>
            <a:off x="702364" y="404193"/>
            <a:ext cx="38166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Реализация функции </a:t>
            </a:r>
            <a:r>
              <a:rPr lang="en-US" sz="2400" b="1" dirty="0" err="1"/>
              <a:t>atoi</a:t>
            </a:r>
            <a:br>
              <a:rPr lang="ru-RU" sz="2400" b="1" dirty="0"/>
            </a:br>
            <a:r>
              <a:rPr lang="en-US" sz="2400" dirty="0"/>
              <a:t>Input: </a:t>
            </a:r>
            <a:r>
              <a:rPr lang="en-US" sz="2400" dirty="0" err="1"/>
              <a:t>rax</a:t>
            </a:r>
            <a:r>
              <a:rPr lang="en-US" sz="2400" dirty="0"/>
              <a:t> = string</a:t>
            </a:r>
          </a:p>
          <a:p>
            <a:r>
              <a:rPr lang="en-US" sz="2400" dirty="0"/>
              <a:t>Output: </a:t>
            </a:r>
            <a:r>
              <a:rPr lang="en-US" sz="2400" dirty="0" err="1"/>
              <a:t>rax</a:t>
            </a:r>
            <a:r>
              <a:rPr lang="en-US" sz="2400" dirty="0"/>
              <a:t> = number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179C7B-A69A-4E2C-AD25-EC7356A80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24" b="2421"/>
          <a:stretch/>
        </p:blipFill>
        <p:spPr>
          <a:xfrm>
            <a:off x="6248645" y="0"/>
            <a:ext cx="4457825" cy="681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8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F5DB52-F72A-46ED-AD21-DA5C37B2428E}"/>
              </a:ext>
            </a:extLst>
          </p:cNvPr>
          <p:cNvSpPr txBox="1"/>
          <p:nvPr/>
        </p:nvSpPr>
        <p:spPr>
          <a:xfrm>
            <a:off x="212035" y="470453"/>
            <a:ext cx="50755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Реализация функции </a:t>
            </a:r>
            <a:r>
              <a:rPr lang="en-US" sz="2400" b="1" dirty="0" err="1"/>
              <a:t>print_integer</a:t>
            </a:r>
            <a:br>
              <a:rPr lang="ru-RU" sz="2400" b="1" dirty="0"/>
            </a:br>
            <a:r>
              <a:rPr lang="en-US" sz="2400" dirty="0"/>
              <a:t>Input: </a:t>
            </a:r>
            <a:r>
              <a:rPr lang="en-US" sz="2400" dirty="0" err="1"/>
              <a:t>rax</a:t>
            </a:r>
            <a:r>
              <a:rPr lang="en-US" sz="2400" dirty="0"/>
              <a:t> = number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78002A2-0575-47D5-9AF5-9D5D12DE3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55" b="2964"/>
          <a:stretch/>
        </p:blipFill>
        <p:spPr>
          <a:xfrm>
            <a:off x="6176902" y="0"/>
            <a:ext cx="3783844" cy="67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1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F5DB52-F72A-46ED-AD21-DA5C37B2428E}"/>
              </a:ext>
            </a:extLst>
          </p:cNvPr>
          <p:cNvSpPr txBox="1"/>
          <p:nvPr/>
        </p:nvSpPr>
        <p:spPr>
          <a:xfrm>
            <a:off x="357808" y="298175"/>
            <a:ext cx="43732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Реализация функции </a:t>
            </a:r>
            <a:r>
              <a:rPr lang="en-US" sz="2400" b="1" dirty="0"/>
              <a:t>calc</a:t>
            </a:r>
            <a:br>
              <a:rPr lang="ru-RU" sz="2400" b="1" dirty="0"/>
            </a:br>
            <a:r>
              <a:rPr lang="en-US" sz="2400" dirty="0"/>
              <a:t>Input: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rax</a:t>
            </a:r>
            <a:r>
              <a:rPr lang="en-US" sz="2400" dirty="0"/>
              <a:t> = number1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rbx</a:t>
            </a:r>
            <a:r>
              <a:rPr lang="en-US" sz="2400" dirty="0"/>
              <a:t> = number2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rcx</a:t>
            </a:r>
            <a:r>
              <a:rPr lang="en-US" sz="2400" dirty="0"/>
              <a:t> = operator</a:t>
            </a:r>
          </a:p>
          <a:p>
            <a:r>
              <a:rPr lang="en-US" sz="2400" dirty="0"/>
              <a:t>Output: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rax</a:t>
            </a:r>
            <a:r>
              <a:rPr lang="en-US" sz="2400" dirty="0"/>
              <a:t> = result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EB914E-9BF0-4CCF-8B50-81533331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29" b="2943"/>
          <a:stretch/>
        </p:blipFill>
        <p:spPr>
          <a:xfrm>
            <a:off x="6096000" y="60385"/>
            <a:ext cx="5036598" cy="665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21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F5DB52-F72A-46ED-AD21-DA5C37B2428E}"/>
              </a:ext>
            </a:extLst>
          </p:cNvPr>
          <p:cNvSpPr txBox="1"/>
          <p:nvPr/>
        </p:nvSpPr>
        <p:spPr>
          <a:xfrm>
            <a:off x="1311964" y="430698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Перевод каретки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39333F-4940-4CCE-98A1-4ADE697866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58" r="50100" b="-1"/>
          <a:stretch/>
        </p:blipFill>
        <p:spPr>
          <a:xfrm>
            <a:off x="1126229" y="1154097"/>
            <a:ext cx="9996486" cy="43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18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F5DB52-F72A-46ED-AD21-DA5C37B2428E}"/>
              </a:ext>
            </a:extLst>
          </p:cNvPr>
          <p:cNvSpPr txBox="1"/>
          <p:nvPr/>
        </p:nvSpPr>
        <p:spPr>
          <a:xfrm>
            <a:off x="1245703" y="629481"/>
            <a:ext cx="2531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Секция </a:t>
            </a:r>
            <a:r>
              <a:rPr lang="en-US" sz="2800" b="1" dirty="0"/>
              <a:t>Text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741D5E-AB20-4778-81B9-BD6D5EF33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7" b="1877"/>
          <a:stretch/>
        </p:blipFill>
        <p:spPr>
          <a:xfrm>
            <a:off x="5697532" y="0"/>
            <a:ext cx="4946794" cy="67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9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F5DB52-F72A-46ED-AD21-DA5C37B2428E}"/>
              </a:ext>
            </a:extLst>
          </p:cNvPr>
          <p:cNvSpPr txBox="1"/>
          <p:nvPr/>
        </p:nvSpPr>
        <p:spPr>
          <a:xfrm>
            <a:off x="1285460" y="602976"/>
            <a:ext cx="1722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Результат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70684D-DAC1-4802-9E77-9EA5FC1EC9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48016" y="62948"/>
            <a:ext cx="5886243" cy="67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9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ABC1B1-CEC3-4454-A281-6B21FEEFE13B}"/>
              </a:ext>
            </a:extLst>
          </p:cNvPr>
          <p:cNvSpPr txBox="1"/>
          <p:nvPr/>
        </p:nvSpPr>
        <p:spPr>
          <a:xfrm>
            <a:off x="1669773" y="1245704"/>
            <a:ext cx="10208549" cy="3118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buAutoNum type="arabicPeriod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Ввод символьных данных: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ввода как отдельных символов, так и строк.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34290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2. Обработка символьных данных: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алгоритма обработки, включающего базовые операции над символами.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3. Вывод результатов: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вывода результатов обработки на экран консоли.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5DB52-F72A-46ED-AD21-DA5C37B2428E}"/>
              </a:ext>
            </a:extLst>
          </p:cNvPr>
          <p:cNvSpPr txBox="1"/>
          <p:nvPr/>
        </p:nvSpPr>
        <p:spPr>
          <a:xfrm>
            <a:off x="1722782" y="66347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Функциональные требования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899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ABC1B1-CEC3-4454-A281-6B21FEEFE13B}"/>
              </a:ext>
            </a:extLst>
          </p:cNvPr>
          <p:cNvSpPr txBox="1"/>
          <p:nvPr/>
        </p:nvSpPr>
        <p:spPr>
          <a:xfrm>
            <a:off x="1669773" y="1245704"/>
            <a:ext cx="101511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языке ассемблера символьные данные представляют собой последовательность ASCII-символов, хранящихся в памяти. Символьные данные используются для представления строк и символов.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r>
              <a:rPr lang="ru-RU" sz="2000" b="1" kern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ru-RU" sz="2000" b="1" kern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</a:t>
            </a:r>
            <a:endParaRPr lang="ru-RU" sz="2000" b="1" kern="0" dirty="0">
              <a:solidFill>
                <a:srgbClr val="0000FF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ru-RU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i="1" dirty="0">
                <a:solidFill>
                  <a:srgbClr val="666666"/>
                </a:solidFill>
                <a:latin typeface="Courier New" panose="02070309020205020404" pitchFamily="49" charset="0"/>
              </a:rPr>
              <a:t>;</a:t>
            </a:r>
            <a:r>
              <a:rPr lang="ru-RU" sz="2000" i="1" dirty="0">
                <a:solidFill>
                  <a:srgbClr val="666666"/>
                </a:solidFill>
                <a:latin typeface="Courier New" panose="02070309020205020404" pitchFamily="49" charset="0"/>
              </a:rPr>
              <a:t> определяем строку</a:t>
            </a:r>
            <a:endParaRPr lang="en-US" sz="2000" i="1" dirty="0">
              <a:solidFill>
                <a:srgbClr val="666666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msg_welcome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kern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</a:t>
            </a:r>
            <a:r>
              <a:rPr lang="ru-RU" sz="2000" kern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u-RU" sz="2000" kern="0" dirty="0">
                <a:solidFill>
                  <a:srgbClr val="7F007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'Здравствуйте, как вас зовут?’</a:t>
            </a:r>
            <a:r>
              <a:rPr lang="ru-RU" sz="2000" kern="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2000" kern="0" dirty="0">
                <a:solidFill>
                  <a:srgbClr val="33993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u-RU" sz="20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0xA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0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</a:t>
            </a:r>
            <a:endParaRPr lang="en-US" sz="2000" kern="0" dirty="0">
              <a:solidFill>
                <a:srgbClr val="FF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Здесь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используется для определения байтов (d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efine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185D5C-1EC2-4015-AB0E-1998C5052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Здесь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 используется для определения байтов (data byte)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5DB52-F72A-46ED-AD21-DA5C37B2428E}"/>
              </a:ext>
            </a:extLst>
          </p:cNvPr>
          <p:cNvSpPr txBox="1"/>
          <p:nvPr/>
        </p:nvSpPr>
        <p:spPr>
          <a:xfrm>
            <a:off x="1722782" y="66347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Символьные данные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77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ABC1B1-CEC3-4454-A281-6B21FEEFE13B}"/>
              </a:ext>
            </a:extLst>
          </p:cNvPr>
          <p:cNvSpPr txBox="1"/>
          <p:nvPr/>
        </p:nvSpPr>
        <p:spPr>
          <a:xfrm>
            <a:off x="1669773" y="1245704"/>
            <a:ext cx="10151165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Длина строки указывается одним из следующих двух способов:</a:t>
            </a:r>
          </a:p>
          <a:p>
            <a:pPr marL="342900" indent="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явное содержание длины строки;</a:t>
            </a:r>
          </a:p>
          <a:p>
            <a:pPr marL="342900" indent="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нуль-терминатора.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Мы можем явно хранить длину строки, используя символ счетчика местоположения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предоставляет текущее значение счетчика местоположения строки. Например:</a:t>
            </a:r>
          </a:p>
          <a:p>
            <a:r>
              <a:rPr lang="ru-RU" sz="2000" kern="0" dirty="0" err="1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msg_welcome</a:t>
            </a:r>
            <a:r>
              <a:rPr lang="ru-RU" sz="2000" kern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u-RU" sz="2000" b="1" kern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</a:t>
            </a:r>
            <a:r>
              <a:rPr lang="ru-RU" sz="2000" kern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u-RU" sz="2000" kern="0" dirty="0">
                <a:solidFill>
                  <a:srgbClr val="7F007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'Здравствуйте, как вас зовут?'</a:t>
            </a:r>
            <a:r>
              <a:rPr lang="ru-RU" sz="2000" kern="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ru-RU" sz="20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0xA</a:t>
            </a:r>
            <a:r>
              <a:rPr lang="ru-RU" sz="2000" kern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u-RU" sz="2000" i="1" kern="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r>
              <a:rPr lang="en-US" sz="2000" i="1" kern="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u-RU" sz="2000" i="1" kern="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наша строка</a:t>
            </a:r>
            <a:endParaRPr lang="en-US" sz="2000" i="1" kern="0" dirty="0">
              <a:solidFill>
                <a:srgbClr val="666666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ru-RU" sz="2000" kern="0" dirty="0" err="1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msg_welcome_len</a:t>
            </a:r>
            <a:r>
              <a:rPr lang="ru-RU" sz="2000" kern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u-RU" sz="2000" b="1" kern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equ</a:t>
            </a:r>
            <a:r>
              <a:rPr lang="ru-RU" sz="2000" kern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u-RU" sz="2000" b="1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$</a:t>
            </a:r>
            <a:r>
              <a:rPr lang="ru-RU" sz="2000" kern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u-RU" sz="2000" kern="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</a:t>
            </a:r>
            <a:r>
              <a:rPr lang="ru-RU" sz="2000" kern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u-RU" sz="2000" kern="0" dirty="0" err="1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msg_welcome</a:t>
            </a:r>
            <a:r>
              <a:rPr lang="en-US" sz="2000" kern="0" dirty="0">
                <a:solidFill>
                  <a:srgbClr val="212529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ru-RU" sz="2000" kern="0" dirty="0">
                <a:solidFill>
                  <a:srgbClr val="212529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</a:t>
            </a:r>
            <a:r>
              <a:rPr lang="en-US" sz="2000" kern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 </a:t>
            </a:r>
            <a:r>
              <a:rPr lang="ru-RU" sz="2000" i="1" kern="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длина нашей строки</a:t>
            </a:r>
          </a:p>
          <a:p>
            <a:endParaRPr lang="ru-RU" sz="2000" i="1" kern="0" dirty="0">
              <a:solidFill>
                <a:srgbClr val="666666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2000" i="1" kern="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 </a:t>
            </a:r>
            <a:r>
              <a:rPr lang="ru-RU" sz="2000" i="1" kern="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Строка с завершающим </a:t>
            </a:r>
            <a:r>
              <a:rPr lang="ru-RU" sz="2000" i="1" kern="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нуль-терминатором</a:t>
            </a:r>
          </a:p>
          <a:p>
            <a:r>
              <a:rPr lang="ru-RU" sz="2000" b="0" i="0" dirty="0" err="1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msg_with_name_user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000" b="0" i="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', приятно познакомиться.'</a:t>
            </a:r>
            <a:r>
              <a:rPr lang="ru-RU" sz="2000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0xA</a:t>
            </a:r>
            <a:r>
              <a:rPr lang="ru-RU" sz="2000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endParaRPr lang="ru-RU" sz="2000" b="0" i="0" dirty="0"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endParaRPr lang="en-US" kern="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Символ </a:t>
            </a:r>
            <a:r>
              <a:rPr lang="ru-RU" sz="2000" kern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указывает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после последнего символа строковой переменной </a:t>
            </a:r>
            <a:r>
              <a:rPr lang="ru-RU" sz="2000" kern="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Следовательно, </a:t>
            </a:r>
            <a:r>
              <a:rPr lang="ru-RU" sz="2000" kern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kern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2000" kern="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ru-RU" sz="2000" kern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равен длине строки.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5DB52-F72A-46ED-AD21-DA5C37B2428E}"/>
              </a:ext>
            </a:extLst>
          </p:cNvPr>
          <p:cNvSpPr txBox="1"/>
          <p:nvPr/>
        </p:nvSpPr>
        <p:spPr>
          <a:xfrm>
            <a:off x="1722782" y="66347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Длина строки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037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F5DB52-F72A-46ED-AD21-DA5C37B2428E}"/>
              </a:ext>
            </a:extLst>
          </p:cNvPr>
          <p:cNvSpPr txBox="1"/>
          <p:nvPr/>
        </p:nvSpPr>
        <p:spPr>
          <a:xfrm>
            <a:off x="1616763" y="61795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Вычисление длины произвольной строки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1A78AB-E8FA-42D1-93AC-C2E158CD6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90"/>
          <a:stretch/>
        </p:blipFill>
        <p:spPr>
          <a:xfrm>
            <a:off x="1190303" y="1079621"/>
            <a:ext cx="9540232" cy="526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7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F5DB52-F72A-46ED-AD21-DA5C37B2428E}"/>
              </a:ext>
            </a:extLst>
          </p:cNvPr>
          <p:cNvSpPr txBox="1"/>
          <p:nvPr/>
        </p:nvSpPr>
        <p:spPr>
          <a:xfrm>
            <a:off x="1616892" y="393938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Ввод строки с клавиатуры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3CBAA2-40FE-492A-BBEB-1D4E84D6C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80" y="855603"/>
            <a:ext cx="7522166" cy="557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6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F5DB52-F72A-46ED-AD21-DA5C37B2428E}"/>
              </a:ext>
            </a:extLst>
          </p:cNvPr>
          <p:cNvSpPr txBox="1"/>
          <p:nvPr/>
        </p:nvSpPr>
        <p:spPr>
          <a:xfrm>
            <a:off x="1383294" y="536714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Ввод символов с клавиатуры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054DA6-DF05-4D27-BA3D-2B37A8265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" r="43959"/>
          <a:stretch/>
        </p:blipFill>
        <p:spPr>
          <a:xfrm>
            <a:off x="1232761" y="1251751"/>
            <a:ext cx="9180746" cy="50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3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F5DB52-F72A-46ED-AD21-DA5C37B2428E}"/>
              </a:ext>
            </a:extLst>
          </p:cNvPr>
          <p:cNvSpPr txBox="1"/>
          <p:nvPr/>
        </p:nvSpPr>
        <p:spPr>
          <a:xfrm>
            <a:off x="1590259" y="457201"/>
            <a:ext cx="6374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Вывод строки произвольной длины в консоль</a:t>
            </a:r>
            <a:endParaRPr lang="ru-RU" sz="2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6AB2A87-32B5-4D1A-A8A0-2C69024D2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0" b="3785"/>
          <a:stretch/>
        </p:blipFill>
        <p:spPr>
          <a:xfrm>
            <a:off x="1250516" y="918866"/>
            <a:ext cx="8603698" cy="580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8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F5DB52-F72A-46ED-AD21-DA5C37B2428E}"/>
              </a:ext>
            </a:extLst>
          </p:cNvPr>
          <p:cNvSpPr txBox="1"/>
          <p:nvPr/>
        </p:nvSpPr>
        <p:spPr>
          <a:xfrm>
            <a:off x="1497494" y="443949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Вывод символов в консоль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27C96D-6789-4B60-ACDC-815E8E595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" r="59366" b="3277"/>
          <a:stretch/>
        </p:blipFill>
        <p:spPr>
          <a:xfrm>
            <a:off x="5573940" y="149324"/>
            <a:ext cx="4262518" cy="65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863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395</TotalTime>
  <Words>448</Words>
  <Application>Microsoft Office PowerPoint</Application>
  <PresentationFormat>Широкоэкранный</PresentationFormat>
  <Paragraphs>79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Söhne</vt:lpstr>
      <vt:lpstr>Söhne Mono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rs1409089988@gmail.com</dc:creator>
  <cp:lastModifiedBy>rs1409089988@gmail.com</cp:lastModifiedBy>
  <cp:revision>48</cp:revision>
  <dcterms:created xsi:type="dcterms:W3CDTF">2024-03-03T17:40:42Z</dcterms:created>
  <dcterms:modified xsi:type="dcterms:W3CDTF">2024-03-05T06:50:46Z</dcterms:modified>
</cp:coreProperties>
</file>