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295" r:id="rId3"/>
    <p:sldId id="296" r:id="rId4"/>
    <p:sldId id="297" r:id="rId5"/>
    <p:sldId id="298" r:id="rId6"/>
    <p:sldId id="301" r:id="rId7"/>
    <p:sldId id="299" r:id="rId8"/>
    <p:sldId id="300" r:id="rId9"/>
    <p:sldId id="303" r:id="rId10"/>
    <p:sldId id="305" r:id="rId11"/>
    <p:sldId id="306" r:id="rId12"/>
    <p:sldId id="307" r:id="rId13"/>
    <p:sldId id="308" r:id="rId14"/>
    <p:sldId id="310" r:id="rId15"/>
    <p:sldId id="3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Apach</a:t>
            </a:r>
            <a:r>
              <a:rPr lang="en-US" altLang="ko-KR" dirty="0"/>
              <a:t> </a:t>
            </a:r>
            <a:r>
              <a:rPr lang="en-US" altLang="ko-KR" dirty="0" err="1"/>
              <a:t>TomCat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https://tomcat.apache.org/download-90.cgi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페이지에 접속하여 </a:t>
            </a:r>
            <a:r>
              <a:rPr lang="en-US" altLang="ko-KR" sz="1600" dirty="0"/>
              <a:t>64-bit </a:t>
            </a:r>
            <a:r>
              <a:rPr lang="ko-KR" altLang="en-US" sz="1600" dirty="0"/>
              <a:t>다운로드 받기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88357A-3D4E-E80A-54C6-79C759E2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00" b="10123"/>
          <a:stretch/>
        </p:blipFill>
        <p:spPr>
          <a:xfrm>
            <a:off x="291619" y="655087"/>
            <a:ext cx="6730973" cy="4233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1143000" y="1737360"/>
            <a:ext cx="1225296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7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022592" y="292608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그림 넣기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=“</a:t>
            </a:r>
            <a:r>
              <a:rPr lang="ko-KR" altLang="en-US" sz="1600" dirty="0"/>
              <a:t>주소</a:t>
            </a:r>
            <a:r>
              <a:rPr lang="en-US" altLang="ko-KR" sz="1600" dirty="0"/>
              <a:t>”&gt; </a:t>
            </a:r>
            <a:r>
              <a:rPr lang="ko-KR" altLang="en-US" sz="1600" dirty="0"/>
              <a:t>를 이용하여 이미지 넣기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이미지 파일은 기본적으로 같은 곳에 </a:t>
            </a:r>
            <a:r>
              <a:rPr lang="ko-KR" altLang="en-US" sz="1600" dirty="0" err="1"/>
              <a:t>있어야함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곳에 있을 시 </a:t>
            </a:r>
            <a:r>
              <a:rPr lang="ko-KR" altLang="en-US" sz="1600" dirty="0" err="1"/>
              <a:t>주소값을</a:t>
            </a:r>
            <a:r>
              <a:rPr lang="ko-KR" altLang="en-US" sz="1600" dirty="0"/>
              <a:t> 입력하여 보기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335315-0341-FD7C-9B9F-E17E6A40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5" y="411480"/>
            <a:ext cx="6764217" cy="44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022592" y="292608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텍스트를 강조하거나 진하게 표시도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ED1AB-0047-6C17-9707-204DB1AB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" y="1014984"/>
            <a:ext cx="6710985" cy="30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0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022592" y="292608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List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List</a:t>
            </a:r>
            <a:r>
              <a:rPr lang="ko-KR" altLang="en-US" sz="1600" dirty="0"/>
              <a:t>를 작성할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서식에 따라 다양하게 꾸미기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D7D14-1CDB-2B7D-03CD-69F7AE0E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9" y="707369"/>
            <a:ext cx="5961889" cy="4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799832" y="310896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각 항목 별로 </a:t>
            </a:r>
            <a:r>
              <a:rPr lang="en-US" altLang="ko-KR" sz="1600" dirty="0"/>
              <a:t>style</a:t>
            </a:r>
            <a:r>
              <a:rPr lang="ko-KR" altLang="en-US" sz="1600" dirty="0"/>
              <a:t>을 다르게 사용할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id(#</a:t>
            </a:r>
            <a:r>
              <a:rPr lang="ko-KR" altLang="en-US" sz="1600" dirty="0" err="1"/>
              <a:t>아이디값</a:t>
            </a:r>
            <a:r>
              <a:rPr lang="en-US" altLang="ko-KR" sz="1600" dirty="0"/>
              <a:t>), class(.</a:t>
            </a:r>
            <a:r>
              <a:rPr lang="ko-KR" altLang="en-US" sz="1600" dirty="0"/>
              <a:t>클래스명</a:t>
            </a:r>
            <a:r>
              <a:rPr lang="en-US" altLang="ko-KR" sz="1600" dirty="0"/>
              <a:t>) </a:t>
            </a:r>
            <a:r>
              <a:rPr lang="ko-KR" altLang="en-US" sz="1600" dirty="0"/>
              <a:t>등을 이용해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서식을 적용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border</a:t>
            </a:r>
            <a:r>
              <a:rPr lang="ko-KR" altLang="en-US" sz="1600" dirty="0"/>
              <a:t>를 이용하여 테두리 설정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문자에만 적용하도록 </a:t>
            </a:r>
            <a:r>
              <a:rPr lang="en-US" altLang="ko-KR" sz="1600" dirty="0"/>
              <a:t>&lt;span&gt;</a:t>
            </a:r>
            <a:r>
              <a:rPr lang="ko-KR" altLang="en-US" sz="1600" dirty="0"/>
              <a:t>으로 묶어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서식 적용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D038D-89F0-FC27-6E2F-B2A9603B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75" t="9015" b="8738"/>
          <a:stretch/>
        </p:blipFill>
        <p:spPr>
          <a:xfrm>
            <a:off x="192023" y="667512"/>
            <a:ext cx="7476709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571232" y="283464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CSS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style </a:t>
            </a:r>
            <a:r>
              <a:rPr lang="ko-KR" altLang="en-US" sz="1600" dirty="0"/>
              <a:t>적용을 원하는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위해 </a:t>
            </a:r>
            <a:r>
              <a:rPr lang="en-US" altLang="ko-KR" sz="1600" dirty="0"/>
              <a:t>CSS </a:t>
            </a:r>
            <a:r>
              <a:rPr lang="ko-KR" altLang="en-US" sz="1600" dirty="0"/>
              <a:t>파일을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따로 만들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파일에 다양한 요소의 </a:t>
            </a:r>
            <a:r>
              <a:rPr lang="en-US" altLang="ko-KR" sz="1600" dirty="0"/>
              <a:t>style</a:t>
            </a:r>
            <a:r>
              <a:rPr lang="ko-KR" altLang="en-US" sz="1600" dirty="0"/>
              <a:t>을 미리 입력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폰트를 다운로드 받아 사용도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37F750-5815-8C4E-3C94-7F0D610EC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08648"/>
            <a:ext cx="4139643" cy="58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799832" y="310896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CSS </a:t>
            </a:r>
            <a:r>
              <a:rPr lang="ko-KR" altLang="en-US" dirty="0"/>
              <a:t>파일을 이용하여 </a:t>
            </a:r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작성한 </a:t>
            </a:r>
            <a:r>
              <a:rPr lang="en-US" altLang="ko-KR" sz="1600" dirty="0"/>
              <a:t>CSS </a:t>
            </a:r>
            <a:r>
              <a:rPr lang="ko-KR" altLang="en-US" sz="1600" dirty="0"/>
              <a:t>파일을 연결한 후 해당 </a:t>
            </a:r>
            <a:r>
              <a:rPr lang="en-US" altLang="ko-KR" sz="1600" dirty="0"/>
              <a:t>style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적용 가능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8F1F59-5A77-F423-FD3B-722B3EAD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4533" r="33319" b="8267"/>
          <a:stretch/>
        </p:blipFill>
        <p:spPr>
          <a:xfrm>
            <a:off x="183495" y="612648"/>
            <a:ext cx="6923912" cy="50932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56FBE5-5C1C-FF84-F08B-EE60B457E7B7}"/>
              </a:ext>
            </a:extLst>
          </p:cNvPr>
          <p:cNvSpPr/>
          <p:nvPr/>
        </p:nvSpPr>
        <p:spPr>
          <a:xfrm>
            <a:off x="2404872" y="1547876"/>
            <a:ext cx="3072384" cy="171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4A3FCB-8CF6-DE24-0983-E835940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17" y="4370988"/>
            <a:ext cx="4666488" cy="22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04483D-EA71-61C3-CA25-C9328C2C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 b="36154"/>
          <a:stretch/>
        </p:blipFill>
        <p:spPr>
          <a:xfrm>
            <a:off x="64008" y="364744"/>
            <a:ext cx="6096000" cy="421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Apach</a:t>
            </a:r>
            <a:r>
              <a:rPr lang="en-US" altLang="ko-KR" dirty="0"/>
              <a:t> </a:t>
            </a:r>
            <a:r>
              <a:rPr lang="en-US" altLang="ko-KR" dirty="0" err="1"/>
              <a:t>TomCat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압축 파일을 푼 후 </a:t>
            </a:r>
            <a:r>
              <a:rPr lang="en-US" altLang="ko-KR" sz="1600" dirty="0"/>
              <a:t>bin </a:t>
            </a:r>
            <a:r>
              <a:rPr lang="ko-KR" altLang="en-US" sz="1600" dirty="0"/>
              <a:t>폴더의 </a:t>
            </a:r>
            <a:r>
              <a:rPr lang="en-US" altLang="ko-KR" sz="1600" dirty="0"/>
              <a:t>startup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영어로만 된 폴더에 다운 받을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2057400" y="3632708"/>
            <a:ext cx="484632" cy="152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생성 파일을 인터넷 창에서 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webapps </a:t>
            </a:r>
            <a:r>
              <a:rPr lang="ko-KR" altLang="en-US" sz="1600" dirty="0"/>
              <a:t>폴더에 </a:t>
            </a:r>
            <a:r>
              <a:rPr lang="en-US" altLang="ko-KR" sz="1600" dirty="0"/>
              <a:t>hello </a:t>
            </a:r>
            <a:r>
              <a:rPr lang="ko-KR" altLang="en-US" sz="1600" dirty="0"/>
              <a:t>폴더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world.txt </a:t>
            </a:r>
            <a:r>
              <a:rPr lang="ko-KR" altLang="en-US" sz="1600" dirty="0"/>
              <a:t>파일을 만든 후 아파치 서버에서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/hello/world.txt </a:t>
            </a:r>
            <a:r>
              <a:rPr lang="ko-KR" altLang="en-US" sz="1600" dirty="0"/>
              <a:t>를 통해 해당 파일에 접속 가능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2057400" y="3632708"/>
            <a:ext cx="484632" cy="152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2BECF-9283-1210-52D7-C7A5139F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225" b="76062"/>
          <a:stretch/>
        </p:blipFill>
        <p:spPr>
          <a:xfrm>
            <a:off x="548640" y="42555"/>
            <a:ext cx="5093208" cy="1580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B19A92-D92D-15BC-E85B-A97DBBAA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60794"/>
            <a:ext cx="5048250" cy="2162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2EA4AF-7A75-6A5B-54E8-34CB8757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5013198"/>
            <a:ext cx="518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파일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index.html </a:t>
            </a:r>
            <a:r>
              <a:rPr lang="ko-KR" altLang="en-US" sz="1600" dirty="0"/>
              <a:t>파일을 생성 후 왼쪽처럼 태그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사이트에서 볼 수 있음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2057400" y="3632708"/>
            <a:ext cx="484632" cy="152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9EB41-D035-EED3-F54E-37FD9765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1" y="130302"/>
            <a:ext cx="3752850" cy="3124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7E3230-89A0-FD38-A514-858A29E0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1" y="3603499"/>
            <a:ext cx="5644079" cy="20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58000" y="292608"/>
            <a:ext cx="5148072" cy="563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- </a:t>
            </a:r>
            <a:r>
              <a:rPr lang="ko-KR" altLang="en-US" sz="1400" dirty="0"/>
              <a:t>웹페이지를 구성하는 기본 언어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&lt;nav&gt; : </a:t>
            </a:r>
            <a:r>
              <a:rPr lang="ko-KR" altLang="en-US" sz="1400" dirty="0"/>
              <a:t>내비게이션 링크를 그룹화하는 데 사용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   사용자가 사이트의 다른 페이지나 </a:t>
            </a:r>
            <a:r>
              <a:rPr lang="ko-KR" altLang="en-US" sz="1400" dirty="0" err="1"/>
              <a:t>섹션으로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 이동할 수 있는 메뉴</a:t>
            </a:r>
            <a:r>
              <a:rPr lang="en-US" altLang="ko-KR" sz="1400" dirty="0"/>
              <a:t>, </a:t>
            </a:r>
            <a:r>
              <a:rPr lang="ko-KR" altLang="en-US" sz="1400" dirty="0"/>
              <a:t>링크 목록 등이 </a:t>
            </a:r>
            <a:r>
              <a:rPr lang="ko-KR" altLang="en-US" sz="1400" dirty="0" err="1"/>
              <a:t>들어감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&lt;section&gt; : </a:t>
            </a:r>
            <a:r>
              <a:rPr lang="ko-KR" altLang="en-US" sz="1400" dirty="0"/>
              <a:t>웹 페이지에서 주제별 구역을 나타냄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 </a:t>
            </a:r>
            <a:r>
              <a:rPr lang="ko-KR" altLang="en-US" sz="1400" dirty="0"/>
              <a:t>페이지 내에서 논리적으로 나뉘는 섹션을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</a:t>
            </a:r>
            <a:r>
              <a:rPr lang="ko-KR" altLang="en-US" sz="1400" dirty="0"/>
              <a:t> 만들 때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&lt;article&gt; : </a:t>
            </a:r>
            <a:r>
              <a:rPr lang="ko-KR" altLang="en-US" sz="1400" dirty="0"/>
              <a:t>독립적으로 구분할 수 있는 콘텐츠를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</a:t>
            </a:r>
            <a:r>
              <a:rPr lang="ko-KR" altLang="en-US" sz="1400" dirty="0"/>
              <a:t>나타냄</a:t>
            </a:r>
            <a:r>
              <a:rPr lang="en-US" altLang="ko-KR" sz="1400" dirty="0"/>
              <a:t>. </a:t>
            </a:r>
            <a:r>
              <a:rPr lang="ko-KR" altLang="en-US" sz="1400" dirty="0"/>
              <a:t>블로그 포스트</a:t>
            </a:r>
            <a:r>
              <a:rPr lang="en-US" altLang="ko-KR" sz="1400" dirty="0"/>
              <a:t>, </a:t>
            </a:r>
            <a:r>
              <a:rPr lang="ko-KR" altLang="en-US" sz="1400" dirty="0"/>
              <a:t>뉴스 기사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</a:t>
            </a:r>
            <a:r>
              <a:rPr lang="ko-KR" altLang="en-US" sz="1400" dirty="0"/>
              <a:t>제품 설명 등 다른 문서로 재사용 가능하고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</a:t>
            </a:r>
            <a:r>
              <a:rPr lang="ko-KR" altLang="en-US" sz="1400" dirty="0"/>
              <a:t> 독립적인 내용을 담을 때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&lt;aside&gt; : </a:t>
            </a:r>
            <a:r>
              <a:rPr lang="ko-KR" altLang="en-US" sz="1400" dirty="0"/>
              <a:t>메인 콘텐츠와 간접적으로 관련된 추가적인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</a:t>
            </a:r>
            <a:r>
              <a:rPr lang="ko-KR" altLang="en-US" sz="1400" dirty="0"/>
              <a:t> 정보를 제공하는 요소로</a:t>
            </a:r>
            <a:r>
              <a:rPr lang="en-US" altLang="ko-KR" sz="1400" dirty="0"/>
              <a:t>, </a:t>
            </a:r>
            <a:r>
              <a:rPr lang="ko-KR" altLang="en-US" sz="1400" dirty="0"/>
              <a:t>사이드바나</a:t>
            </a:r>
            <a:r>
              <a:rPr lang="en-US" altLang="ko-KR" sz="1400" dirty="0"/>
              <a:t> </a:t>
            </a:r>
            <a:r>
              <a:rPr lang="ko-KR" altLang="en-US" sz="1400" dirty="0"/>
              <a:t>부가적인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</a:t>
            </a:r>
            <a:r>
              <a:rPr lang="ko-KR" altLang="en-US" sz="1400" dirty="0"/>
              <a:t>설명</a:t>
            </a:r>
            <a:r>
              <a:rPr lang="en-US" altLang="ko-KR" sz="1400" dirty="0"/>
              <a:t>, </a:t>
            </a:r>
            <a:r>
              <a:rPr lang="ko-KR" altLang="en-US" sz="1400" dirty="0"/>
              <a:t>링크 모음 등을 담는 데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 &lt;footer&gt; : </a:t>
            </a:r>
            <a:r>
              <a:rPr lang="ko-KR" altLang="en-US" sz="1400" dirty="0"/>
              <a:t>문서나 섹션의 맨 아래에 위치하는 부분으로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</a:t>
            </a:r>
            <a:r>
              <a:rPr lang="ko-KR" altLang="en-US" sz="1400" dirty="0"/>
              <a:t>저작권 정보</a:t>
            </a:r>
            <a:r>
              <a:rPr lang="en-US" altLang="ko-KR" sz="1400" dirty="0"/>
              <a:t>, </a:t>
            </a:r>
            <a:r>
              <a:rPr lang="ko-KR" altLang="en-US" sz="1400" dirty="0"/>
              <a:t>연락처</a:t>
            </a:r>
            <a:r>
              <a:rPr lang="en-US" altLang="ko-KR" sz="1400" dirty="0"/>
              <a:t>, </a:t>
            </a:r>
            <a:r>
              <a:rPr lang="ko-KR" altLang="en-US" sz="1400" dirty="0"/>
              <a:t>관련 링크 등의 정보를 담음</a:t>
            </a:r>
            <a:endParaRPr lang="en-US" altLang="ko-KR" sz="1600" dirty="0"/>
          </a:p>
        </p:txBody>
      </p:sp>
      <p:pic>
        <p:nvPicPr>
          <p:cNvPr id="1026" name="Picture 2" descr="HTML] HTML5 레이아웃 구조">
            <a:extLst>
              <a:ext uri="{FF2B5EF4-FFF2-40B4-BE49-F238E27FC236}">
                <a16:creationId xmlns:a16="http://schemas.microsoft.com/office/drawing/2014/main" id="{F3E1D3F6-4A4A-9BE1-5D5E-8971E8F7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" y="969264"/>
            <a:ext cx="5774817" cy="37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283018-D7A9-95CB-0B61-C7254139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035"/>
            <a:ext cx="6684264" cy="4206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VSCode</a:t>
            </a:r>
            <a:r>
              <a:rPr lang="ko-KR" altLang="en-US" dirty="0"/>
              <a:t> 설치하기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3"/>
              </a:rPr>
              <a:t>https://code.visualstudio.com/download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사이트에서 윈도우용 다운로드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819656" y="3084068"/>
            <a:ext cx="713232" cy="427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022592" y="292608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세팅하기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Live Preview, Prettier </a:t>
            </a:r>
            <a:r>
              <a:rPr lang="ko-KR" altLang="en-US" sz="1600" dirty="0"/>
              <a:t>검색하여 설치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774160-D376-4D9E-A451-310BB3C5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" y="4016692"/>
            <a:ext cx="11572875" cy="2390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52BEB8-0127-7CE9-4D76-C668402A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7" y="707369"/>
            <a:ext cx="6722891" cy="29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C2C564-C18C-9170-BBBB-E58AA39C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" y="707369"/>
            <a:ext cx="6716923" cy="2574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152E29-0A31-6E56-06D1-661B2AE8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" y="3576024"/>
            <a:ext cx="8800338" cy="3072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022592" y="292608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세팅하기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IntelliCode</a:t>
            </a:r>
            <a:r>
              <a:rPr lang="en-US" altLang="ko-KR" sz="1600" dirty="0"/>
              <a:t> </a:t>
            </a:r>
            <a:r>
              <a:rPr lang="ko-KR" altLang="en-US" sz="1600" dirty="0"/>
              <a:t>검색하여 설치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40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84D111-3178-4311-A3F3-A27C1C6E8281}"/>
              </a:ext>
            </a:extLst>
          </p:cNvPr>
          <p:cNvSpPr txBox="1"/>
          <p:nvPr/>
        </p:nvSpPr>
        <p:spPr>
          <a:xfrm>
            <a:off x="7022592" y="292608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 시작하기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 </a:t>
            </a:r>
            <a:r>
              <a:rPr lang="ko-KR" altLang="en-US" sz="1600" dirty="0"/>
              <a:t>부분 작성하여 확인해보기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A91E4-541C-44C3-AF11-27712EC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5763"/>
            <a:ext cx="7074342" cy="38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1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460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245</cp:revision>
  <dcterms:created xsi:type="dcterms:W3CDTF">2024-07-17T02:44:34Z</dcterms:created>
  <dcterms:modified xsi:type="dcterms:W3CDTF">2024-09-05T01:06:49Z</dcterms:modified>
</cp:coreProperties>
</file>