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5" r:id="rId8"/>
    <p:sldId id="260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6558-ED9E-F664-8D7B-5D2A908E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A2223-944E-53F5-FE62-11E7B2B6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9C990-A776-C635-60CA-DC1D08B6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AD828-18E5-D11C-179D-2F820361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815D-46EC-235B-ABE0-13E6E967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5F6E-8815-016C-EEFE-21CEFE2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4583E-206D-DA50-9719-24963A6F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9D7BD-1884-4671-9FC7-D46272E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00B39-32B5-9773-DED2-904C3860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665E9-9621-0FCE-4BE0-1C2F735E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A6405-60FC-9B05-6B2B-7A01DF83A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9F3F7-AF0C-6B03-F1A8-29003B1F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D06ED-81ED-9F4E-5383-8537A525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9F60-04F5-6835-9BC4-0F5443D3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AD81B-E5E6-4DDC-4D74-5B5AE7C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1789E-D5D2-3AF2-0E6C-1E616EFC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006E-9462-6AFF-236A-F62749AD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A504-B4FE-C7E2-E5CE-B0EF5A4D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00A60-B8E2-C8E2-2277-0A1B7F94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68CF-E501-2621-7D9B-D9C78C5B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88A5-F386-0E4E-B50B-3D4D5D20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00B5C-9B50-A016-7662-DAA16432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85C1E-A471-1416-4C46-6DFA469B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4359-9F93-3FD9-065C-8C37CFB2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44311-FC72-FBCF-AE1F-63181B7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8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B22A2-4FB3-AA33-72E8-4F4FE30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0EC19-E637-43C4-951E-A53A265DD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6F2D5-A552-48AA-B230-FBBFC5BB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B01E6-DCCF-CC8F-9CAE-3C65489B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F08B0-7DEA-8BBF-3AC6-34A1ECD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47AFD-86A0-2331-7272-40B3658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36CA4-A6C9-FAB0-DF0C-CD771524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C5E95-F4C1-384C-ADB4-42E7CD5B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433D3-E3F7-AF1B-01D7-30B168B5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F081F-791B-CB72-56E1-E2A5E33ED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3370E-BF22-01A8-A0EB-772F5ECBB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6DF0A-C445-D2EA-CC2E-B3C906CA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94E597-E320-702E-1B5E-C9D4D83A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4E2062-EC02-F46D-B9C9-1072FE3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7DA9-7FDE-56FC-B301-4C2F0623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040231-F08C-C8AA-41E1-F6AFE425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EEC03-B63E-2B4A-1A03-C7BCDA4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51E9-D286-49D7-2E08-F648D269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F66719-76BB-F9B9-7DD9-E3F17FED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A728F-5CF2-0A7F-0A93-11CBAA82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4F14A-61A6-6EDA-C80A-42FA840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0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86C-E25A-7C7C-00E4-D1B6613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E1ABD-AA95-8A83-F8C0-9F4A2EB9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FC54B-33A1-7084-EA3C-64A493E3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BBF20-09F2-FB54-9420-D1A115EC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AB30-B383-8471-A2C2-C5399F52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B0578-6716-23EC-2F9C-38028BAD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1ACF-78D2-8874-1344-4AC2513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BCD13-648E-86C9-E56B-B7FD5AD8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11E55-4090-268C-7135-2DC0C2C4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BB388-BC75-8057-EB75-87EB7BBC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3550F-2399-9F0E-EE95-6062F1AB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BB44-D528-B100-A4FC-BA43DD45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918C2-D386-04A7-9399-1C6F592A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8636-51C1-D826-9086-CE8A8F6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C3EEF-B867-0528-DA0B-F2D3BBD71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40BA-3A6E-40E3-A7BB-BB6472918F9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9C61-0372-A71C-C743-4ACD9502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4AD3-9F7D-3690-D159-566C1DD9B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95AC-B353-40B0-B4B0-0A2F6E01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9D620D-99B8-FC20-1904-767E5870F254}"/>
              </a:ext>
            </a:extLst>
          </p:cNvPr>
          <p:cNvGrpSpPr/>
          <p:nvPr/>
        </p:nvGrpSpPr>
        <p:grpSpPr>
          <a:xfrm>
            <a:off x="252984" y="539496"/>
            <a:ext cx="7699248" cy="6035040"/>
            <a:chOff x="960120" y="526253"/>
            <a:chExt cx="6748272" cy="58836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AA7621-6A54-F614-94DE-659BD538081F}"/>
                </a:ext>
              </a:extLst>
            </p:cNvPr>
            <p:cNvSpPr/>
            <p:nvPr/>
          </p:nvSpPr>
          <p:spPr>
            <a:xfrm>
              <a:off x="960120" y="722376"/>
              <a:ext cx="6629400" cy="56875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웃기고 슬픈 주식짤 모음 가즈아!!!!!!!! : 네이버 블로그">
              <a:extLst>
                <a:ext uri="{FF2B5EF4-FFF2-40B4-BE49-F238E27FC236}">
                  <a16:creationId xmlns:a16="http://schemas.microsoft.com/office/drawing/2014/main" id="{1FFBF714-3BDB-68CD-AE65-D23E3C524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20" y="1810511"/>
              <a:ext cx="6629400" cy="459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D6360D1-1009-CB99-14EC-186A32EC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048"/>
            <a:stretch/>
          </p:blipFill>
          <p:spPr>
            <a:xfrm>
              <a:off x="960120" y="526253"/>
              <a:ext cx="6748272" cy="128425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9F9FD3-38D5-EE89-ADF8-9EB53DD503A5}"/>
                </a:ext>
              </a:extLst>
            </p:cNvPr>
            <p:cNvSpPr/>
            <p:nvPr/>
          </p:nvSpPr>
          <p:spPr>
            <a:xfrm>
              <a:off x="2889504" y="2359152"/>
              <a:ext cx="2615184" cy="384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새로 시작하기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1DA3E3-6816-3ABF-84E2-261EB48E5F5F}"/>
                </a:ext>
              </a:extLst>
            </p:cNvPr>
            <p:cNvSpPr/>
            <p:nvPr/>
          </p:nvSpPr>
          <p:spPr>
            <a:xfrm>
              <a:off x="2889504" y="2933700"/>
              <a:ext cx="2615184" cy="384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로그인하기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34198A-ABEA-E2F0-F3D7-EC5D68C6D0CF}"/>
                </a:ext>
              </a:extLst>
            </p:cNvPr>
            <p:cNvSpPr/>
            <p:nvPr/>
          </p:nvSpPr>
          <p:spPr>
            <a:xfrm>
              <a:off x="2889504" y="3508248"/>
              <a:ext cx="2615184" cy="384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랭킹보기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294738-E128-AAAD-BC69-0287A8ADACD5}"/>
                </a:ext>
              </a:extLst>
            </p:cNvPr>
            <p:cNvSpPr/>
            <p:nvPr/>
          </p:nvSpPr>
          <p:spPr>
            <a:xfrm>
              <a:off x="2889504" y="4082796"/>
              <a:ext cx="2615184" cy="384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9BE9C3-23EC-3A2F-30B9-328D8EF04063}"/>
              </a:ext>
            </a:extLst>
          </p:cNvPr>
          <p:cNvSpPr txBox="1"/>
          <p:nvPr/>
        </p:nvSpPr>
        <p:spPr>
          <a:xfrm>
            <a:off x="8334768" y="371332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57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 정보 화면</a:t>
            </a:r>
            <a:r>
              <a:rPr lang="en-US" altLang="ko-KR" dirty="0"/>
              <a:t>(</a:t>
            </a:r>
            <a:r>
              <a:rPr lang="ko-KR" altLang="en-US" dirty="0" err="1"/>
              <a:t>매수창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216789" y="1502543"/>
            <a:ext cx="168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전일대비 </a:t>
            </a:r>
            <a:r>
              <a:rPr lang="en-US" altLang="ko-KR" sz="1100" dirty="0"/>
              <a:t>0</a:t>
            </a:r>
            <a:r>
              <a:rPr lang="ko-KR" altLang="en-US" sz="1100" dirty="0"/>
              <a:t>원</a:t>
            </a:r>
            <a:r>
              <a:rPr lang="en-US" altLang="ko-KR" sz="1100" dirty="0"/>
              <a:t>(0%)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회사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7" y="1189193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4102AE-6280-0A7C-EBEE-BE3628673883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00121-E464-F9A6-9615-3BB0F564A0BC}"/>
              </a:ext>
            </a:extLst>
          </p:cNvPr>
          <p:cNvSpPr/>
          <p:nvPr/>
        </p:nvSpPr>
        <p:spPr>
          <a:xfrm>
            <a:off x="1410272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7A2A11-DD81-5EDC-7BC5-D0CED2F9B757}"/>
              </a:ext>
            </a:extLst>
          </p:cNvPr>
          <p:cNvSpPr/>
          <p:nvPr/>
        </p:nvSpPr>
        <p:spPr>
          <a:xfrm>
            <a:off x="2860548" y="5158861"/>
            <a:ext cx="1263396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F2E60-495B-7DCD-57C2-794F8BE1AE06}"/>
              </a:ext>
            </a:extLst>
          </p:cNvPr>
          <p:cNvSpPr txBox="1"/>
          <p:nvPr/>
        </p:nvSpPr>
        <p:spPr>
          <a:xfrm>
            <a:off x="475488" y="1933430"/>
            <a:ext cx="17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매수할 가격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4919C-88BA-352F-0CB8-F0EB42ACF337}"/>
              </a:ext>
            </a:extLst>
          </p:cNvPr>
          <p:cNvSpPr txBox="1"/>
          <p:nvPr/>
        </p:nvSpPr>
        <p:spPr>
          <a:xfrm>
            <a:off x="2223518" y="1918253"/>
            <a:ext cx="2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5AB3D-A796-66A7-A2ED-1EAA50C5A22D}"/>
              </a:ext>
            </a:extLst>
          </p:cNvPr>
          <p:cNvSpPr txBox="1"/>
          <p:nvPr/>
        </p:nvSpPr>
        <p:spPr>
          <a:xfrm>
            <a:off x="466344" y="2381325"/>
            <a:ext cx="17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매수할 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0CDF9-4241-B2E7-8230-07C0B5907215}"/>
              </a:ext>
            </a:extLst>
          </p:cNvPr>
          <p:cNvSpPr/>
          <p:nvPr/>
        </p:nvSpPr>
        <p:spPr>
          <a:xfrm>
            <a:off x="2173988" y="2383046"/>
            <a:ext cx="2745483" cy="39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9B64D0-A684-D6D5-8099-498858B21EF9}"/>
              </a:ext>
            </a:extLst>
          </p:cNvPr>
          <p:cNvSpPr/>
          <p:nvPr/>
        </p:nvSpPr>
        <p:spPr>
          <a:xfrm>
            <a:off x="2475741" y="878297"/>
            <a:ext cx="2736339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보유 금액 </a:t>
            </a:r>
            <a:r>
              <a:rPr lang="en-US" altLang="ko-KR" sz="1600" dirty="0"/>
              <a:t>: 10000</a:t>
            </a:r>
            <a:r>
              <a:rPr lang="ko-KR" altLang="en-US" sz="1600" dirty="0"/>
              <a:t>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A0521-7804-8975-506C-D623C91F1D41}"/>
              </a:ext>
            </a:extLst>
          </p:cNvPr>
          <p:cNvSpPr txBox="1"/>
          <p:nvPr/>
        </p:nvSpPr>
        <p:spPr>
          <a:xfrm>
            <a:off x="2098548" y="2791236"/>
            <a:ext cx="297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최대 매수 가능 수량 </a:t>
            </a:r>
            <a:r>
              <a:rPr lang="en-US" altLang="ko-KR" sz="1400" dirty="0"/>
              <a:t>: 00</a:t>
            </a:r>
            <a:r>
              <a:rPr lang="ko-KR" altLang="en-US" sz="1400" dirty="0"/>
              <a:t>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0DDB9A-F75A-36DB-9FEC-168A3BDCBEB9}"/>
              </a:ext>
            </a:extLst>
          </p:cNvPr>
          <p:cNvGrpSpPr/>
          <p:nvPr/>
        </p:nvGrpSpPr>
        <p:grpSpPr>
          <a:xfrm>
            <a:off x="465202" y="3317380"/>
            <a:ext cx="3383280" cy="369333"/>
            <a:chOff x="496252" y="3317380"/>
            <a:chExt cx="3383280" cy="5518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BC9A45-4501-4E2E-09BF-61645E8336CA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FFF12E-6E0B-A565-514C-55D056483F86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936901-27CB-43DE-0C04-3630616B1CDD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0019DEE-BC5A-DC33-FC3B-66459122C480}"/>
              </a:ext>
            </a:extLst>
          </p:cNvPr>
          <p:cNvGrpSpPr/>
          <p:nvPr/>
        </p:nvGrpSpPr>
        <p:grpSpPr>
          <a:xfrm>
            <a:off x="465202" y="3744837"/>
            <a:ext cx="3383280" cy="369333"/>
            <a:chOff x="496252" y="3317380"/>
            <a:chExt cx="3383280" cy="55182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3C3B26D-4E76-667B-816B-71CB3D408765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BD95012-2342-FF2F-A0D5-6DF35F2BA16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7D172AD-7D17-5878-E75E-98E5B534125F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D909F6-7967-B5BC-4DE0-CE0062D470F6}"/>
              </a:ext>
            </a:extLst>
          </p:cNvPr>
          <p:cNvGrpSpPr/>
          <p:nvPr/>
        </p:nvGrpSpPr>
        <p:grpSpPr>
          <a:xfrm>
            <a:off x="465202" y="4172294"/>
            <a:ext cx="3383280" cy="369333"/>
            <a:chOff x="496252" y="3317380"/>
            <a:chExt cx="3383280" cy="55182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2EA125-4BAA-F63F-965B-4D8E986EEAC1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4BA208E-366B-23EA-2E70-F96FD4CFB85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64AA5EA-C38B-DC08-BFF6-EC94B2F6EAA0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C1E0C3-22FA-485E-94F2-AEEAF73C4C34}"/>
              </a:ext>
            </a:extLst>
          </p:cNvPr>
          <p:cNvGrpSpPr/>
          <p:nvPr/>
        </p:nvGrpSpPr>
        <p:grpSpPr>
          <a:xfrm>
            <a:off x="465202" y="4599750"/>
            <a:ext cx="3383280" cy="369333"/>
            <a:chOff x="496252" y="3317380"/>
            <a:chExt cx="3383280" cy="5518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1D22B7-350A-2C3D-3681-D9730CA2811F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4DBF064-05AC-7F56-1A52-0A5B3AAD4CF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9B86BCA-374E-4A24-9D30-DE6D5EB7C3D5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&lt;-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3748D4E-07FD-311F-A730-3355A3A37A72}"/>
              </a:ext>
            </a:extLst>
          </p:cNvPr>
          <p:cNvGrpSpPr/>
          <p:nvPr/>
        </p:nvGrpSpPr>
        <p:grpSpPr>
          <a:xfrm>
            <a:off x="3949922" y="3341005"/>
            <a:ext cx="1124712" cy="1628740"/>
            <a:chOff x="295940" y="3221962"/>
            <a:chExt cx="1124712" cy="243353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164F520-F0E5-C636-19A3-2E2FDBF070AE}"/>
                </a:ext>
              </a:extLst>
            </p:cNvPr>
            <p:cNvSpPr/>
            <p:nvPr/>
          </p:nvSpPr>
          <p:spPr>
            <a:xfrm>
              <a:off x="295940" y="3221962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E929C2-126A-FC58-8567-2E4AC0847849}"/>
                </a:ext>
              </a:extLst>
            </p:cNvPr>
            <p:cNvSpPr/>
            <p:nvPr/>
          </p:nvSpPr>
          <p:spPr>
            <a:xfrm>
              <a:off x="295940" y="3849132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4D9C35-133E-1649-324A-03BE6C689907}"/>
                </a:ext>
              </a:extLst>
            </p:cNvPr>
            <p:cNvSpPr/>
            <p:nvPr/>
          </p:nvSpPr>
          <p:spPr>
            <a:xfrm>
              <a:off x="295940" y="4458136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지우기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E4C2E-E89C-4D66-EA99-836AAD39E38A}"/>
                </a:ext>
              </a:extLst>
            </p:cNvPr>
            <p:cNvSpPr/>
            <p:nvPr/>
          </p:nvSpPr>
          <p:spPr>
            <a:xfrm>
              <a:off x="295940" y="5105179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3C2A5F08-82FE-32CF-26D2-D0998563592D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EDA4830D-EFDB-57FF-37D1-14A855C466FB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8BAD39DD-19F4-D2A0-363B-5D4DE1C4F5CE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61EDE023-7163-8A23-3A32-847417912AC1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2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 정보 화면</a:t>
            </a:r>
            <a:r>
              <a:rPr lang="en-US" altLang="ko-KR" dirty="0"/>
              <a:t>(</a:t>
            </a:r>
            <a:r>
              <a:rPr lang="ko-KR" altLang="en-US" dirty="0" err="1"/>
              <a:t>매도창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216789" y="1502543"/>
            <a:ext cx="168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전일대비 </a:t>
            </a:r>
            <a:r>
              <a:rPr lang="en-US" altLang="ko-KR" sz="1100" dirty="0"/>
              <a:t>0</a:t>
            </a:r>
            <a:r>
              <a:rPr lang="ko-KR" altLang="en-US" sz="1100" dirty="0"/>
              <a:t>원</a:t>
            </a:r>
            <a:r>
              <a:rPr lang="en-US" altLang="ko-KR" sz="1100" dirty="0"/>
              <a:t>(0%)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회사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7" y="1189193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4102AE-6280-0A7C-EBEE-BE3628673883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00121-E464-F9A6-9615-3BB0F564A0BC}"/>
              </a:ext>
            </a:extLst>
          </p:cNvPr>
          <p:cNvSpPr/>
          <p:nvPr/>
        </p:nvSpPr>
        <p:spPr>
          <a:xfrm>
            <a:off x="1410272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F2E60-495B-7DCD-57C2-794F8BE1AE06}"/>
              </a:ext>
            </a:extLst>
          </p:cNvPr>
          <p:cNvSpPr txBox="1"/>
          <p:nvPr/>
        </p:nvSpPr>
        <p:spPr>
          <a:xfrm>
            <a:off x="475488" y="1933430"/>
            <a:ext cx="17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매도할 가격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4919C-88BA-352F-0CB8-F0EB42ACF337}"/>
              </a:ext>
            </a:extLst>
          </p:cNvPr>
          <p:cNvSpPr txBox="1"/>
          <p:nvPr/>
        </p:nvSpPr>
        <p:spPr>
          <a:xfrm>
            <a:off x="2223518" y="1918253"/>
            <a:ext cx="2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5AB3D-A796-66A7-A2ED-1EAA50C5A22D}"/>
              </a:ext>
            </a:extLst>
          </p:cNvPr>
          <p:cNvSpPr txBox="1"/>
          <p:nvPr/>
        </p:nvSpPr>
        <p:spPr>
          <a:xfrm>
            <a:off x="466344" y="2381325"/>
            <a:ext cx="17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매도할 수량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0CDF9-4241-B2E7-8230-07C0B5907215}"/>
              </a:ext>
            </a:extLst>
          </p:cNvPr>
          <p:cNvSpPr/>
          <p:nvPr/>
        </p:nvSpPr>
        <p:spPr>
          <a:xfrm>
            <a:off x="2173988" y="2383046"/>
            <a:ext cx="2745483" cy="39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9B64D0-A684-D6D5-8099-498858B21EF9}"/>
              </a:ext>
            </a:extLst>
          </p:cNvPr>
          <p:cNvSpPr/>
          <p:nvPr/>
        </p:nvSpPr>
        <p:spPr>
          <a:xfrm>
            <a:off x="2475741" y="878297"/>
            <a:ext cx="2736339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보유 금액 </a:t>
            </a:r>
            <a:r>
              <a:rPr lang="en-US" altLang="ko-KR" sz="1600" dirty="0"/>
              <a:t>: 10000</a:t>
            </a:r>
            <a:r>
              <a:rPr lang="ko-KR" altLang="en-US" sz="1600" dirty="0"/>
              <a:t>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A0521-7804-8975-506C-D623C91F1D41}"/>
              </a:ext>
            </a:extLst>
          </p:cNvPr>
          <p:cNvSpPr txBox="1"/>
          <p:nvPr/>
        </p:nvSpPr>
        <p:spPr>
          <a:xfrm>
            <a:off x="2098548" y="2791236"/>
            <a:ext cx="297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최대 매도 가능 수량 </a:t>
            </a:r>
            <a:r>
              <a:rPr lang="en-US" altLang="ko-KR" sz="1400" dirty="0"/>
              <a:t>: 00</a:t>
            </a:r>
            <a:r>
              <a:rPr lang="ko-KR" altLang="en-US" sz="1400" dirty="0"/>
              <a:t>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0DDB9A-F75A-36DB-9FEC-168A3BDCBEB9}"/>
              </a:ext>
            </a:extLst>
          </p:cNvPr>
          <p:cNvGrpSpPr/>
          <p:nvPr/>
        </p:nvGrpSpPr>
        <p:grpSpPr>
          <a:xfrm>
            <a:off x="465202" y="3317380"/>
            <a:ext cx="3383280" cy="369333"/>
            <a:chOff x="496252" y="3317380"/>
            <a:chExt cx="3383280" cy="5518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BC9A45-4501-4E2E-09BF-61645E8336CA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FFF12E-6E0B-A565-514C-55D056483F86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936901-27CB-43DE-0C04-3630616B1CDD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0019DEE-BC5A-DC33-FC3B-66459122C480}"/>
              </a:ext>
            </a:extLst>
          </p:cNvPr>
          <p:cNvGrpSpPr/>
          <p:nvPr/>
        </p:nvGrpSpPr>
        <p:grpSpPr>
          <a:xfrm>
            <a:off x="465202" y="3744837"/>
            <a:ext cx="3383280" cy="369333"/>
            <a:chOff x="496252" y="3317380"/>
            <a:chExt cx="3383280" cy="55182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3C3B26D-4E76-667B-816B-71CB3D408765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BD95012-2342-FF2F-A0D5-6DF35F2BA16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7D172AD-7D17-5878-E75E-98E5B534125F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7D909F6-7967-B5BC-4DE0-CE0062D470F6}"/>
              </a:ext>
            </a:extLst>
          </p:cNvPr>
          <p:cNvGrpSpPr/>
          <p:nvPr/>
        </p:nvGrpSpPr>
        <p:grpSpPr>
          <a:xfrm>
            <a:off x="465202" y="4172294"/>
            <a:ext cx="3383280" cy="369333"/>
            <a:chOff x="496252" y="3317380"/>
            <a:chExt cx="3383280" cy="55182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2EA125-4BAA-F63F-965B-4D8E986EEAC1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4BA208E-366B-23EA-2E70-F96FD4CFB85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64AA5EA-C38B-DC08-BFF6-EC94B2F6EAA0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C1E0C3-22FA-485E-94F2-AEEAF73C4C34}"/>
              </a:ext>
            </a:extLst>
          </p:cNvPr>
          <p:cNvGrpSpPr/>
          <p:nvPr/>
        </p:nvGrpSpPr>
        <p:grpSpPr>
          <a:xfrm>
            <a:off x="465202" y="4599750"/>
            <a:ext cx="3383280" cy="369333"/>
            <a:chOff x="496252" y="3317380"/>
            <a:chExt cx="3383280" cy="5518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11D22B7-350A-2C3D-3681-D9730CA2811F}"/>
                </a:ext>
              </a:extLst>
            </p:cNvPr>
            <p:cNvSpPr/>
            <p:nvPr/>
          </p:nvSpPr>
          <p:spPr>
            <a:xfrm>
              <a:off x="496252" y="3317381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4DBF064-05AC-7F56-1A52-0A5B3AAD4CF7}"/>
                </a:ext>
              </a:extLst>
            </p:cNvPr>
            <p:cNvSpPr/>
            <p:nvPr/>
          </p:nvSpPr>
          <p:spPr>
            <a:xfrm>
              <a:off x="1625536" y="3317380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9B86BCA-374E-4A24-9D30-DE6D5EB7C3D5}"/>
                </a:ext>
              </a:extLst>
            </p:cNvPr>
            <p:cNvSpPr/>
            <p:nvPr/>
          </p:nvSpPr>
          <p:spPr>
            <a:xfrm>
              <a:off x="2754820" y="3317380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&lt;-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3748D4E-07FD-311F-A730-3355A3A37A72}"/>
              </a:ext>
            </a:extLst>
          </p:cNvPr>
          <p:cNvGrpSpPr/>
          <p:nvPr/>
        </p:nvGrpSpPr>
        <p:grpSpPr>
          <a:xfrm>
            <a:off x="3949922" y="3341005"/>
            <a:ext cx="1124712" cy="1628740"/>
            <a:chOff x="295940" y="3221962"/>
            <a:chExt cx="1124712" cy="243353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164F520-F0E5-C636-19A3-2E2FDBF070AE}"/>
                </a:ext>
              </a:extLst>
            </p:cNvPr>
            <p:cNvSpPr/>
            <p:nvPr/>
          </p:nvSpPr>
          <p:spPr>
            <a:xfrm>
              <a:off x="295940" y="3221962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E929C2-126A-FC58-8567-2E4AC0847849}"/>
                </a:ext>
              </a:extLst>
            </p:cNvPr>
            <p:cNvSpPr/>
            <p:nvPr/>
          </p:nvSpPr>
          <p:spPr>
            <a:xfrm>
              <a:off x="295940" y="3849132"/>
              <a:ext cx="1124712" cy="5518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4D9C35-133E-1649-324A-03BE6C689907}"/>
                </a:ext>
              </a:extLst>
            </p:cNvPr>
            <p:cNvSpPr/>
            <p:nvPr/>
          </p:nvSpPr>
          <p:spPr>
            <a:xfrm>
              <a:off x="295940" y="4458136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지우기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E4C2E-E89C-4D66-EA99-836AAD39E38A}"/>
                </a:ext>
              </a:extLst>
            </p:cNvPr>
            <p:cNvSpPr/>
            <p:nvPr/>
          </p:nvSpPr>
          <p:spPr>
            <a:xfrm>
              <a:off x="295940" y="5105179"/>
              <a:ext cx="1124712" cy="550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08E218-E307-89F1-F715-B7F58E734BE9}"/>
              </a:ext>
            </a:extLst>
          </p:cNvPr>
          <p:cNvSpPr/>
          <p:nvPr/>
        </p:nvSpPr>
        <p:spPr>
          <a:xfrm>
            <a:off x="2860548" y="5158861"/>
            <a:ext cx="1263396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E2E3B-59A9-44DE-56CA-84C3CA423D3B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9A7B2-FD5B-DA09-31B3-91B0B80ED666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112A5-18C2-4A98-C235-46E92884696E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AD040-C103-635F-0316-EB0B03C5C9BB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12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5202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A bear feeling happy due to stock market gains">
            <a:extLst>
              <a:ext uri="{FF2B5EF4-FFF2-40B4-BE49-F238E27FC236}">
                <a16:creationId xmlns:a16="http://schemas.microsoft.com/office/drawing/2014/main" id="{9EDB8B9F-40FC-489F-8E6B-B8247F53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4632"/>
            <a:ext cx="4745736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2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화면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9D237-4CD5-E63D-EF03-7AB2EA6444B3}"/>
              </a:ext>
            </a:extLst>
          </p:cNvPr>
          <p:cNvSpPr txBox="1"/>
          <p:nvPr/>
        </p:nvSpPr>
        <p:spPr>
          <a:xfrm>
            <a:off x="1161288" y="314553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A75A33-E42F-1340-EF88-302D49E5EB28}"/>
              </a:ext>
            </a:extLst>
          </p:cNvPr>
          <p:cNvSpPr/>
          <p:nvPr/>
        </p:nvSpPr>
        <p:spPr>
          <a:xfrm>
            <a:off x="2505456" y="3145536"/>
            <a:ext cx="174650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44A86-2BBF-6F59-8B11-9DCAE37BEF9A}"/>
              </a:ext>
            </a:extLst>
          </p:cNvPr>
          <p:cNvSpPr txBox="1"/>
          <p:nvPr/>
        </p:nvSpPr>
        <p:spPr>
          <a:xfrm>
            <a:off x="1161288" y="3675888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26C5D7-935B-C35E-7B50-FE5945E4B862}"/>
              </a:ext>
            </a:extLst>
          </p:cNvPr>
          <p:cNvSpPr/>
          <p:nvPr/>
        </p:nvSpPr>
        <p:spPr>
          <a:xfrm>
            <a:off x="2505456" y="3675888"/>
            <a:ext cx="174650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46452-4359-FAB5-C72E-875ACBDA9E53}"/>
              </a:ext>
            </a:extLst>
          </p:cNvPr>
          <p:cNvSpPr txBox="1"/>
          <p:nvPr/>
        </p:nvSpPr>
        <p:spPr>
          <a:xfrm>
            <a:off x="822960" y="420066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비밀번호확인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FCBB5-AD9C-2BD2-BE18-CEBC216ABA79}"/>
              </a:ext>
            </a:extLst>
          </p:cNvPr>
          <p:cNvSpPr/>
          <p:nvPr/>
        </p:nvSpPr>
        <p:spPr>
          <a:xfrm>
            <a:off x="2505456" y="4200668"/>
            <a:ext cx="174650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6F81-21ED-54D4-7890-5D72C5D61EBD}"/>
              </a:ext>
            </a:extLst>
          </p:cNvPr>
          <p:cNvSpPr/>
          <p:nvPr/>
        </p:nvSpPr>
        <p:spPr>
          <a:xfrm>
            <a:off x="1078992" y="4876538"/>
            <a:ext cx="160020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2B1C-70AB-1C96-B8B0-CBFDBF2C976D}"/>
              </a:ext>
            </a:extLst>
          </p:cNvPr>
          <p:cNvSpPr/>
          <p:nvPr/>
        </p:nvSpPr>
        <p:spPr>
          <a:xfrm>
            <a:off x="2953512" y="4876538"/>
            <a:ext cx="111556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1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5202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A bear feeling frustrated due to stock market losses">
            <a:extLst>
              <a:ext uri="{FF2B5EF4-FFF2-40B4-BE49-F238E27FC236}">
                <a16:creationId xmlns:a16="http://schemas.microsoft.com/office/drawing/2014/main" id="{7000A188-C8B6-EC4E-83A6-6EC32C54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484632"/>
            <a:ext cx="4745736" cy="520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2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9D237-4CD5-E63D-EF03-7AB2EA6444B3}"/>
              </a:ext>
            </a:extLst>
          </p:cNvPr>
          <p:cNvSpPr txBox="1"/>
          <p:nvPr/>
        </p:nvSpPr>
        <p:spPr>
          <a:xfrm>
            <a:off x="1179576" y="3785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A75A33-E42F-1340-EF88-302D49E5EB28}"/>
              </a:ext>
            </a:extLst>
          </p:cNvPr>
          <p:cNvSpPr/>
          <p:nvPr/>
        </p:nvSpPr>
        <p:spPr>
          <a:xfrm>
            <a:off x="2340864" y="3785616"/>
            <a:ext cx="174650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44A86-2BBF-6F59-8B11-9DCAE37BEF9A}"/>
              </a:ext>
            </a:extLst>
          </p:cNvPr>
          <p:cNvSpPr txBox="1"/>
          <p:nvPr/>
        </p:nvSpPr>
        <p:spPr>
          <a:xfrm>
            <a:off x="1179576" y="4315968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26C5D7-935B-C35E-7B50-FE5945E4B862}"/>
              </a:ext>
            </a:extLst>
          </p:cNvPr>
          <p:cNvSpPr/>
          <p:nvPr/>
        </p:nvSpPr>
        <p:spPr>
          <a:xfrm>
            <a:off x="2340864" y="4315968"/>
            <a:ext cx="174650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6F81-21ED-54D4-7890-5D72C5D61EBD}"/>
              </a:ext>
            </a:extLst>
          </p:cNvPr>
          <p:cNvSpPr/>
          <p:nvPr/>
        </p:nvSpPr>
        <p:spPr>
          <a:xfrm>
            <a:off x="1097280" y="4840748"/>
            <a:ext cx="160020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로그인하기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2B1C-70AB-1C96-B8B0-CBFDBF2C976D}"/>
              </a:ext>
            </a:extLst>
          </p:cNvPr>
          <p:cNvSpPr/>
          <p:nvPr/>
        </p:nvSpPr>
        <p:spPr>
          <a:xfrm>
            <a:off x="2971800" y="4840748"/>
            <a:ext cx="111556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4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2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7E09E-CA36-7374-7911-8C6015AE9AD8}"/>
              </a:ext>
            </a:extLst>
          </p:cNvPr>
          <p:cNvSpPr/>
          <p:nvPr/>
        </p:nvSpPr>
        <p:spPr>
          <a:xfrm>
            <a:off x="466344" y="859536"/>
            <a:ext cx="4745736" cy="9509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매수 </a:t>
            </a:r>
            <a:r>
              <a:rPr lang="en-US" altLang="ko-KR" dirty="0"/>
              <a:t>:</a:t>
            </a:r>
            <a:r>
              <a:rPr lang="ko-KR" altLang="en-US" dirty="0"/>
              <a:t> 매수한 금액    평가손익 </a:t>
            </a:r>
            <a:r>
              <a:rPr lang="en-US" altLang="ko-KR" dirty="0"/>
              <a:t>: 111</a:t>
            </a:r>
            <a:r>
              <a:rPr lang="ko-KR" altLang="en-US" dirty="0"/>
              <a:t>원</a:t>
            </a:r>
            <a:endParaRPr lang="en-US" altLang="ko-KR" dirty="0"/>
          </a:p>
          <a:p>
            <a:pPr algn="ctr"/>
            <a:r>
              <a:rPr lang="ko-KR" altLang="en-US" dirty="0"/>
              <a:t>총 평가 </a:t>
            </a:r>
            <a:r>
              <a:rPr lang="en-US" altLang="ko-KR" dirty="0"/>
              <a:t>:</a:t>
            </a:r>
            <a:r>
              <a:rPr lang="ko-KR" altLang="en-US" dirty="0"/>
              <a:t> 현재 금액       수익률 </a:t>
            </a:r>
            <a:r>
              <a:rPr lang="en-US" altLang="ko-KR" dirty="0"/>
              <a:t>: 12.34%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66344" y="2446020"/>
            <a:ext cx="4745736" cy="8138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00E2FB-B7B4-8E9E-02BA-217EE6E65C03}"/>
              </a:ext>
            </a:extLst>
          </p:cNvPr>
          <p:cNvSpPr/>
          <p:nvPr/>
        </p:nvSpPr>
        <p:spPr>
          <a:xfrm>
            <a:off x="466344" y="3259836"/>
            <a:ext cx="4745736" cy="8138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60E72-7141-F758-FB93-8107B42B9F90}"/>
              </a:ext>
            </a:extLst>
          </p:cNvPr>
          <p:cNvSpPr/>
          <p:nvPr/>
        </p:nvSpPr>
        <p:spPr>
          <a:xfrm>
            <a:off x="466344" y="4073652"/>
            <a:ext cx="4745736" cy="81381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35F21-A3AF-BCF6-C460-369322F856F3}"/>
              </a:ext>
            </a:extLst>
          </p:cNvPr>
          <p:cNvSpPr/>
          <p:nvPr/>
        </p:nvSpPr>
        <p:spPr>
          <a:xfrm>
            <a:off x="466344" y="4887468"/>
            <a:ext cx="4745736" cy="8138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14898-EEC7-C7A3-83FA-1FD06CBFC4A9}"/>
              </a:ext>
            </a:extLst>
          </p:cNvPr>
          <p:cNvSpPr txBox="1"/>
          <p:nvPr/>
        </p:nvSpPr>
        <p:spPr>
          <a:xfrm>
            <a:off x="466344" y="206729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회사명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A1692-BF9C-9996-7C78-82B0F16AA1DC}"/>
              </a:ext>
            </a:extLst>
          </p:cNvPr>
          <p:cNvSpPr txBox="1"/>
          <p:nvPr/>
        </p:nvSpPr>
        <p:spPr>
          <a:xfrm>
            <a:off x="1674876" y="206729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현재가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2883408" y="206729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전일대비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D07B0-0FFD-733F-6CF7-C78EE38AD520}"/>
              </a:ext>
            </a:extLst>
          </p:cNvPr>
          <p:cNvSpPr txBox="1"/>
          <p:nvPr/>
        </p:nvSpPr>
        <p:spPr>
          <a:xfrm>
            <a:off x="4069842" y="206729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잔여수량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444246" y="268563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회사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1652778" y="268563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822D9-0BDA-BBC0-3403-23540B18BA62}"/>
              </a:ext>
            </a:extLst>
          </p:cNvPr>
          <p:cNvSpPr txBox="1"/>
          <p:nvPr/>
        </p:nvSpPr>
        <p:spPr>
          <a:xfrm>
            <a:off x="2861310" y="268563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A87A3-26CD-5609-00F1-9B93644587DB}"/>
              </a:ext>
            </a:extLst>
          </p:cNvPr>
          <p:cNvSpPr txBox="1"/>
          <p:nvPr/>
        </p:nvSpPr>
        <p:spPr>
          <a:xfrm>
            <a:off x="4047744" y="268563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5997E-B60F-F6F1-7E77-FA256D8F8B48}"/>
              </a:ext>
            </a:extLst>
          </p:cNvPr>
          <p:cNvSpPr txBox="1"/>
          <p:nvPr/>
        </p:nvSpPr>
        <p:spPr>
          <a:xfrm>
            <a:off x="444246" y="350884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 </a:t>
            </a:r>
            <a:r>
              <a:rPr lang="ko-KR" altLang="en-US" dirty="0"/>
              <a:t>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BEA80-E85A-D97F-0015-4930D1754B3C}"/>
              </a:ext>
            </a:extLst>
          </p:cNvPr>
          <p:cNvSpPr txBox="1"/>
          <p:nvPr/>
        </p:nvSpPr>
        <p:spPr>
          <a:xfrm>
            <a:off x="1652778" y="350884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E6909-F24D-DA97-7193-F0F0E408CF15}"/>
              </a:ext>
            </a:extLst>
          </p:cNvPr>
          <p:cNvSpPr txBox="1"/>
          <p:nvPr/>
        </p:nvSpPr>
        <p:spPr>
          <a:xfrm>
            <a:off x="2861310" y="3508849"/>
            <a:ext cx="116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45DC1-4785-6177-DBB6-A21811674F96}"/>
              </a:ext>
            </a:extLst>
          </p:cNvPr>
          <p:cNvSpPr txBox="1"/>
          <p:nvPr/>
        </p:nvSpPr>
        <p:spPr>
          <a:xfrm>
            <a:off x="4047744" y="350884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1153A-268D-27C4-E00F-CAB8C83F4531}"/>
              </a:ext>
            </a:extLst>
          </p:cNvPr>
          <p:cNvSpPr txBox="1"/>
          <p:nvPr/>
        </p:nvSpPr>
        <p:spPr>
          <a:xfrm>
            <a:off x="444246" y="434286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회사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9D2FF-15D8-A779-AEC9-EF6C68B2C49B}"/>
              </a:ext>
            </a:extLst>
          </p:cNvPr>
          <p:cNvSpPr txBox="1"/>
          <p:nvPr/>
        </p:nvSpPr>
        <p:spPr>
          <a:xfrm>
            <a:off x="1652778" y="434286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41CF7-C915-105D-11D6-E6ACEDA4FA8F}"/>
              </a:ext>
            </a:extLst>
          </p:cNvPr>
          <p:cNvSpPr txBox="1"/>
          <p:nvPr/>
        </p:nvSpPr>
        <p:spPr>
          <a:xfrm>
            <a:off x="2861310" y="4342864"/>
            <a:ext cx="116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5F66B9-5F62-B9F0-CB63-6F5C2B9C3953}"/>
              </a:ext>
            </a:extLst>
          </p:cNvPr>
          <p:cNvSpPr txBox="1"/>
          <p:nvPr/>
        </p:nvSpPr>
        <p:spPr>
          <a:xfrm>
            <a:off x="4047744" y="4342864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D3CF1-A3EC-B8CD-27E8-1C0893508BE5}"/>
              </a:ext>
            </a:extLst>
          </p:cNvPr>
          <p:cNvSpPr txBox="1"/>
          <p:nvPr/>
        </p:nvSpPr>
        <p:spPr>
          <a:xfrm>
            <a:off x="444246" y="515668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 </a:t>
            </a:r>
            <a:r>
              <a:rPr lang="ko-KR" altLang="en-US" dirty="0"/>
              <a:t>회사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B019B6-CEA5-444D-EDDF-B6AEFDBD82B8}"/>
              </a:ext>
            </a:extLst>
          </p:cNvPr>
          <p:cNvSpPr txBox="1"/>
          <p:nvPr/>
        </p:nvSpPr>
        <p:spPr>
          <a:xfrm>
            <a:off x="1652778" y="515668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91A32E-3AA3-514A-7349-D6531E912C75}"/>
              </a:ext>
            </a:extLst>
          </p:cNvPr>
          <p:cNvSpPr txBox="1"/>
          <p:nvPr/>
        </p:nvSpPr>
        <p:spPr>
          <a:xfrm>
            <a:off x="2861310" y="5156680"/>
            <a:ext cx="116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6FC7A-E664-6D71-970A-D3223D4D60D3}"/>
              </a:ext>
            </a:extLst>
          </p:cNvPr>
          <p:cNvSpPr txBox="1"/>
          <p:nvPr/>
        </p:nvSpPr>
        <p:spPr>
          <a:xfrm>
            <a:off x="4047744" y="5156680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45DA52-2A4F-74A9-31DF-BB6B5C5681FA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4531BF-3986-EA51-E91B-8659414C8084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88B6DF-E0DD-6E48-AD74-562D761409F5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064BE5-6986-D811-70C9-385F331A023E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285438-A911-C4A5-4A51-EBC1D71DDD7D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</p:spTree>
    <p:extLst>
      <p:ext uri="{BB962C8B-B14F-4D97-AF65-F5344CB8AC3E}">
        <p14:creationId xmlns:p14="http://schemas.microsoft.com/office/powerpoint/2010/main" val="1194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425576" y="1642098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원금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6" y="1189193"/>
            <a:ext cx="18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123,456</a:t>
            </a:r>
            <a:r>
              <a:rPr lang="ko-KR" altLang="en-US" dirty="0"/>
              <a:t>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65357-8BB5-0AA8-FBBE-798B88C475EC}"/>
              </a:ext>
            </a:extLst>
          </p:cNvPr>
          <p:cNvSpPr txBox="1"/>
          <p:nvPr/>
        </p:nvSpPr>
        <p:spPr>
          <a:xfrm>
            <a:off x="3291840" y="1621593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100,000</a:t>
            </a:r>
            <a:r>
              <a:rPr lang="ko-KR" altLang="en-US" sz="1600" dirty="0"/>
              <a:t>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31F03-1F3A-8606-C374-C95B2E52FB22}"/>
              </a:ext>
            </a:extLst>
          </p:cNvPr>
          <p:cNvSpPr txBox="1"/>
          <p:nvPr/>
        </p:nvSpPr>
        <p:spPr>
          <a:xfrm>
            <a:off x="425576" y="1953935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총 수익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863AC-3EB3-8BDA-3D4F-5B6B3F625DC1}"/>
              </a:ext>
            </a:extLst>
          </p:cNvPr>
          <p:cNvSpPr txBox="1"/>
          <p:nvPr/>
        </p:nvSpPr>
        <p:spPr>
          <a:xfrm>
            <a:off x="3291840" y="1933430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23,456</a:t>
            </a:r>
            <a:r>
              <a:rPr lang="ko-KR" altLang="en-US" sz="1600" dirty="0"/>
              <a:t>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9A6E9D-5D75-9EBC-B8B2-B704FC89BD70}"/>
              </a:ext>
            </a:extLst>
          </p:cNvPr>
          <p:cNvSpPr txBox="1"/>
          <p:nvPr/>
        </p:nvSpPr>
        <p:spPr>
          <a:xfrm>
            <a:off x="425576" y="2328840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총 수익률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95D41-9515-1A9C-5380-4285478CB528}"/>
              </a:ext>
            </a:extLst>
          </p:cNvPr>
          <p:cNvSpPr txBox="1"/>
          <p:nvPr/>
        </p:nvSpPr>
        <p:spPr>
          <a:xfrm>
            <a:off x="3291840" y="2308335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23.46%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911198-8869-2197-9F3B-CF92F533F040}"/>
              </a:ext>
            </a:extLst>
          </p:cNvPr>
          <p:cNvSpPr/>
          <p:nvPr/>
        </p:nvSpPr>
        <p:spPr>
          <a:xfrm>
            <a:off x="475488" y="2816352"/>
            <a:ext cx="4736592" cy="758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CBA69-D7E0-57A5-1C6B-16B00A4579FA}"/>
              </a:ext>
            </a:extLst>
          </p:cNvPr>
          <p:cNvSpPr txBox="1"/>
          <p:nvPr/>
        </p:nvSpPr>
        <p:spPr>
          <a:xfrm>
            <a:off x="614934" y="3006591"/>
            <a:ext cx="15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</a:t>
            </a:r>
            <a:r>
              <a:rPr lang="ko-KR" altLang="en-US" b="1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347F6-541E-4CEF-E095-C1C2B6276E2E}"/>
              </a:ext>
            </a:extLst>
          </p:cNvPr>
          <p:cNvSpPr txBox="1"/>
          <p:nvPr/>
        </p:nvSpPr>
        <p:spPr>
          <a:xfrm>
            <a:off x="1703070" y="3023094"/>
            <a:ext cx="15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</a:t>
            </a:r>
            <a:r>
              <a:rPr lang="ko-KR" altLang="en-US" b="1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2ECA6-22C0-8F5E-ADD8-AA4FF27ED379}"/>
              </a:ext>
            </a:extLst>
          </p:cNvPr>
          <p:cNvSpPr txBox="1"/>
          <p:nvPr/>
        </p:nvSpPr>
        <p:spPr>
          <a:xfrm>
            <a:off x="2839213" y="3020009"/>
            <a:ext cx="12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53,456</a:t>
            </a:r>
            <a:r>
              <a:rPr lang="ko-KR" altLang="en-US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1D8501-B29B-567E-07DB-99CF13C53824}"/>
              </a:ext>
            </a:extLst>
          </p:cNvPr>
          <p:cNvSpPr txBox="1"/>
          <p:nvPr/>
        </p:nvSpPr>
        <p:spPr>
          <a:xfrm>
            <a:off x="4000500" y="3006591"/>
            <a:ext cx="122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+3,456</a:t>
            </a:r>
            <a:r>
              <a:rPr lang="ko-KR" altLang="en-US" sz="1400" b="1" dirty="0">
                <a:solidFill>
                  <a:schemeClr val="bg1"/>
                </a:solidFill>
              </a:rPr>
              <a:t>원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(6.91%)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51968B-0A33-B932-EA52-678EB2186651}"/>
              </a:ext>
            </a:extLst>
          </p:cNvPr>
          <p:cNvSpPr/>
          <p:nvPr/>
        </p:nvSpPr>
        <p:spPr>
          <a:xfrm>
            <a:off x="466344" y="3584448"/>
            <a:ext cx="4736592" cy="758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2AB22-5612-FCA0-A080-953033FDE492}"/>
              </a:ext>
            </a:extLst>
          </p:cNvPr>
          <p:cNvSpPr txBox="1"/>
          <p:nvPr/>
        </p:nvSpPr>
        <p:spPr>
          <a:xfrm>
            <a:off x="605790" y="3774687"/>
            <a:ext cx="15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</a:t>
            </a:r>
            <a:r>
              <a:rPr lang="ko-KR" altLang="en-US" b="1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F92C85-8E76-C213-0838-8EA23A4E8DAB}"/>
              </a:ext>
            </a:extLst>
          </p:cNvPr>
          <p:cNvSpPr txBox="1"/>
          <p:nvPr/>
        </p:nvSpPr>
        <p:spPr>
          <a:xfrm>
            <a:off x="1693926" y="3791190"/>
            <a:ext cx="15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r>
              <a:rPr lang="ko-KR" altLang="en-US" b="1" dirty="0">
                <a:solidFill>
                  <a:schemeClr val="bg1"/>
                </a:solidFill>
              </a:rPr>
              <a:t>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2F178B-3045-B383-3E92-F00A06B1236A}"/>
              </a:ext>
            </a:extLst>
          </p:cNvPr>
          <p:cNvSpPr txBox="1"/>
          <p:nvPr/>
        </p:nvSpPr>
        <p:spPr>
          <a:xfrm>
            <a:off x="2830069" y="3788105"/>
            <a:ext cx="12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70,000</a:t>
            </a:r>
            <a:r>
              <a:rPr lang="ko-KR" altLang="en-US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592527-EA35-CF3C-6E51-C2506E33A6EE}"/>
              </a:ext>
            </a:extLst>
          </p:cNvPr>
          <p:cNvSpPr txBox="1"/>
          <p:nvPr/>
        </p:nvSpPr>
        <p:spPr>
          <a:xfrm>
            <a:off x="3991356" y="3774687"/>
            <a:ext cx="122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+20,000</a:t>
            </a:r>
            <a:r>
              <a:rPr lang="ko-KR" altLang="en-US" sz="1400" b="1" dirty="0">
                <a:solidFill>
                  <a:schemeClr val="bg1"/>
                </a:solidFill>
              </a:rPr>
              <a:t>원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(40.00%)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65379F-A639-46ED-E60D-3AC5CCB23DAF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DDC86C-CD1D-070A-83EE-5CF875BB28DD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F20818-B831-6B77-793F-8DD38B881887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706836-A37D-435A-D7EC-C5F748C91F8A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26404-22FF-70B6-D872-9A56DC0D62A8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43B58A-E4AD-B0A2-9FD4-560F4294CCF3}"/>
              </a:ext>
            </a:extLst>
          </p:cNvPr>
          <p:cNvSpPr/>
          <p:nvPr/>
        </p:nvSpPr>
        <p:spPr>
          <a:xfrm>
            <a:off x="1071657" y="5059451"/>
            <a:ext cx="3669221" cy="463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거래 내역 보기</a:t>
            </a:r>
          </a:p>
        </p:txBody>
      </p:sp>
    </p:spTree>
    <p:extLst>
      <p:ext uri="{BB962C8B-B14F-4D97-AF65-F5344CB8AC3E}">
        <p14:creationId xmlns:p14="http://schemas.microsoft.com/office/powerpoint/2010/main" val="35624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화면</a:t>
            </a:r>
            <a:r>
              <a:rPr lang="en-US" altLang="ko-KR" dirty="0"/>
              <a:t>(</a:t>
            </a:r>
            <a:r>
              <a:rPr lang="ko-KR" altLang="en-US" dirty="0"/>
              <a:t>거래내역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3392805" y="902954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잔고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6" y="1189193"/>
            <a:ext cx="18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123,456</a:t>
            </a:r>
            <a:r>
              <a:rPr lang="ko-KR" altLang="en-US" dirty="0"/>
              <a:t>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65357-8BB5-0AA8-FBBE-798B88C475EC}"/>
              </a:ext>
            </a:extLst>
          </p:cNvPr>
          <p:cNvSpPr txBox="1"/>
          <p:nvPr/>
        </p:nvSpPr>
        <p:spPr>
          <a:xfrm>
            <a:off x="3392804" y="1184277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30,000</a:t>
            </a:r>
            <a:r>
              <a:rPr lang="ko-KR" altLang="en-US" sz="1600" dirty="0"/>
              <a:t>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95D41-9515-1A9C-5380-4285478CB528}"/>
              </a:ext>
            </a:extLst>
          </p:cNvPr>
          <p:cNvSpPr txBox="1"/>
          <p:nvPr/>
        </p:nvSpPr>
        <p:spPr>
          <a:xfrm>
            <a:off x="1372935" y="1200921"/>
            <a:ext cx="168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(23.46%)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51968B-0A33-B932-EA52-678EB2186651}"/>
              </a:ext>
            </a:extLst>
          </p:cNvPr>
          <p:cNvSpPr/>
          <p:nvPr/>
        </p:nvSpPr>
        <p:spPr>
          <a:xfrm>
            <a:off x="475488" y="2077962"/>
            <a:ext cx="4736592" cy="28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65379F-A639-46ED-E60D-3AC5CCB23DAF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DDC86C-CD1D-070A-83EE-5CF875BB28DD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F20818-B831-6B77-793F-8DD38B881887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706836-A37D-435A-D7EC-C5F748C91F8A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26404-22FF-70B6-D872-9A56DC0D62A8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43B58A-E4AD-B0A2-9FD4-560F4294CCF3}"/>
              </a:ext>
            </a:extLst>
          </p:cNvPr>
          <p:cNvSpPr/>
          <p:nvPr/>
        </p:nvSpPr>
        <p:spPr>
          <a:xfrm>
            <a:off x="3901725" y="5020057"/>
            <a:ext cx="1174718" cy="463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89F29-D55E-5BF9-856C-BA9D01FDA96B}"/>
              </a:ext>
            </a:extLst>
          </p:cNvPr>
          <p:cNvSpPr txBox="1"/>
          <p:nvPr/>
        </p:nvSpPr>
        <p:spPr>
          <a:xfrm>
            <a:off x="337564" y="1678936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일자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E5B36-3EBC-975F-291F-41281822101A}"/>
              </a:ext>
            </a:extLst>
          </p:cNvPr>
          <p:cNvSpPr txBox="1"/>
          <p:nvPr/>
        </p:nvSpPr>
        <p:spPr>
          <a:xfrm>
            <a:off x="1747658" y="1678936"/>
            <a:ext cx="150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매수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매도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9846C-8C7B-844A-4655-F12926773AA0}"/>
              </a:ext>
            </a:extLst>
          </p:cNvPr>
          <p:cNvSpPr txBox="1"/>
          <p:nvPr/>
        </p:nvSpPr>
        <p:spPr>
          <a:xfrm>
            <a:off x="3035237" y="1678936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금액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7F893-FF7B-032A-B92F-42FF41981675}"/>
              </a:ext>
            </a:extLst>
          </p:cNvPr>
          <p:cNvSpPr txBox="1"/>
          <p:nvPr/>
        </p:nvSpPr>
        <p:spPr>
          <a:xfrm>
            <a:off x="3963352" y="1678936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수량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B15D2-CAE3-255E-1AE8-E2BC592D70CA}"/>
              </a:ext>
            </a:extLst>
          </p:cNvPr>
          <p:cNvSpPr txBox="1"/>
          <p:nvPr/>
        </p:nvSpPr>
        <p:spPr>
          <a:xfrm>
            <a:off x="337564" y="2241048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380F0-C7F2-05E9-45C3-7CDBCD616565}"/>
              </a:ext>
            </a:extLst>
          </p:cNvPr>
          <p:cNvSpPr txBox="1"/>
          <p:nvPr/>
        </p:nvSpPr>
        <p:spPr>
          <a:xfrm>
            <a:off x="1747658" y="2241048"/>
            <a:ext cx="150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매수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12EA4-B8C3-4362-C6E7-69A99B5B3583}"/>
              </a:ext>
            </a:extLst>
          </p:cNvPr>
          <p:cNvSpPr txBox="1"/>
          <p:nvPr/>
        </p:nvSpPr>
        <p:spPr>
          <a:xfrm>
            <a:off x="3035237" y="2241048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36C12-315A-9138-78AD-91B791E52E3A}"/>
              </a:ext>
            </a:extLst>
          </p:cNvPr>
          <p:cNvSpPr txBox="1"/>
          <p:nvPr/>
        </p:nvSpPr>
        <p:spPr>
          <a:xfrm>
            <a:off x="3963352" y="2241048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7094F5E-FEBF-EDBD-3F4B-4F23156DAF93}"/>
              </a:ext>
            </a:extLst>
          </p:cNvPr>
          <p:cNvCxnSpPr>
            <a:cxnSpLocks/>
          </p:cNvCxnSpPr>
          <p:nvPr/>
        </p:nvCxnSpPr>
        <p:spPr>
          <a:xfrm>
            <a:off x="466344" y="2752344"/>
            <a:ext cx="475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FB43B52-83DC-FC89-14CE-EE4D8CC3D8D4}"/>
              </a:ext>
            </a:extLst>
          </p:cNvPr>
          <p:cNvSpPr txBox="1"/>
          <p:nvPr/>
        </p:nvSpPr>
        <p:spPr>
          <a:xfrm>
            <a:off x="351590" y="2937495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6E142-100B-FE87-F53D-4719543E67D7}"/>
              </a:ext>
            </a:extLst>
          </p:cNvPr>
          <p:cNvSpPr txBox="1"/>
          <p:nvPr/>
        </p:nvSpPr>
        <p:spPr>
          <a:xfrm>
            <a:off x="1761684" y="2937495"/>
            <a:ext cx="150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매수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C28056-1D27-F6B2-C577-7A266EF90647}"/>
              </a:ext>
            </a:extLst>
          </p:cNvPr>
          <p:cNvSpPr txBox="1"/>
          <p:nvPr/>
        </p:nvSpPr>
        <p:spPr>
          <a:xfrm>
            <a:off x="3049263" y="2937495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150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45810F-E0B8-2689-3D9C-E9393D871D87}"/>
              </a:ext>
            </a:extLst>
          </p:cNvPr>
          <p:cNvSpPr txBox="1"/>
          <p:nvPr/>
        </p:nvSpPr>
        <p:spPr>
          <a:xfrm>
            <a:off x="3977378" y="2937495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B42CEC7-B3AC-3CCC-DBDF-B46796E29DC3}"/>
              </a:ext>
            </a:extLst>
          </p:cNvPr>
          <p:cNvCxnSpPr>
            <a:cxnSpLocks/>
          </p:cNvCxnSpPr>
          <p:nvPr/>
        </p:nvCxnSpPr>
        <p:spPr>
          <a:xfrm>
            <a:off x="457200" y="3429000"/>
            <a:ext cx="475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14EEDA-B2CE-C20F-ADF8-CBEFD1CBAAF2}"/>
              </a:ext>
            </a:extLst>
          </p:cNvPr>
          <p:cNvSpPr txBox="1"/>
          <p:nvPr/>
        </p:nvSpPr>
        <p:spPr>
          <a:xfrm>
            <a:off x="1071657" y="1678936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9EDEA7-8904-A837-CFE3-08A75771F157}"/>
              </a:ext>
            </a:extLst>
          </p:cNvPr>
          <p:cNvSpPr txBox="1"/>
          <p:nvPr/>
        </p:nvSpPr>
        <p:spPr>
          <a:xfrm>
            <a:off x="1024531" y="2241048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 </a:t>
            </a:r>
            <a:r>
              <a:rPr lang="ko-KR" altLang="en-US" sz="1600" b="1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F78D71-559B-BCD0-2797-ADC17AF30C4D}"/>
              </a:ext>
            </a:extLst>
          </p:cNvPr>
          <p:cNvSpPr txBox="1"/>
          <p:nvPr/>
        </p:nvSpPr>
        <p:spPr>
          <a:xfrm>
            <a:off x="1037556" y="2937495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 </a:t>
            </a:r>
            <a:r>
              <a:rPr lang="ko-KR" altLang="en-US" sz="1600" b="1" dirty="0">
                <a:solidFill>
                  <a:schemeClr val="bg1"/>
                </a:solidFill>
              </a:rPr>
              <a:t>회사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4E1D80-3A7F-3D80-33A9-5A3DA5FE0F8E}"/>
              </a:ext>
            </a:extLst>
          </p:cNvPr>
          <p:cNvSpPr txBox="1"/>
          <p:nvPr/>
        </p:nvSpPr>
        <p:spPr>
          <a:xfrm>
            <a:off x="337564" y="3663156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C8177F-4A9D-53D1-F84C-ACE3044CD485}"/>
              </a:ext>
            </a:extLst>
          </p:cNvPr>
          <p:cNvSpPr txBox="1"/>
          <p:nvPr/>
        </p:nvSpPr>
        <p:spPr>
          <a:xfrm>
            <a:off x="1747658" y="3663156"/>
            <a:ext cx="150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매도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85FD0-9065-7C4E-0180-C39E6A82D07B}"/>
              </a:ext>
            </a:extLst>
          </p:cNvPr>
          <p:cNvSpPr txBox="1"/>
          <p:nvPr/>
        </p:nvSpPr>
        <p:spPr>
          <a:xfrm>
            <a:off x="3035237" y="3663156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160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449FC-B511-FD62-9727-4A3B58DD42E1}"/>
              </a:ext>
            </a:extLst>
          </p:cNvPr>
          <p:cNvSpPr txBox="1"/>
          <p:nvPr/>
        </p:nvSpPr>
        <p:spPr>
          <a:xfrm>
            <a:off x="3963352" y="3663156"/>
            <a:ext cx="12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B8DB154-2F19-C4B6-B0ED-7D14D2BC81C9}"/>
              </a:ext>
            </a:extLst>
          </p:cNvPr>
          <p:cNvCxnSpPr>
            <a:cxnSpLocks/>
          </p:cNvCxnSpPr>
          <p:nvPr/>
        </p:nvCxnSpPr>
        <p:spPr>
          <a:xfrm>
            <a:off x="466344" y="4176993"/>
            <a:ext cx="4754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90B2C5-4AC0-A327-7005-A4B636718B65}"/>
              </a:ext>
            </a:extLst>
          </p:cNvPr>
          <p:cNvSpPr txBox="1"/>
          <p:nvPr/>
        </p:nvSpPr>
        <p:spPr>
          <a:xfrm>
            <a:off x="1023530" y="3663156"/>
            <a:ext cx="86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 </a:t>
            </a:r>
            <a:r>
              <a:rPr lang="ko-KR" altLang="en-US" sz="1600" b="1" dirty="0">
                <a:solidFill>
                  <a:schemeClr val="bg1"/>
                </a:solidFill>
              </a:rPr>
              <a:t>회사</a:t>
            </a:r>
          </a:p>
        </p:txBody>
      </p:sp>
    </p:spTree>
    <p:extLst>
      <p:ext uri="{BB962C8B-B14F-4D97-AF65-F5344CB8AC3E}">
        <p14:creationId xmlns:p14="http://schemas.microsoft.com/office/powerpoint/2010/main" val="325591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6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오늘의 뉴스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65379F-A639-46ED-E60D-3AC5CCB23DAF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DDC86C-CD1D-070A-83EE-5CF875BB28DD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F20818-B831-6B77-793F-8DD38B881887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706836-A37D-435A-D7EC-C5F748C91F8A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FA12A-6A09-F985-D441-FAB9E5E3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547613"/>
            <a:ext cx="4743915" cy="26397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F8F87E4-0B65-2935-C67F-614D9CA84404}"/>
              </a:ext>
            </a:extLst>
          </p:cNvPr>
          <p:cNvSpPr/>
          <p:nvPr/>
        </p:nvSpPr>
        <p:spPr>
          <a:xfrm>
            <a:off x="2028253" y="990593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Today’s News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1A161-15A1-33CD-C235-8D7D107EC7C2}"/>
              </a:ext>
            </a:extLst>
          </p:cNvPr>
          <p:cNvSpPr txBox="1"/>
          <p:nvPr/>
        </p:nvSpPr>
        <p:spPr>
          <a:xfrm>
            <a:off x="833925" y="4408388"/>
            <a:ext cx="438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운수 관련 사업의 주가가 증가될 것으로 예상됨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F9376-222D-AA7E-0B70-F387E3044F11}"/>
              </a:ext>
            </a:extLst>
          </p:cNvPr>
          <p:cNvSpPr txBox="1"/>
          <p:nvPr/>
        </p:nvSpPr>
        <p:spPr>
          <a:xfrm>
            <a:off x="833925" y="4877517"/>
            <a:ext cx="438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항상 예상이 맞는 것은 아니니 유의할 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AE783-799C-947F-7E2E-410151134231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 정보 화면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216789" y="1502543"/>
            <a:ext cx="168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전일대비 </a:t>
            </a:r>
            <a:r>
              <a:rPr lang="en-US" altLang="ko-KR" sz="1100" dirty="0"/>
              <a:t>0</a:t>
            </a:r>
            <a:r>
              <a:rPr lang="ko-KR" altLang="en-US" sz="1100" dirty="0"/>
              <a:t>원</a:t>
            </a:r>
            <a:r>
              <a:rPr lang="en-US" altLang="ko-KR" sz="1100" dirty="0"/>
              <a:t>(0%)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회사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7" y="1189193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100</a:t>
            </a:r>
            <a:r>
              <a:rPr lang="ko-KR" altLang="en-US" dirty="0"/>
              <a:t>원</a:t>
            </a:r>
          </a:p>
        </p:txBody>
      </p:sp>
      <p:pic>
        <p:nvPicPr>
          <p:cNvPr id="2050" name="Picture 2" descr="주식시장을 뒤집어서 보면 다른 관점으로 증시가 보인다. | Investing.com">
            <a:extLst>
              <a:ext uri="{FF2B5EF4-FFF2-40B4-BE49-F238E27FC236}">
                <a16:creationId xmlns:a16="http://schemas.microsoft.com/office/drawing/2014/main" id="{0A89E7B2-DC09-BC94-69A3-C6C6CC21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9" y="2447288"/>
            <a:ext cx="4736592" cy="20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CF2E60-495B-7DCD-57C2-794F8BE1AE06}"/>
              </a:ext>
            </a:extLst>
          </p:cNvPr>
          <p:cNvSpPr txBox="1"/>
          <p:nvPr/>
        </p:nvSpPr>
        <p:spPr>
          <a:xfrm>
            <a:off x="475488" y="1933430"/>
            <a:ext cx="47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차트보기    회사 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29F40-56F9-0392-71F7-4BC3BFBFF2A1}"/>
              </a:ext>
            </a:extLst>
          </p:cNvPr>
          <p:cNvSpPr/>
          <p:nvPr/>
        </p:nvSpPr>
        <p:spPr>
          <a:xfrm>
            <a:off x="1410272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E0EF1A-4677-93A6-D0D2-031706513137}"/>
              </a:ext>
            </a:extLst>
          </p:cNvPr>
          <p:cNvSpPr/>
          <p:nvPr/>
        </p:nvSpPr>
        <p:spPr>
          <a:xfrm>
            <a:off x="2860548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AE0259-7228-3A73-C72C-2ED505F3A446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2AABEE-4C83-C61D-DB3E-826C993AC356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F243CD-0931-334B-7A37-2A8A962FD4D2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76947-82B8-5D62-B378-90D130446CEC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A8E20F-5D1C-CBEA-1B88-7C253A7CE031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85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C4C348-5EFA-094A-BAD6-CEC32A1B9D9C}"/>
              </a:ext>
            </a:extLst>
          </p:cNvPr>
          <p:cNvSpPr/>
          <p:nvPr/>
        </p:nvSpPr>
        <p:spPr>
          <a:xfrm>
            <a:off x="466344" y="484632"/>
            <a:ext cx="4745736" cy="608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FEBB-B5F9-BE41-3DAD-C7A792E79EA0}"/>
              </a:ext>
            </a:extLst>
          </p:cNvPr>
          <p:cNvSpPr txBox="1"/>
          <p:nvPr/>
        </p:nvSpPr>
        <p:spPr>
          <a:xfrm>
            <a:off x="8334768" y="371332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 정보 화면</a:t>
            </a:r>
            <a:r>
              <a:rPr lang="en-US" altLang="ko-KR" dirty="0"/>
              <a:t>(</a:t>
            </a:r>
            <a:r>
              <a:rPr lang="ko-KR" altLang="en-US" dirty="0"/>
              <a:t>회사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8DF3-3B1B-9509-0C0B-18AA975D57D6}"/>
              </a:ext>
            </a:extLst>
          </p:cNvPr>
          <p:cNvSpPr txBox="1"/>
          <p:nvPr/>
        </p:nvSpPr>
        <p:spPr>
          <a:xfrm>
            <a:off x="1900428" y="484632"/>
            <a:ext cx="20116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7F12B-135D-6BE9-ED27-9002C0B3289D}"/>
              </a:ext>
            </a:extLst>
          </p:cNvPr>
          <p:cNvSpPr/>
          <p:nvPr/>
        </p:nvSpPr>
        <p:spPr>
          <a:xfrm>
            <a:off x="475488" y="859537"/>
            <a:ext cx="4736592" cy="47948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11EC-DB54-0C09-CDAD-7B1E31F2CC54}"/>
              </a:ext>
            </a:extLst>
          </p:cNvPr>
          <p:cNvSpPr txBox="1"/>
          <p:nvPr/>
        </p:nvSpPr>
        <p:spPr>
          <a:xfrm>
            <a:off x="216789" y="1502543"/>
            <a:ext cx="168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전일대비 </a:t>
            </a:r>
            <a:r>
              <a:rPr lang="en-US" altLang="ko-KR" sz="1100" dirty="0"/>
              <a:t>0</a:t>
            </a:r>
            <a:r>
              <a:rPr lang="ko-KR" altLang="en-US" sz="1100" dirty="0"/>
              <a:t>원</a:t>
            </a:r>
            <a:r>
              <a:rPr lang="en-US" altLang="ko-KR" sz="1100" dirty="0"/>
              <a:t>(0%)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93DFE-159F-0430-1097-4A7839411830}"/>
              </a:ext>
            </a:extLst>
          </p:cNvPr>
          <p:cNvSpPr txBox="1"/>
          <p:nvPr/>
        </p:nvSpPr>
        <p:spPr>
          <a:xfrm>
            <a:off x="360807" y="878699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회사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B2A2-C3DE-846F-2606-CBE04AF804DB}"/>
              </a:ext>
            </a:extLst>
          </p:cNvPr>
          <p:cNvSpPr txBox="1"/>
          <p:nvPr/>
        </p:nvSpPr>
        <p:spPr>
          <a:xfrm>
            <a:off x="360807" y="1189193"/>
            <a:ext cx="1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F2E60-495B-7DCD-57C2-794F8BE1AE06}"/>
              </a:ext>
            </a:extLst>
          </p:cNvPr>
          <p:cNvSpPr txBox="1"/>
          <p:nvPr/>
        </p:nvSpPr>
        <p:spPr>
          <a:xfrm>
            <a:off x="475488" y="1933430"/>
            <a:ext cx="47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차트보기    회사 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29F40-56F9-0392-71F7-4BC3BFBFF2A1}"/>
              </a:ext>
            </a:extLst>
          </p:cNvPr>
          <p:cNvSpPr/>
          <p:nvPr/>
        </p:nvSpPr>
        <p:spPr>
          <a:xfrm>
            <a:off x="1410272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E0EF1A-4677-93A6-D0D2-031706513137}"/>
              </a:ext>
            </a:extLst>
          </p:cNvPr>
          <p:cNvSpPr/>
          <p:nvPr/>
        </p:nvSpPr>
        <p:spPr>
          <a:xfrm>
            <a:off x="2860548" y="5158861"/>
            <a:ext cx="1051560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AE0259-7228-3A73-C72C-2ED505F3A446}"/>
              </a:ext>
            </a:extLst>
          </p:cNvPr>
          <p:cNvSpPr/>
          <p:nvPr/>
        </p:nvSpPr>
        <p:spPr>
          <a:xfrm>
            <a:off x="3949921" y="498960"/>
            <a:ext cx="969549" cy="3536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2AABEE-4C83-C61D-DB3E-826C993AC356}"/>
              </a:ext>
            </a:extLst>
          </p:cNvPr>
          <p:cNvSpPr/>
          <p:nvPr/>
        </p:nvSpPr>
        <p:spPr>
          <a:xfrm>
            <a:off x="620889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F243CD-0931-334B-7A37-2A8A962FD4D2}"/>
              </a:ext>
            </a:extLst>
          </p:cNvPr>
          <p:cNvSpPr/>
          <p:nvPr/>
        </p:nvSpPr>
        <p:spPr>
          <a:xfrm>
            <a:off x="3912108" y="5915337"/>
            <a:ext cx="1164336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76947-82B8-5D62-B378-90D130446CEC}"/>
              </a:ext>
            </a:extLst>
          </p:cNvPr>
          <p:cNvSpPr/>
          <p:nvPr/>
        </p:nvSpPr>
        <p:spPr>
          <a:xfrm>
            <a:off x="2037708" y="5915337"/>
            <a:ext cx="1621917" cy="425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뉴스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A8E20F-5D1C-CBEA-1B88-7C253A7CE031}"/>
              </a:ext>
            </a:extLst>
          </p:cNvPr>
          <p:cNvSpPr/>
          <p:nvPr/>
        </p:nvSpPr>
        <p:spPr>
          <a:xfrm>
            <a:off x="521660" y="528722"/>
            <a:ext cx="1318881" cy="2867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7BF39-EF3D-9139-6FB8-EED67DEFB107}"/>
              </a:ext>
            </a:extLst>
          </p:cNvPr>
          <p:cNvSpPr/>
          <p:nvPr/>
        </p:nvSpPr>
        <p:spPr>
          <a:xfrm>
            <a:off x="466344" y="2302762"/>
            <a:ext cx="4736592" cy="24867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6FFC9-F60C-8F9A-38AE-0702D5ADFD46}"/>
              </a:ext>
            </a:extLst>
          </p:cNvPr>
          <p:cNvSpPr txBox="1"/>
          <p:nvPr/>
        </p:nvSpPr>
        <p:spPr>
          <a:xfrm>
            <a:off x="457200" y="2468880"/>
            <a:ext cx="474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회사명 </a:t>
            </a:r>
            <a:r>
              <a:rPr lang="en-US" altLang="ko-KR" dirty="0"/>
              <a:t>: A </a:t>
            </a:r>
            <a:r>
              <a:rPr lang="ko-KR" altLang="en-US" dirty="0"/>
              <a:t>회사</a:t>
            </a:r>
            <a:endParaRPr lang="en-US" altLang="ko-KR" dirty="0"/>
          </a:p>
          <a:p>
            <a:r>
              <a:rPr lang="ko-KR" altLang="en-US" dirty="0"/>
              <a:t>기업 개요 </a:t>
            </a:r>
            <a:r>
              <a:rPr lang="en-US" altLang="ko-KR" dirty="0"/>
              <a:t>: </a:t>
            </a:r>
            <a:r>
              <a:rPr lang="ko-KR" altLang="en-US" dirty="0"/>
              <a:t>이동통신 솔루션 및 부가 서비스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전문기업</a:t>
            </a:r>
            <a:endParaRPr lang="en-US" altLang="ko-KR" dirty="0"/>
          </a:p>
          <a:p>
            <a:r>
              <a:rPr lang="ko-KR" altLang="en-US" dirty="0"/>
              <a:t>작년 매출 </a:t>
            </a:r>
            <a:r>
              <a:rPr lang="en-US" altLang="ko-KR" dirty="0"/>
              <a:t>: 000</a:t>
            </a:r>
            <a:r>
              <a:rPr lang="ko-KR" altLang="en-US" dirty="0"/>
              <a:t>억원</a:t>
            </a:r>
            <a:endParaRPr lang="en-US" altLang="ko-KR" dirty="0"/>
          </a:p>
          <a:p>
            <a:r>
              <a:rPr lang="ko-KR" altLang="en-US" dirty="0"/>
              <a:t>주요 제품 </a:t>
            </a:r>
            <a:r>
              <a:rPr lang="en-US" altLang="ko-KR" dirty="0"/>
              <a:t>: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01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428</Words>
  <Application>Microsoft Office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12</cp:revision>
  <dcterms:created xsi:type="dcterms:W3CDTF">2024-08-22T00:39:35Z</dcterms:created>
  <dcterms:modified xsi:type="dcterms:W3CDTF">2024-08-22T08:45:57Z</dcterms:modified>
</cp:coreProperties>
</file>