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88" r:id="rId3"/>
    <p:sldId id="289" r:id="rId4"/>
    <p:sldId id="293" r:id="rId5"/>
    <p:sldId id="294" r:id="rId6"/>
    <p:sldId id="29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전자적으로 저장되고 체계적인 데이터 모음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단어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비디오 및 파일 등을 포함한 모든 유형의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데이터가 포함될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F7049-A0DE-D853-30F1-EA7E4853836B}"/>
              </a:ext>
            </a:extLst>
          </p:cNvPr>
          <p:cNvSpPr txBox="1"/>
          <p:nvPr/>
        </p:nvSpPr>
        <p:spPr>
          <a:xfrm>
            <a:off x="2142744" y="871068"/>
            <a:ext cx="148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DataBase</a:t>
            </a:r>
            <a:endParaRPr lang="ko-KR" altLang="en-US" sz="2400" dirty="0"/>
          </a:p>
        </p:txBody>
      </p:sp>
      <p:pic>
        <p:nvPicPr>
          <p:cNvPr id="3" name="Picture 2" descr="데이터베이스 이해하기] Database(DB), DBMS, SQL의 개념">
            <a:extLst>
              <a:ext uri="{FF2B5EF4-FFF2-40B4-BE49-F238E27FC236}">
                <a16:creationId xmlns:a16="http://schemas.microsoft.com/office/drawing/2014/main" id="{B44C82D6-E9ED-2C87-FD20-6DCD151C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7" y="1332733"/>
            <a:ext cx="5205222" cy="36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쉼표로 구분하여 여러 컬럼을 조회할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as </a:t>
            </a:r>
            <a:r>
              <a:rPr lang="ko-KR" altLang="en-US" sz="1600" dirty="0"/>
              <a:t>문법을 통해 컬럼의 이름을 정해줄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생략해서도 사용 가능하지만 문자열일 경우 잘못된 출력이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나올 수도 있기 때문에 붙여서 쓰는 것이 좋음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빗자루 모양 버튼을 이용해서 문장 정렬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891FE-A8FE-AFAB-6058-9C7E52FD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368"/>
            <a:ext cx="5605272" cy="1198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E313CE-B649-3D92-DF36-C3225088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" y="3166300"/>
            <a:ext cx="4991100" cy="2847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A50366-84F3-B7F3-6D82-92E7841745B4}"/>
              </a:ext>
            </a:extLst>
          </p:cNvPr>
          <p:cNvSpPr/>
          <p:nvPr/>
        </p:nvSpPr>
        <p:spPr>
          <a:xfrm>
            <a:off x="3886200" y="3120580"/>
            <a:ext cx="338328" cy="3084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3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같은지</a:t>
            </a:r>
            <a:r>
              <a:rPr lang="ko-KR" altLang="en-US" sz="1600" dirty="0"/>
              <a:t> 판단 여부는 자바와 다르게 </a:t>
            </a:r>
            <a:r>
              <a:rPr lang="en-US" altLang="ko-KR" sz="1600" dirty="0"/>
              <a:t>equal </a:t>
            </a:r>
            <a:r>
              <a:rPr lang="ko-KR" altLang="en-US" sz="1600" dirty="0"/>
              <a:t>연산자 하나만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대소문자 </a:t>
            </a:r>
            <a:r>
              <a:rPr lang="ko-KR" altLang="en-US" sz="1600" dirty="0" err="1"/>
              <a:t>구분없음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부정표현은 자바와 동일함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또다른 문법으로 </a:t>
            </a:r>
            <a:r>
              <a:rPr lang="en-US" altLang="ko-KR" sz="1600" dirty="0"/>
              <a:t>‘&lt;&gt;’</a:t>
            </a:r>
            <a:r>
              <a:rPr lang="ko-KR" altLang="en-US" sz="1600" dirty="0"/>
              <a:t>도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대소 비교도 가능하며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문자열도 대소비교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A50366-84F3-B7F3-6D82-92E7841745B4}"/>
              </a:ext>
            </a:extLst>
          </p:cNvPr>
          <p:cNvSpPr/>
          <p:nvPr/>
        </p:nvSpPr>
        <p:spPr>
          <a:xfrm>
            <a:off x="3886200" y="3120580"/>
            <a:ext cx="338328" cy="3084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3D7B4-AFF2-83D1-90A8-52D3AE22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" y="284607"/>
            <a:ext cx="5421249" cy="3309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31748D-5D0C-29F2-E279-C5FEF4A9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" y="4187951"/>
            <a:ext cx="5421249" cy="1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and, or, not </a:t>
            </a:r>
            <a:r>
              <a:rPr lang="ko-KR" altLang="en-US" sz="1600" dirty="0"/>
              <a:t>이라고 명시적으로 표기하여 주로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- 1</a:t>
            </a:r>
            <a:r>
              <a:rPr lang="ko-KR" altLang="en-US" sz="1600" dirty="0"/>
              <a:t>과 </a:t>
            </a:r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TRUE, FALSE</a:t>
            </a:r>
            <a:r>
              <a:rPr lang="ko-KR" altLang="en-US" sz="1600" dirty="0"/>
              <a:t>로 인식하기 때문에 연산자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- 0</a:t>
            </a:r>
            <a:r>
              <a:rPr lang="ko-KR" altLang="en-US" sz="1600" dirty="0"/>
              <a:t>이 아닌 모든 값은 참으로 인식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문자열 내의 숫자로도 비교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01AFF-273A-5864-731A-74B04122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664"/>
            <a:ext cx="5614952" cy="51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0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NULL</a:t>
            </a:r>
            <a:r>
              <a:rPr lang="ko-KR" altLang="en-US" sz="1600" dirty="0"/>
              <a:t>값의 경우 어떤 연산을 해도 </a:t>
            </a:r>
            <a:r>
              <a:rPr lang="en-US" altLang="ko-KR" sz="1600" dirty="0"/>
              <a:t>NULL</a:t>
            </a:r>
            <a:r>
              <a:rPr lang="ko-KR" altLang="en-US" sz="1600" dirty="0"/>
              <a:t>이 나오게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null</a:t>
            </a:r>
            <a:r>
              <a:rPr lang="ko-KR" altLang="en-US" sz="1600" dirty="0"/>
              <a:t>인지 확인하기 위해 </a:t>
            </a:r>
            <a:r>
              <a:rPr lang="en-US" altLang="ko-KR" sz="1600" dirty="0"/>
              <a:t>is </a:t>
            </a:r>
            <a:r>
              <a:rPr lang="ko-KR" altLang="en-US" sz="1600" dirty="0"/>
              <a:t>연산자를 활용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CD120-83DB-A3D5-C29D-860EDD92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"/>
            <a:ext cx="54578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데이터베이스를 찾아 사용하도록 지정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select A from B </a:t>
            </a:r>
            <a:r>
              <a:rPr lang="ko-KR" altLang="en-US" sz="1600" dirty="0"/>
              <a:t>를 통해 컬럼 값 조회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값이 없을 경우 에러코드 출력됨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모든 값을 다 검색할 경우 </a:t>
            </a:r>
            <a:r>
              <a:rPr lang="en-US" altLang="ko-KR" sz="1600" dirty="0"/>
              <a:t>*</a:t>
            </a:r>
            <a:r>
              <a:rPr lang="ko-KR" altLang="en-US" sz="1600" dirty="0"/>
              <a:t>를 이용하여 출력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EA05E-34ED-C3E0-AF37-63197830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34294"/>
            <a:ext cx="5661255" cy="36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select </a:t>
            </a:r>
            <a:r>
              <a:rPr lang="ko-KR" altLang="en-US" sz="1600" dirty="0"/>
              <a:t>사용 시 </a:t>
            </a:r>
            <a:r>
              <a:rPr lang="en-US" altLang="ko-KR" sz="1600" dirty="0"/>
              <a:t>as</a:t>
            </a:r>
            <a:r>
              <a:rPr lang="ko-KR" altLang="en-US" sz="1600" dirty="0"/>
              <a:t>를 통하여 </a:t>
            </a:r>
            <a:r>
              <a:rPr lang="en-US" altLang="ko-KR" sz="1600" dirty="0"/>
              <a:t>column </a:t>
            </a:r>
            <a:r>
              <a:rPr lang="ko-KR" altLang="en-US" sz="1600" dirty="0"/>
              <a:t>명 변경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조건을 찾고 싶을 때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절을 활용하여 </a:t>
            </a:r>
            <a:r>
              <a:rPr lang="ko-KR" altLang="en-US" sz="1600" dirty="0" err="1"/>
              <a:t>연산식</a:t>
            </a:r>
            <a:r>
              <a:rPr lang="ko-KR" altLang="en-US" sz="1600" dirty="0"/>
              <a:t> 사용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0A1BE-F5F7-E934-B1E4-FD050456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41"/>
            <a:ext cx="5678424" cy="2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조건문이 여러 개 일 때는 </a:t>
            </a:r>
            <a:r>
              <a:rPr lang="en-US" altLang="ko-KR" sz="1600" dirty="0"/>
              <a:t>or</a:t>
            </a:r>
            <a:r>
              <a:rPr lang="ko-KR" altLang="en-US" sz="1600" dirty="0"/>
              <a:t>로 묶어서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 </a:t>
            </a:r>
            <a:r>
              <a:rPr lang="ko-KR" altLang="en-US" sz="1600" dirty="0"/>
              <a:t>을 통해 해당 조건 안에 있는지도 작성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210E3-4827-BEA5-229C-B27E0BE7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6265"/>
            <a:ext cx="5678424" cy="33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각 조건에 맞는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절을 이용하여 원하는 값을 찾아올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NULL </a:t>
            </a:r>
            <a:r>
              <a:rPr lang="ko-KR" altLang="en-US" sz="1600" dirty="0"/>
              <a:t>값을 찾는 것도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2F494-8186-D2A4-806F-E0A6308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916"/>
            <a:ext cx="5678424" cy="22661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38CFC2-5CC1-733F-6CD2-BADD38C7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2645"/>
            <a:ext cx="5678424" cy="22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문자로 시작하거나 끝내는 것을 찾을 때는 </a:t>
            </a:r>
            <a:r>
              <a:rPr lang="en-US" altLang="ko-KR" sz="1600" dirty="0"/>
              <a:t>Like </a:t>
            </a:r>
            <a:r>
              <a:rPr lang="ko-KR" altLang="en-US" sz="1600" dirty="0"/>
              <a:t>와 </a:t>
            </a:r>
            <a:r>
              <a:rPr lang="en-US" altLang="ko-KR" sz="1600" dirty="0"/>
              <a:t>%</a:t>
            </a:r>
            <a:r>
              <a:rPr lang="ko-KR" altLang="en-US" sz="1600" dirty="0"/>
              <a:t>를 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ㅇㅇ로</a:t>
            </a:r>
            <a:r>
              <a:rPr lang="ko-KR" altLang="en-US" sz="1600" dirty="0"/>
              <a:t> 끝날 때는 </a:t>
            </a:r>
            <a:r>
              <a:rPr lang="en-US" altLang="ko-KR" sz="1600" dirty="0"/>
              <a:t>‘%</a:t>
            </a:r>
            <a:r>
              <a:rPr lang="ko-KR" altLang="en-US" sz="1600" dirty="0" err="1"/>
              <a:t>ㅇㅇ</a:t>
            </a:r>
            <a:r>
              <a:rPr lang="en-US" altLang="ko-KR" sz="1600" dirty="0"/>
              <a:t>’, </a:t>
            </a:r>
            <a:r>
              <a:rPr lang="ko-KR" altLang="en-US" sz="1600" dirty="0" err="1"/>
              <a:t>ㅇㅇ으로</a:t>
            </a:r>
            <a:r>
              <a:rPr lang="ko-KR" altLang="en-US" sz="1600" dirty="0"/>
              <a:t> 시작할 때는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ㅇㅇ</a:t>
            </a:r>
            <a:r>
              <a:rPr lang="en-US" altLang="ko-KR" sz="1600" dirty="0"/>
              <a:t>%’ </a:t>
            </a:r>
            <a:r>
              <a:rPr lang="ko-KR" altLang="en-US" sz="1600" dirty="0"/>
              <a:t>표기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글자수를 제한할 때는 </a:t>
            </a:r>
            <a:r>
              <a:rPr lang="ko-KR" altLang="en-US" sz="1600" dirty="0" err="1"/>
              <a:t>언더바</a:t>
            </a:r>
            <a:r>
              <a:rPr lang="en-US" altLang="ko-KR" sz="1600" dirty="0"/>
              <a:t> “_”</a:t>
            </a:r>
            <a:r>
              <a:rPr lang="ko-KR" altLang="en-US" sz="1600" dirty="0"/>
              <a:t>를 이용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E0696-9124-5384-6C84-60F86EB1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137160"/>
            <a:ext cx="4805383" cy="4100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65AF4A-8B94-B0EC-AB0E-6F5253A3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3" y="4526280"/>
            <a:ext cx="4916424" cy="20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컬럼에서 연산을 한 후 출력하는 것도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C31D8-DA47-9EDA-9EDA-A658D8F8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04"/>
            <a:ext cx="5504763" cy="30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데이터베이스에서 데이터를 저장하는 구조화된 형태의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데이터 집합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행</a:t>
            </a:r>
            <a:r>
              <a:rPr lang="en-US" altLang="ko-KR" sz="1600" dirty="0"/>
              <a:t>(row)</a:t>
            </a:r>
            <a:r>
              <a:rPr lang="ko-KR" altLang="en-US" sz="1600" dirty="0"/>
              <a:t>과 열</a:t>
            </a:r>
            <a:r>
              <a:rPr lang="en-US" altLang="ko-KR" sz="1600" dirty="0"/>
              <a:t>(column)</a:t>
            </a:r>
            <a:r>
              <a:rPr lang="ko-KR" altLang="en-US" sz="1600" dirty="0"/>
              <a:t>로 구성되어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행은 개별 레코드</a:t>
            </a:r>
            <a:r>
              <a:rPr lang="en-US" altLang="ko-KR" sz="1600" dirty="0"/>
              <a:t>(</a:t>
            </a:r>
            <a:r>
              <a:rPr lang="ko-KR" altLang="en-US" sz="1600" dirty="0"/>
              <a:t>또는 데이터 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나타내고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</a:t>
            </a:r>
            <a:r>
              <a:rPr lang="ko-KR" altLang="en-US" sz="1600" dirty="0"/>
              <a:t>열은 특정 속성</a:t>
            </a:r>
            <a:r>
              <a:rPr lang="en-US" altLang="ko-KR" sz="1600" dirty="0"/>
              <a:t>(</a:t>
            </a:r>
            <a:r>
              <a:rPr lang="ko-KR" altLang="en-US" sz="1600" dirty="0"/>
              <a:t>또는 필드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나타냅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컬럼</a:t>
            </a:r>
            <a:r>
              <a:rPr lang="en-US" altLang="ko-KR" sz="1600" dirty="0"/>
              <a:t>(column) : </a:t>
            </a:r>
            <a:r>
              <a:rPr lang="ko-KR" altLang="en-US" sz="1600" dirty="0"/>
              <a:t> 테이블 내에서 특정한 데이터 속성을 나타냄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행</a:t>
            </a:r>
            <a:r>
              <a:rPr lang="en-US" altLang="ko-KR" sz="1600" dirty="0"/>
              <a:t>(Row) : </a:t>
            </a:r>
            <a:r>
              <a:rPr lang="ko-KR" altLang="en-US" sz="1600" dirty="0"/>
              <a:t>테이블 내의 개별 레코드</a:t>
            </a:r>
            <a:endParaRPr lang="en-US" altLang="ko-KR" sz="1600" dirty="0"/>
          </a:p>
        </p:txBody>
      </p:sp>
      <p:pic>
        <p:nvPicPr>
          <p:cNvPr id="2050" name="Picture 2" descr="삼쾌한 IT강의] DB 테이블 구조">
            <a:extLst>
              <a:ext uri="{FF2B5EF4-FFF2-40B4-BE49-F238E27FC236}">
                <a16:creationId xmlns:a16="http://schemas.microsoft.com/office/drawing/2014/main" id="{4A2C5C2B-33CB-F196-97E5-87BCE9D3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8000"/>
            <a:ext cx="5843207" cy="23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8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F0DC5B4-2DE7-1712-3E42-977645DC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6277623" cy="3217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내용 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컬럼으로 정렬할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기본은 오름차순이며 내림차순으로도 변경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여러 개의 정렬 기준도 </a:t>
            </a:r>
            <a:r>
              <a:rPr lang="en-US" altLang="ko-KR" sz="1600" dirty="0"/>
              <a:t>“,”</a:t>
            </a:r>
            <a:r>
              <a:rPr lang="ko-KR" altLang="en-US" sz="1600" dirty="0"/>
              <a:t>를 통해 설정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각각 기준 별로 오름차순</a:t>
            </a:r>
            <a:r>
              <a:rPr lang="en-US" altLang="ko-KR" sz="1600" dirty="0"/>
              <a:t>,</a:t>
            </a:r>
            <a:r>
              <a:rPr lang="ko-KR" altLang="en-US" sz="1600" dirty="0"/>
              <a:t> 내림차순 설정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정렬 수행 시 </a:t>
            </a:r>
            <a:r>
              <a:rPr lang="en-US" altLang="ko-KR" sz="1600" dirty="0"/>
              <a:t>AS</a:t>
            </a:r>
            <a:r>
              <a:rPr lang="ko-KR" altLang="en-US" sz="1600" dirty="0"/>
              <a:t>를 통해 만든 별명으로도 가능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4753A4-0C45-66B7-32C6-1FCEB7D3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1959"/>
            <a:ext cx="6096000" cy="18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행 개수 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행 개수만 나오도록 출력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limit</a:t>
            </a:r>
            <a:r>
              <a:rPr lang="ko-KR" altLang="en-US" sz="1600" dirty="0"/>
              <a:t>를 통해 행 개수 제한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offset</a:t>
            </a:r>
            <a:r>
              <a:rPr lang="ko-KR" altLang="en-US" sz="1600" dirty="0"/>
              <a:t>을 이용하여 행 건너뛰기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BDF2E-F4EC-EBE1-5D11-F7DD3105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" y="1197864"/>
            <a:ext cx="5364772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행 개수 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char_Length</a:t>
            </a:r>
            <a:r>
              <a:rPr lang="en-US" altLang="ko-KR" sz="1600" dirty="0"/>
              <a:t>() </a:t>
            </a:r>
            <a:r>
              <a:rPr lang="ko-KR" altLang="en-US" sz="1600" dirty="0"/>
              <a:t>를 통해 문자열 개수를 파악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이를 이용해 글자 길이를 제한하는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만들기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concat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통해 문자열 합치기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E1E93-1334-7230-0D9F-D7E662C2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779686"/>
            <a:ext cx="5444111" cy="1890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9AEF58-F586-B807-1A7D-B659CB0F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7431"/>
            <a:ext cx="5852160" cy="6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create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DB </a:t>
            </a:r>
            <a:r>
              <a:rPr lang="ko-KR" altLang="en-US" sz="1600" dirty="0"/>
              <a:t>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if not exists </a:t>
            </a:r>
            <a:r>
              <a:rPr lang="ko-KR" altLang="en-US" sz="1600" dirty="0"/>
              <a:t>를 통해 기존 </a:t>
            </a:r>
            <a:r>
              <a:rPr lang="en-US" altLang="ko-KR" sz="1600" dirty="0"/>
              <a:t>DB</a:t>
            </a:r>
            <a:r>
              <a:rPr lang="ko-KR" altLang="en-US" sz="1600" dirty="0"/>
              <a:t>가 있는지 확인후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drop</a:t>
            </a:r>
            <a:r>
              <a:rPr lang="ko-KR" altLang="en-US" sz="1600" dirty="0"/>
              <a:t>은 </a:t>
            </a:r>
            <a:r>
              <a:rPr lang="en-US" altLang="ko-KR" sz="1600" dirty="0"/>
              <a:t>DB</a:t>
            </a:r>
            <a:r>
              <a:rPr lang="ko-KR" altLang="en-US" sz="1600" dirty="0"/>
              <a:t>를 지울 수 있으나 매우 주의가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create table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table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insert</a:t>
            </a:r>
            <a:r>
              <a:rPr lang="ko-KR" altLang="en-US" sz="1600" dirty="0"/>
              <a:t>를 활용하여 컬럼에 값을 넣어줄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varchar() : </a:t>
            </a:r>
            <a:r>
              <a:rPr lang="ko-KR" altLang="en-US" sz="1600" dirty="0"/>
              <a:t>가변길이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실제 넣는 값에 따라 크기가 조절됨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char(10) : </a:t>
            </a:r>
            <a:r>
              <a:rPr lang="ko-KR" altLang="en-US" sz="1600" dirty="0"/>
              <a:t>고정 길이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하나만 넣더라도 </a:t>
            </a:r>
            <a:r>
              <a:rPr lang="en-US" altLang="ko-KR" sz="1600" dirty="0"/>
              <a:t>10</a:t>
            </a:r>
            <a:r>
              <a:rPr lang="ko-KR" altLang="en-US" sz="1600" dirty="0"/>
              <a:t>의 길이를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무조건 가짐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1AA5B-1059-F557-999D-8C9744BB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750212"/>
            <a:ext cx="5349225" cy="46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34200" y="740477"/>
            <a:ext cx="4771675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MySQL </a:t>
            </a:r>
            <a:r>
              <a:rPr lang="ko-KR" altLang="en-US" dirty="0"/>
              <a:t>설정하기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Options File </a:t>
            </a:r>
            <a:r>
              <a:rPr lang="ko-KR" altLang="en-US" sz="1600" dirty="0"/>
              <a:t>의 </a:t>
            </a:r>
            <a:r>
              <a:rPr lang="en-US" altLang="ko-KR" sz="1600" dirty="0"/>
              <a:t>default time-zone</a:t>
            </a:r>
            <a:r>
              <a:rPr lang="ko-KR" altLang="en-US" sz="1600" dirty="0"/>
              <a:t>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+09:00 </a:t>
            </a:r>
            <a:r>
              <a:rPr lang="ko-KR" altLang="en-US" sz="1600" dirty="0"/>
              <a:t>입력 후 적용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503B09-4F96-5692-E6DB-A6BC974B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1657350"/>
            <a:ext cx="6742176" cy="37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A41A65-79D9-F26A-BFA9-85A231A8E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347" b="62449"/>
          <a:stretch/>
        </p:blipFill>
        <p:spPr>
          <a:xfrm>
            <a:off x="0" y="0"/>
            <a:ext cx="2761861" cy="25752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863E40-E42F-68FE-9864-187BB3DE7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86" t="18367" r="28673" b="24625"/>
          <a:stretch/>
        </p:blipFill>
        <p:spPr>
          <a:xfrm>
            <a:off x="506963" y="2397967"/>
            <a:ext cx="5589037" cy="3909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BE767-194D-A686-DC65-91DE12031FCD}"/>
              </a:ext>
            </a:extLst>
          </p:cNvPr>
          <p:cNvSpPr txBox="1"/>
          <p:nvPr/>
        </p:nvSpPr>
        <p:spPr>
          <a:xfrm>
            <a:off x="6934200" y="740477"/>
            <a:ext cx="4771675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MySQL </a:t>
            </a:r>
            <a:r>
              <a:rPr lang="ko-KR" altLang="en-US" dirty="0"/>
              <a:t>설정하기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Edit </a:t>
            </a:r>
            <a:r>
              <a:rPr lang="ko-KR" altLang="en-US" sz="1600" dirty="0"/>
              <a:t>탭의 </a:t>
            </a:r>
            <a:r>
              <a:rPr lang="en-US" altLang="ko-KR" sz="1600" dirty="0"/>
              <a:t>Preferences</a:t>
            </a:r>
            <a:r>
              <a:rPr lang="ko-KR" altLang="en-US" sz="1600" dirty="0"/>
              <a:t>에서 </a:t>
            </a:r>
            <a:r>
              <a:rPr lang="en-US" altLang="ko-KR" sz="1600" dirty="0"/>
              <a:t>Font </a:t>
            </a:r>
            <a:r>
              <a:rPr lang="ko-KR" altLang="en-US" sz="1600" dirty="0"/>
              <a:t>크기 설정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631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BE767-194D-A686-DC65-91DE12031FCD}"/>
              </a:ext>
            </a:extLst>
          </p:cNvPr>
          <p:cNvSpPr txBox="1"/>
          <p:nvPr/>
        </p:nvSpPr>
        <p:spPr>
          <a:xfrm>
            <a:off x="6934200" y="740477"/>
            <a:ext cx="4771675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MySQL </a:t>
            </a:r>
            <a:r>
              <a:rPr lang="ko-KR" altLang="en-US" dirty="0"/>
              <a:t>설정하기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Edit </a:t>
            </a:r>
            <a:r>
              <a:rPr lang="ko-KR" altLang="en-US" sz="1600" dirty="0"/>
              <a:t>탭의 </a:t>
            </a:r>
            <a:r>
              <a:rPr lang="en-US" altLang="ko-KR" sz="1600" dirty="0"/>
              <a:t>Preferences</a:t>
            </a:r>
            <a:r>
              <a:rPr lang="ko-KR" altLang="en-US" sz="1600" dirty="0"/>
              <a:t>에서 </a:t>
            </a:r>
            <a:r>
              <a:rPr lang="en-US" altLang="ko-KR" sz="1600" dirty="0"/>
              <a:t>SQL Editor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맨 밑의 체크 해제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993035-8348-9713-5914-B3F0CEC6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5" t="17334" r="28225" b="23467"/>
          <a:stretch/>
        </p:blipFill>
        <p:spPr>
          <a:xfrm>
            <a:off x="486125" y="923544"/>
            <a:ext cx="5559552" cy="40599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9E70E1-FC73-C299-4D45-C563044A9E29}"/>
              </a:ext>
            </a:extLst>
          </p:cNvPr>
          <p:cNvSpPr/>
          <p:nvPr/>
        </p:nvSpPr>
        <p:spPr>
          <a:xfrm>
            <a:off x="1965960" y="4297680"/>
            <a:ext cx="384048" cy="3017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쿼리문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SQL File</a:t>
            </a:r>
            <a:r>
              <a:rPr lang="ko-KR" altLang="en-US" sz="1600" dirty="0"/>
              <a:t>에서 작성함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대소문자 구분 없음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D8C205-8AAB-34D3-13D8-226FD1F6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" y="471297"/>
            <a:ext cx="4951667" cy="24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5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쿼리문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Select : </a:t>
            </a:r>
            <a:r>
              <a:rPr lang="ko-KR" altLang="en-US" sz="1600" dirty="0"/>
              <a:t>조회 명령어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주석 처리는 한 문장은 </a:t>
            </a:r>
            <a:r>
              <a:rPr lang="en-US" altLang="ko-KR" sz="1600" dirty="0"/>
              <a:t>“--”</a:t>
            </a:r>
            <a:r>
              <a:rPr lang="ko-KR" altLang="en-US" sz="1600" dirty="0"/>
              <a:t>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문장은 </a:t>
            </a:r>
            <a:r>
              <a:rPr lang="en-US" altLang="ko-KR" sz="1600" dirty="0"/>
              <a:t>“/* */”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한 문장만 실행시키고 싶을 때는 </a:t>
            </a:r>
            <a:r>
              <a:rPr lang="en-US" altLang="ko-KR" sz="1600" dirty="0"/>
              <a:t>Ctrl + Enter</a:t>
            </a:r>
            <a:r>
              <a:rPr lang="ko-KR" altLang="en-US" sz="1600" dirty="0"/>
              <a:t>을 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E0A30-2ACB-B4D1-B0EE-7A370255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9" y="695611"/>
            <a:ext cx="5250103" cy="40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정수</a:t>
            </a:r>
            <a:r>
              <a:rPr lang="en-US" altLang="ko-KR" sz="1600" dirty="0"/>
              <a:t>, </a:t>
            </a:r>
            <a:r>
              <a:rPr lang="ko-KR" altLang="en-US" sz="1600" dirty="0"/>
              <a:t>실수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관련 연산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문자열 합연산은 불가능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다만 문자열에 숫자가 들어있을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숫자 관련 연산을 </a:t>
            </a:r>
            <a:r>
              <a:rPr lang="ko-KR" altLang="en-US" sz="1600" dirty="0" err="1"/>
              <a:t>해줌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5B9E3-5485-C95E-BEF3-E8146987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794"/>
            <a:ext cx="5365630" cy="47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3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 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존재하지 않는 것에 접근하거나 잘못된 문법을 작성할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에러를 출력해줌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에러코드를 확인하여 어떤 문제가 발생하였는지 추론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17FD3-5D15-7E63-B93D-7156CE0C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2" y="1509392"/>
            <a:ext cx="5449202" cy="30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782</Words>
  <Application>Microsoft Office PowerPoint</Application>
  <PresentationFormat>와이드스크린</PresentationFormat>
  <Paragraphs>105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139</cp:revision>
  <dcterms:created xsi:type="dcterms:W3CDTF">2024-07-17T02:44:34Z</dcterms:created>
  <dcterms:modified xsi:type="dcterms:W3CDTF">2024-08-07T08:39:22Z</dcterms:modified>
</cp:coreProperties>
</file>