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92" r:id="rId2"/>
    <p:sldId id="313" r:id="rId3"/>
    <p:sldId id="314" r:id="rId4"/>
    <p:sldId id="316" r:id="rId5"/>
    <p:sldId id="315" r:id="rId6"/>
    <p:sldId id="317" r:id="rId7"/>
    <p:sldId id="318" r:id="rId8"/>
    <p:sldId id="319" r:id="rId9"/>
    <p:sldId id="321" r:id="rId10"/>
    <p:sldId id="320" r:id="rId11"/>
    <p:sldId id="323" r:id="rId12"/>
    <p:sldId id="322" r:id="rId13"/>
    <p:sldId id="324" r:id="rId14"/>
    <p:sldId id="325" r:id="rId15"/>
    <p:sldId id="326" r:id="rId16"/>
    <p:sldId id="327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36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5E0E9-113C-417D-941B-9B4D192097CE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278BBC-C201-4D73-BA7F-C66B64282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79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1F01F3-492C-A441-8F8A-C88EA2627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94E771-B6D7-7120-0AD8-0D2F6AC086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C57606-8EFF-AAF2-979D-19F1FF31A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824939-7AE1-B4A5-2CA1-8EE976A2E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2CAFCE-68A0-90BD-87E0-3A366F5A9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755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F7922-2339-EF48-3893-9C0493F2A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625112-AEC3-1B53-B1F8-345C07567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E61933-1C43-015E-537B-7F608B6DC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DC3E3F-C90D-DB34-32F9-E2A3831F6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0D0178-8965-CAF5-1D78-94E38C649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113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7B4F8B8-B856-5435-16D2-B53A801E54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7F144A-E5D0-7096-88E3-C8C985B37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F6FE2A-5064-A9F7-EEE9-0D3FEB40A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3C3CCE-FD6A-D0A3-18C1-BFF65B23E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5D528-5943-994C-A5F6-07817BAEA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921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AC51D-3752-9942-54C1-ED3B367D5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143CC0-DD00-06BB-F78E-BB1703C30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D80873-6A9F-67E5-1D60-FD1E01E17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EECE5F-95BE-879D-484F-2B458F803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873F6C-0E6C-7464-3837-B25108315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255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14BB8C-194E-FD16-6358-06D77F120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7CD1EA-4DCB-F8AB-8368-811A2612C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A5132B-E218-BDC8-EE50-2CC703E46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5E0DA2-11E1-3204-CA3C-1CC63AFF6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CCFF3B-42AC-3492-E479-AD479DA1D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331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0484C7-EAD1-11D2-B59B-D261A8D6E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B48894-F789-C3BE-F64D-763409C70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57F9EB-4B08-41B1-3ED6-BBFF9D541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85BDA4-684A-2372-F226-26191AEE6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27601E-5571-1A3A-8C52-7026B2A8C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0C6DDD-684D-FCF3-AC74-3458E4DAE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895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D9BB6-5F34-6136-A3BA-829E1CD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95812D-0318-AEA3-463D-6BBEA1543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D0E24E-B85D-0AF6-275A-34B02B356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3F7976-BDF9-E4FC-CEBD-4D57C080C1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7EE254-0FCC-306D-9552-131E77E569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0D7002-63F2-E409-3B62-06E621291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78E6796-6764-7B7F-E341-B67F10CE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FF7F11-760D-BD6E-10DA-7DFAE917F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868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D56E4-2656-8965-DF20-DF033A77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292082-7397-81D4-ED50-16E960F09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FE1E8D-F217-CA30-5ABD-D10716F2D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97216E-6006-D97C-8810-0071D3973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450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76ED157-0A5E-4EC2-087F-0088F9703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5405DE-024D-8505-5353-C59532178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16EA3E-182F-078E-9B1B-50AC12E4A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070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BDF20-438D-E159-6BCB-A9F212537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E88710-0CC4-0631-0A59-4F52CB8E2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BC5746-2B2C-214C-E5AD-A70F3B0F0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252E70-868F-2958-F8AB-9FD08B3B7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9D9AFC-180B-A0FA-5307-8E5ADCF9A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F8B793-DD91-F01F-9F99-3C77247F8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811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AD14A-A1B1-A902-C091-704A91B6D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E8AFE0-E242-815A-9CAE-E315E41833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6CAEDF-7E1C-4F84-B649-B080603FD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CDB9B3-1E40-7E44-1048-780B9BDCE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E0DE95-3BF0-B416-279E-745BD69A8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0A3C67-6ECD-6B0B-32DB-D0B585F90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972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F046DB0-64BF-2C62-2B95-BB500C72C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574F31-189A-9312-D77C-30D8D1190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E72FAA-529C-E9FB-4D74-3ED16DA589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7F4E7-72E2-43F9-869C-F87853AFB956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204F3F-1C75-B563-937D-A2624D2CB7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6609E0-2131-48E2-3540-377E99A11D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01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dev.mysql.com/doc/refman/8.4/en/date-and-time-functions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355080" y="548640"/>
            <a:ext cx="5961888" cy="3045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UNION-1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 여러 개의 쿼리에서 반환되는 결과를 통합해줌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UNION</a:t>
            </a:r>
            <a:r>
              <a:rPr lang="ko-KR" altLang="en-US" sz="1600" dirty="0"/>
              <a:t>을 사용하려면 다음 조건을 만족해야 함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    ① 모든 </a:t>
            </a:r>
            <a:r>
              <a:rPr lang="en-US" altLang="ko-KR" sz="1600" dirty="0"/>
              <a:t>SELECT </a:t>
            </a:r>
            <a:r>
              <a:rPr lang="ko-KR" altLang="en-US" sz="1600" dirty="0"/>
              <a:t>구문에서 나타나는 컬럼의 수와 순서는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  </a:t>
            </a:r>
            <a:r>
              <a:rPr lang="ko-KR" altLang="en-US" sz="1600" dirty="0"/>
              <a:t>같아야 함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    ② 컬럼의 데이터 타입은 같거나 호환 가능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UNION</a:t>
            </a:r>
            <a:r>
              <a:rPr lang="ko-KR" altLang="en-US" sz="1600" dirty="0"/>
              <a:t>은 행을 합치고</a:t>
            </a:r>
            <a:r>
              <a:rPr lang="en-US" altLang="ko-KR" sz="1600" dirty="0"/>
              <a:t>, JOIN</a:t>
            </a:r>
            <a:r>
              <a:rPr lang="ko-KR" altLang="en-US" sz="1600" dirty="0"/>
              <a:t>은 열을 합친다고 생각하면 됨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기본적으로 행의 중복을 제거해줌</a:t>
            </a:r>
            <a:endParaRPr lang="en-US" altLang="ko-KR" sz="1600" dirty="0"/>
          </a:p>
        </p:txBody>
      </p:sp>
      <p:pic>
        <p:nvPicPr>
          <p:cNvPr id="2" name="Picture 2" descr="MariaDB Union - Combining Result Sets Into a Single Result Set">
            <a:extLst>
              <a:ext uri="{FF2B5EF4-FFF2-40B4-BE49-F238E27FC236}">
                <a16:creationId xmlns:a16="http://schemas.microsoft.com/office/drawing/2014/main" id="{4C5CFC79-97B3-F1ED-56F7-1592833A4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08" y="548640"/>
            <a:ext cx="5099304" cy="1349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F8E755A-E70E-375F-FAEE-0220FA07B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82" y="2772728"/>
            <a:ext cx="5491714" cy="353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340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355080" y="548640"/>
            <a:ext cx="5961888" cy="1937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CSV </a:t>
            </a:r>
            <a:r>
              <a:rPr lang="ko-KR" altLang="en-US" dirty="0"/>
              <a:t>파일 업로드하기</a:t>
            </a:r>
            <a:r>
              <a:rPr lang="en-US" altLang="ko-KR" dirty="0"/>
              <a:t>-5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- SELECT</a:t>
            </a:r>
            <a:r>
              <a:rPr lang="ko-KR" altLang="en-US" sz="1600" dirty="0"/>
              <a:t>를 통해 </a:t>
            </a:r>
            <a:r>
              <a:rPr lang="en-US" altLang="ko-KR" sz="1600" dirty="0"/>
              <a:t>IMPORT</a:t>
            </a:r>
            <a:r>
              <a:rPr lang="ko-KR" altLang="en-US" sz="1600" dirty="0"/>
              <a:t>된 것을 확인 가능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기본적으로 </a:t>
            </a:r>
            <a:r>
              <a:rPr lang="en-US" altLang="ko-KR" sz="1600" dirty="0"/>
              <a:t>1000</a:t>
            </a:r>
            <a:r>
              <a:rPr lang="ko-KR" altLang="en-US" sz="1600" dirty="0"/>
              <a:t>개 행만 나오고 있지만 개수 조절 가능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11B5FAD-818F-D0CD-3FB6-07A192A1D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81" y="161925"/>
            <a:ext cx="6202299" cy="19549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626C8A3-3D4D-DBF4-4BC3-9A45CD804D5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678" t="11466" r="37450" b="51333"/>
          <a:stretch/>
        </p:blipFill>
        <p:spPr>
          <a:xfrm>
            <a:off x="152781" y="3429000"/>
            <a:ext cx="6741822" cy="277309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7BC2155-F7BB-256F-9B6B-0C6D2CB605A2}"/>
              </a:ext>
            </a:extLst>
          </p:cNvPr>
          <p:cNvSpPr/>
          <p:nvPr/>
        </p:nvSpPr>
        <p:spPr>
          <a:xfrm>
            <a:off x="2280108" y="3422319"/>
            <a:ext cx="1243584" cy="1435608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F72D09-32C8-16FE-8D37-0A7937CB9AF5}"/>
              </a:ext>
            </a:extLst>
          </p:cNvPr>
          <p:cNvSpPr txBox="1"/>
          <p:nvPr/>
        </p:nvSpPr>
        <p:spPr>
          <a:xfrm>
            <a:off x="1816723" y="3091495"/>
            <a:ext cx="2377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rgbClr val="FF0000"/>
                </a:solidFill>
              </a:rPr>
              <a:t>출력 값 개수를 조절 가능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174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355080" y="548640"/>
            <a:ext cx="5961888" cy="3045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테이블 수정</a:t>
            </a:r>
            <a:r>
              <a:rPr lang="en-US" altLang="ko-KR" dirty="0"/>
              <a:t>(</a:t>
            </a:r>
            <a:r>
              <a:rPr lang="ko-KR" altLang="en-US" dirty="0"/>
              <a:t>다운받은 </a:t>
            </a:r>
            <a:r>
              <a:rPr lang="en-US" altLang="ko-KR" dirty="0"/>
              <a:t>CSV </a:t>
            </a:r>
            <a:r>
              <a:rPr lang="ko-KR" altLang="en-US" dirty="0"/>
              <a:t>파일 테이블</a:t>
            </a:r>
            <a:r>
              <a:rPr lang="en-US" altLang="ko-KR" dirty="0"/>
              <a:t>)-1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- index </a:t>
            </a:r>
            <a:r>
              <a:rPr lang="ko-KR" altLang="en-US" sz="1600" dirty="0"/>
              <a:t>탭에서 </a:t>
            </a:r>
            <a:r>
              <a:rPr lang="en-US" altLang="ko-KR" sz="1600" dirty="0"/>
              <a:t>index</a:t>
            </a:r>
            <a:r>
              <a:rPr lang="ko-KR" altLang="en-US" sz="1600" dirty="0"/>
              <a:t>를 결정해줄 수 있음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전</a:t>
            </a:r>
            <a:r>
              <a:rPr lang="en-US" altLang="ko-KR" sz="1600" dirty="0"/>
              <a:t>/</a:t>
            </a:r>
            <a:r>
              <a:rPr lang="ko-KR" altLang="en-US" sz="1600" dirty="0"/>
              <a:t>월세를 </a:t>
            </a:r>
            <a:r>
              <a:rPr lang="en-US" altLang="ko-KR" sz="1600" dirty="0"/>
              <a:t>index</a:t>
            </a:r>
            <a:r>
              <a:rPr lang="ko-KR" altLang="en-US" sz="1600" dirty="0"/>
              <a:t>로 결정해주기 위해 먼저 </a:t>
            </a:r>
            <a:r>
              <a:rPr lang="en-US" altLang="ko-KR" sz="1600" dirty="0"/>
              <a:t>LET_TYPE</a:t>
            </a:r>
            <a:r>
              <a:rPr lang="ko-KR" altLang="en-US" sz="1600" dirty="0"/>
              <a:t>를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TEXT </a:t>
            </a:r>
            <a:r>
              <a:rPr lang="ko-KR" altLang="en-US" sz="1600" dirty="0"/>
              <a:t>에서 </a:t>
            </a:r>
            <a:r>
              <a:rPr lang="en-US" altLang="ko-KR" sz="1600" dirty="0"/>
              <a:t>VARCHAR(255)</a:t>
            </a:r>
            <a:r>
              <a:rPr lang="ko-KR" altLang="en-US" sz="1600" dirty="0"/>
              <a:t>로 변경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이후 </a:t>
            </a:r>
            <a:r>
              <a:rPr lang="en-US" altLang="ko-KR" sz="1600" dirty="0"/>
              <a:t>INDEX </a:t>
            </a:r>
            <a:r>
              <a:rPr lang="ko-KR" altLang="en-US" sz="1600" dirty="0"/>
              <a:t>탭에 다시 들어가서 </a:t>
            </a:r>
            <a:r>
              <a:rPr lang="en-US" altLang="ko-KR" sz="1600" dirty="0"/>
              <a:t>Index Name</a:t>
            </a:r>
            <a:r>
              <a:rPr lang="ko-KR" altLang="en-US" sz="1600" dirty="0"/>
              <a:t>을 정해준 뒤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Type</a:t>
            </a:r>
            <a:r>
              <a:rPr lang="ko-KR" altLang="en-US" sz="1600" dirty="0"/>
              <a:t>은 </a:t>
            </a:r>
            <a:r>
              <a:rPr lang="en-US" altLang="ko-KR" sz="1600" dirty="0"/>
              <a:t>INDEX</a:t>
            </a:r>
            <a:r>
              <a:rPr lang="ko-KR" altLang="en-US" sz="1600" dirty="0"/>
              <a:t> 클릭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LET_TYPE</a:t>
            </a:r>
            <a:r>
              <a:rPr lang="ko-KR" altLang="en-US" sz="1600" dirty="0"/>
              <a:t> 컬럼을 클릭하고 오름차순</a:t>
            </a:r>
            <a:r>
              <a:rPr lang="en-US" altLang="ko-KR" sz="1600" dirty="0"/>
              <a:t>/</a:t>
            </a:r>
            <a:r>
              <a:rPr lang="ko-KR" altLang="en-US" sz="1600" dirty="0"/>
              <a:t>내림차순을 결정한 뒤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APPLY </a:t>
            </a:r>
            <a:r>
              <a:rPr lang="ko-KR" altLang="en-US" sz="1600" dirty="0"/>
              <a:t>적용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5CB8DA-AFB3-4536-58D4-F8F648803D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6825" b="52400"/>
          <a:stretch/>
        </p:blipFill>
        <p:spPr>
          <a:xfrm>
            <a:off x="0" y="420624"/>
            <a:ext cx="6236208" cy="326440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170AB37-707F-BA69-0B81-FCD4223F8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4261103"/>
            <a:ext cx="7383668" cy="252580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B66B486-C9FC-D5EB-9754-A5BE7957AE1D}"/>
              </a:ext>
            </a:extLst>
          </p:cNvPr>
          <p:cNvSpPr/>
          <p:nvPr/>
        </p:nvSpPr>
        <p:spPr>
          <a:xfrm>
            <a:off x="0" y="5205399"/>
            <a:ext cx="1371600" cy="40901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AB88180-6780-F2E0-C0A2-EDDB4CFA91D1}"/>
              </a:ext>
            </a:extLst>
          </p:cNvPr>
          <p:cNvSpPr/>
          <p:nvPr/>
        </p:nvSpPr>
        <p:spPr>
          <a:xfrm>
            <a:off x="3959352" y="6345936"/>
            <a:ext cx="1655064" cy="164592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2177E4-D4A3-3E43-B576-345E1FF4DAF2}"/>
              </a:ext>
            </a:extLst>
          </p:cNvPr>
          <p:cNvSpPr txBox="1"/>
          <p:nvPr/>
        </p:nvSpPr>
        <p:spPr>
          <a:xfrm>
            <a:off x="5614416" y="6198641"/>
            <a:ext cx="2377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컬럼 타입 결정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r>
              <a:rPr lang="en-US" altLang="ko-KR" sz="1400" b="1" dirty="0">
                <a:solidFill>
                  <a:srgbClr val="FF0000"/>
                </a:solidFill>
              </a:rPr>
              <a:t>ASC/DESC </a:t>
            </a:r>
            <a:r>
              <a:rPr lang="ko-KR" altLang="en-US" sz="1400" b="1" dirty="0">
                <a:solidFill>
                  <a:srgbClr val="FF0000"/>
                </a:solidFill>
              </a:rPr>
              <a:t>선택 가능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165EB87-FA5F-01D8-3FBD-F5087E487482}"/>
              </a:ext>
            </a:extLst>
          </p:cNvPr>
          <p:cNvSpPr/>
          <p:nvPr/>
        </p:nvSpPr>
        <p:spPr>
          <a:xfrm>
            <a:off x="1636776" y="2864535"/>
            <a:ext cx="1883664" cy="152985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220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B2D4A137-D570-D10B-3998-BE8DD7E1A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29" y="3624810"/>
            <a:ext cx="9124950" cy="25431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292E1BA-8DD2-8A3A-C017-6DCEAEE24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51" y="798195"/>
            <a:ext cx="5786438" cy="22193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355080" y="548640"/>
            <a:ext cx="5961888" cy="1568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테이블 수정</a:t>
            </a:r>
            <a:r>
              <a:rPr lang="en-US" altLang="ko-KR" dirty="0"/>
              <a:t>(</a:t>
            </a:r>
            <a:r>
              <a:rPr lang="ko-KR" altLang="en-US" dirty="0"/>
              <a:t>다운받은 </a:t>
            </a:r>
            <a:r>
              <a:rPr lang="en-US" altLang="ko-KR" dirty="0"/>
              <a:t>CSV </a:t>
            </a:r>
            <a:r>
              <a:rPr lang="ko-KR" altLang="en-US" dirty="0"/>
              <a:t>파일 테이블</a:t>
            </a:r>
            <a:r>
              <a:rPr lang="en-US" altLang="ko-KR" dirty="0"/>
              <a:t>)-2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- ADNG_ADDR </a:t>
            </a:r>
            <a:r>
              <a:rPr lang="ko-KR" altLang="en-US" sz="1600" dirty="0"/>
              <a:t>컬럼과 </a:t>
            </a:r>
            <a:r>
              <a:rPr lang="en-US" altLang="ko-KR" sz="1600" dirty="0"/>
              <a:t>BLDG_CTGO</a:t>
            </a:r>
            <a:r>
              <a:rPr lang="ko-KR" altLang="en-US" sz="1600" dirty="0"/>
              <a:t>도 </a:t>
            </a:r>
            <a:r>
              <a:rPr lang="en-US" altLang="ko-KR" sz="1600" dirty="0"/>
              <a:t>INDEX</a:t>
            </a:r>
            <a:r>
              <a:rPr lang="ko-KR" altLang="en-US" sz="1600" dirty="0"/>
              <a:t>로 설정해줌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 err="1"/>
              <a:t>둘다</a:t>
            </a:r>
            <a:r>
              <a:rPr lang="ko-KR" altLang="en-US" sz="1600" dirty="0"/>
              <a:t> </a:t>
            </a:r>
            <a:r>
              <a:rPr lang="en-US" altLang="ko-KR" sz="1600" dirty="0"/>
              <a:t>VARCHAR() </a:t>
            </a:r>
            <a:r>
              <a:rPr lang="ko-KR" altLang="en-US" sz="1600" dirty="0"/>
              <a:t>타입으로 변경 후</a:t>
            </a:r>
            <a:r>
              <a:rPr lang="en-US" altLang="ko-KR" sz="1600" dirty="0"/>
              <a:t> INDEX</a:t>
            </a:r>
            <a:r>
              <a:rPr lang="ko-KR" altLang="en-US" sz="1600" dirty="0"/>
              <a:t> 탭에서 추가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및 적용</a:t>
            </a:r>
            <a:endParaRPr lang="en-US" altLang="ko-KR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B66B486-C9FC-D5EB-9754-A5BE7957AE1D}"/>
              </a:ext>
            </a:extLst>
          </p:cNvPr>
          <p:cNvSpPr/>
          <p:nvPr/>
        </p:nvSpPr>
        <p:spPr>
          <a:xfrm>
            <a:off x="79628" y="4092967"/>
            <a:ext cx="1776603" cy="40901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AB88180-6780-F2E0-C0A2-EDDB4CFA91D1}"/>
              </a:ext>
            </a:extLst>
          </p:cNvPr>
          <p:cNvSpPr/>
          <p:nvPr/>
        </p:nvSpPr>
        <p:spPr>
          <a:xfrm>
            <a:off x="5385816" y="4713517"/>
            <a:ext cx="1655064" cy="164592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165EB87-FA5F-01D8-3FBD-F5087E487482}"/>
              </a:ext>
            </a:extLst>
          </p:cNvPr>
          <p:cNvSpPr/>
          <p:nvPr/>
        </p:nvSpPr>
        <p:spPr>
          <a:xfrm>
            <a:off x="429768" y="2453055"/>
            <a:ext cx="2112264" cy="189561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B721A98-A27E-BDD9-E6B0-867723C8222D}"/>
              </a:ext>
            </a:extLst>
          </p:cNvPr>
          <p:cNvSpPr/>
          <p:nvPr/>
        </p:nvSpPr>
        <p:spPr>
          <a:xfrm>
            <a:off x="324612" y="1672576"/>
            <a:ext cx="2112264" cy="189561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3E8872D-51B6-BD4B-10B8-2787F34DF9D5}"/>
              </a:ext>
            </a:extLst>
          </p:cNvPr>
          <p:cNvSpPr/>
          <p:nvPr/>
        </p:nvSpPr>
        <p:spPr>
          <a:xfrm>
            <a:off x="5385816" y="5481684"/>
            <a:ext cx="1655064" cy="164592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964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355080" y="548640"/>
            <a:ext cx="5961888" cy="1568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GROUP BY </a:t>
            </a:r>
            <a:r>
              <a:rPr lang="ko-KR" altLang="en-US" dirty="0"/>
              <a:t>활용하기</a:t>
            </a:r>
            <a:r>
              <a:rPr lang="en-US" altLang="ko-KR" dirty="0"/>
              <a:t>-1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- WHERE </a:t>
            </a:r>
            <a:r>
              <a:rPr lang="ko-KR" altLang="en-US" sz="1600" dirty="0"/>
              <a:t>절과 </a:t>
            </a:r>
            <a:r>
              <a:rPr lang="en-US" altLang="ko-KR" sz="1600" dirty="0"/>
              <a:t>GROUP BY</a:t>
            </a:r>
            <a:r>
              <a:rPr lang="ko-KR" altLang="en-US" sz="1600" dirty="0"/>
              <a:t>를 활용하여 조회 가능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GROUP</a:t>
            </a:r>
            <a:r>
              <a:rPr lang="ko-KR" altLang="en-US" sz="1600" dirty="0"/>
              <a:t> </a:t>
            </a:r>
            <a:r>
              <a:rPr lang="en-US" altLang="ko-KR" sz="1600" dirty="0"/>
              <a:t>BY</a:t>
            </a:r>
            <a:r>
              <a:rPr lang="ko-KR" altLang="en-US" sz="1600" dirty="0"/>
              <a:t>에 여러 컬럼을 넣을 경우</a:t>
            </a:r>
            <a:r>
              <a:rPr lang="en-US" altLang="ko-KR" sz="1600" dirty="0"/>
              <a:t>, </a:t>
            </a:r>
            <a:r>
              <a:rPr lang="ko-KR" altLang="en-US" sz="1600" dirty="0"/>
              <a:t>각 컬럼 별로 나눠서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합친 후 결과를 확인할 수 있음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ACC6D97-23B2-8C8B-11CD-D05285D13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935" y="297741"/>
            <a:ext cx="4502849" cy="265705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A81FCDA-6CAB-927E-77A1-534C7A804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21" y="3447401"/>
            <a:ext cx="5347335" cy="311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304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355080" y="548640"/>
            <a:ext cx="5961888" cy="829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GROUP BY </a:t>
            </a:r>
            <a:r>
              <a:rPr lang="ko-KR" altLang="en-US" dirty="0"/>
              <a:t>활용하기</a:t>
            </a:r>
            <a:r>
              <a:rPr lang="en-US" altLang="ko-KR" dirty="0"/>
              <a:t>-2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- </a:t>
            </a:r>
            <a:r>
              <a:rPr lang="ko-KR" altLang="en-US" sz="1600" dirty="0"/>
              <a:t>각 조건에 맞게 </a:t>
            </a:r>
            <a:r>
              <a:rPr lang="en-US" altLang="ko-KR" sz="1600" dirty="0"/>
              <a:t>WHERE </a:t>
            </a:r>
            <a:r>
              <a:rPr lang="ko-KR" altLang="en-US" sz="1600" dirty="0"/>
              <a:t>절과 </a:t>
            </a:r>
            <a:r>
              <a:rPr lang="en-US" altLang="ko-KR" sz="1600" dirty="0"/>
              <a:t>HAVING </a:t>
            </a:r>
            <a:r>
              <a:rPr lang="ko-KR" altLang="en-US" sz="1600" dirty="0"/>
              <a:t>절을 잘 </a:t>
            </a:r>
            <a:r>
              <a:rPr lang="ko-KR" altLang="en-US" sz="1600" dirty="0" err="1"/>
              <a:t>구분해야함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951FCD-1FA1-B02C-82FA-5D51D06A4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15" y="548639"/>
            <a:ext cx="5442205" cy="567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525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355080" y="548640"/>
            <a:ext cx="5961888" cy="829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부동산 </a:t>
            </a:r>
            <a:r>
              <a:rPr lang="en-US" altLang="ko-KR" dirty="0"/>
              <a:t>TABLE </a:t>
            </a:r>
            <a:r>
              <a:rPr lang="ko-KR" altLang="en-US" dirty="0"/>
              <a:t>다루기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- </a:t>
            </a:r>
            <a:r>
              <a:rPr lang="ko-KR" altLang="en-US" sz="1600" dirty="0"/>
              <a:t>각 조건에 맞게 </a:t>
            </a:r>
            <a:r>
              <a:rPr lang="en-US" altLang="ko-KR" sz="1600" dirty="0"/>
              <a:t>WHERE </a:t>
            </a:r>
            <a:r>
              <a:rPr lang="ko-KR" altLang="en-US" sz="1600" dirty="0"/>
              <a:t>절과 </a:t>
            </a:r>
            <a:r>
              <a:rPr lang="en-US" altLang="ko-KR" sz="1600" dirty="0"/>
              <a:t>HAVING </a:t>
            </a:r>
            <a:r>
              <a:rPr lang="ko-KR" altLang="en-US" sz="1600" dirty="0"/>
              <a:t>절을 잘 </a:t>
            </a:r>
            <a:r>
              <a:rPr lang="ko-KR" altLang="en-US" sz="1600" dirty="0" err="1"/>
              <a:t>구분해야함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F0B1850-0119-3000-8C16-953D0E2B5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01" y="399097"/>
            <a:ext cx="600075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412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355080" y="548640"/>
            <a:ext cx="5961888" cy="2306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Data Type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시스템과 프로그래밍 언어에서 실수</a:t>
            </a:r>
            <a:r>
              <a:rPr lang="en-US" altLang="ko-KR" sz="1600" dirty="0"/>
              <a:t>, </a:t>
            </a:r>
            <a:r>
              <a:rPr lang="ko-KR" altLang="en-US" sz="1600" dirty="0"/>
              <a:t>소수</a:t>
            </a:r>
            <a:r>
              <a:rPr lang="en-US" altLang="ko-KR" sz="1600" dirty="0"/>
              <a:t>, </a:t>
            </a:r>
            <a:r>
              <a:rPr lang="ko-KR" altLang="en-US" sz="1600" dirty="0"/>
              <a:t>자료형 등의 여러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데이터를 식별하는 타입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크게 숫자</a:t>
            </a:r>
            <a:r>
              <a:rPr lang="en-US" altLang="ko-KR" sz="1600" dirty="0"/>
              <a:t>, </a:t>
            </a:r>
            <a:r>
              <a:rPr lang="ko-KR" altLang="en-US" sz="1600" dirty="0"/>
              <a:t>문자</a:t>
            </a:r>
            <a:r>
              <a:rPr lang="en-US" altLang="ko-KR" sz="1600" dirty="0"/>
              <a:t>, </a:t>
            </a:r>
            <a:r>
              <a:rPr lang="ko-KR" altLang="en-US" sz="1600" dirty="0"/>
              <a:t>날짜</a:t>
            </a:r>
            <a:r>
              <a:rPr lang="en-US" altLang="ko-KR" sz="1600" dirty="0"/>
              <a:t>, </a:t>
            </a:r>
            <a:r>
              <a:rPr lang="ko-KR" altLang="en-US" sz="1600" dirty="0"/>
              <a:t>이진 타입 </a:t>
            </a:r>
            <a:r>
              <a:rPr lang="en-US" altLang="ko-KR" sz="1600" dirty="0"/>
              <a:t>4</a:t>
            </a:r>
            <a:r>
              <a:rPr lang="ko-KR" altLang="en-US" sz="1600" dirty="0"/>
              <a:t>가지가 존재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앞에 날짜나 시간 타입을 붙이면 뒤의 문자열 타입이 변경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DECFA7-8E5B-854C-EC7A-1A8F2FD94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96" y="3611690"/>
            <a:ext cx="5224844" cy="14261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D5F5E09-4442-214A-4B97-D00347A76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97" y="5267256"/>
            <a:ext cx="5224844" cy="14261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2A931D9-2556-BF85-7824-3C9D3691350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24018"/>
          <a:stretch/>
        </p:blipFill>
        <p:spPr>
          <a:xfrm>
            <a:off x="581596" y="544397"/>
            <a:ext cx="5224844" cy="27019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60242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355080" y="548640"/>
            <a:ext cx="5961888" cy="4984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날짜에서 연</a:t>
            </a:r>
            <a:r>
              <a:rPr lang="en-US" altLang="ko-KR" dirty="0"/>
              <a:t>/</a:t>
            </a:r>
            <a:r>
              <a:rPr lang="ko-KR" altLang="en-US" dirty="0"/>
              <a:t>월</a:t>
            </a:r>
            <a:r>
              <a:rPr lang="en-US" altLang="ko-KR" dirty="0"/>
              <a:t>/</a:t>
            </a:r>
            <a:r>
              <a:rPr lang="ko-KR" altLang="en-US" dirty="0"/>
              <a:t>일 조회하기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extract() </a:t>
            </a:r>
            <a:r>
              <a:rPr lang="ko-KR" altLang="en-US" sz="1600" dirty="0"/>
              <a:t>함수를 이용하여 연</a:t>
            </a:r>
            <a:r>
              <a:rPr lang="en-US" altLang="ko-KR" sz="1600" dirty="0"/>
              <a:t>/</a:t>
            </a:r>
            <a:r>
              <a:rPr lang="ko-KR" altLang="en-US" sz="1600" dirty="0"/>
              <a:t>월</a:t>
            </a:r>
            <a:r>
              <a:rPr lang="en-US" altLang="ko-KR" sz="1600" dirty="0"/>
              <a:t>/</a:t>
            </a:r>
            <a:r>
              <a:rPr lang="ko-KR" altLang="en-US" sz="1600" dirty="0"/>
              <a:t>일 조회 가능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dirty="0"/>
              <a:t>날짜에서 연</a:t>
            </a:r>
            <a:r>
              <a:rPr lang="en-US" altLang="ko-KR" dirty="0"/>
              <a:t>/</a:t>
            </a:r>
            <a:r>
              <a:rPr lang="ko-KR" altLang="en-US" dirty="0"/>
              <a:t>월</a:t>
            </a:r>
            <a:r>
              <a:rPr lang="en-US" altLang="ko-KR" dirty="0"/>
              <a:t>/</a:t>
            </a:r>
            <a:r>
              <a:rPr lang="ko-KR" altLang="en-US" dirty="0"/>
              <a:t>일 조회하기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en-US" altLang="ko-KR" sz="1600" dirty="0" err="1"/>
              <a:t>dayofweek</a:t>
            </a:r>
            <a:r>
              <a:rPr lang="en-US" altLang="ko-KR" sz="1600" dirty="0"/>
              <a:t>() </a:t>
            </a:r>
            <a:r>
              <a:rPr lang="ko-KR" altLang="en-US" sz="1600" dirty="0"/>
              <a:t>함수를 통해 요일 조회</a:t>
            </a:r>
            <a:r>
              <a:rPr lang="en-US" altLang="ko-KR" sz="1600" dirty="0"/>
              <a:t>(</a:t>
            </a:r>
            <a:r>
              <a:rPr lang="ko-KR" altLang="en-US" sz="1600" dirty="0"/>
              <a:t>일요일 </a:t>
            </a:r>
            <a:r>
              <a:rPr lang="en-US" altLang="ko-KR" sz="1600" dirty="0"/>
              <a:t>1, </a:t>
            </a:r>
            <a:r>
              <a:rPr lang="ko-KR" altLang="en-US" sz="1600" dirty="0"/>
              <a:t>월요일 </a:t>
            </a:r>
            <a:r>
              <a:rPr lang="en-US" altLang="ko-KR" sz="1600" dirty="0"/>
              <a:t>2…)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dirty="0"/>
              <a:t>날짜를 더하기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 </a:t>
            </a:r>
            <a:r>
              <a:rPr lang="en-US" altLang="ko-KR" sz="1600" dirty="0"/>
              <a:t>- </a:t>
            </a:r>
            <a:r>
              <a:rPr lang="ko-KR" altLang="en-US" sz="1600" dirty="0"/>
              <a:t>단순히 더하기는 이상한 값이 나옴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함수를 사용해서 날짜 더해주기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>
                <a:hlinkClick r:id="rId2"/>
              </a:rPr>
              <a:t>https://dev.mysql.com/doc/refman/8.4/en/date-and-time-functions.html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여기서 다양한 함수들 확인 가능</a:t>
            </a:r>
            <a:endParaRPr lang="en-US" altLang="ko-KR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3094F99-94D1-9574-6C19-87A36830C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75" y="3097910"/>
            <a:ext cx="2581753" cy="96815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5EA2A45-772B-B207-B414-FC61A7B096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175" y="4240719"/>
            <a:ext cx="2378869" cy="10572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069ED41-4337-AE01-AF8B-3965C31A53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120" y="5518365"/>
            <a:ext cx="2857500" cy="9620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3C7B2D2-B591-5489-50F4-BCA3ABCA6D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175" y="110467"/>
            <a:ext cx="5244275" cy="271052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08AAF06-200A-E27E-F663-D12A0029858C}"/>
              </a:ext>
            </a:extLst>
          </p:cNvPr>
          <p:cNvSpPr txBox="1"/>
          <p:nvPr/>
        </p:nvSpPr>
        <p:spPr>
          <a:xfrm>
            <a:off x="2893312" y="3274211"/>
            <a:ext cx="2377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날짜에서 연도 조회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5F4944-41FA-0F9B-75A4-E54CFEA1FC99}"/>
              </a:ext>
            </a:extLst>
          </p:cNvPr>
          <p:cNvSpPr txBox="1"/>
          <p:nvPr/>
        </p:nvSpPr>
        <p:spPr>
          <a:xfrm>
            <a:off x="2852928" y="4519287"/>
            <a:ext cx="2377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날짜에서 요일 조회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5C7C3F-A780-E98A-A14B-D01D940CDBAC}"/>
              </a:ext>
            </a:extLst>
          </p:cNvPr>
          <p:cNvSpPr txBox="1"/>
          <p:nvPr/>
        </p:nvSpPr>
        <p:spPr>
          <a:xfrm>
            <a:off x="3138010" y="5764363"/>
            <a:ext cx="2377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날짜 더하기</a:t>
            </a:r>
          </a:p>
        </p:txBody>
      </p:sp>
    </p:spTree>
    <p:extLst>
      <p:ext uri="{BB962C8B-B14F-4D97-AF65-F5344CB8AC3E}">
        <p14:creationId xmlns:p14="http://schemas.microsoft.com/office/powerpoint/2010/main" val="306068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355080" y="548640"/>
            <a:ext cx="5961888" cy="3137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날짜에서 일수 계산하기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en-US" altLang="ko-KR" sz="1600" dirty="0" err="1"/>
              <a:t>datediff</a:t>
            </a:r>
            <a:r>
              <a:rPr lang="en-US" altLang="ko-KR" sz="1600" dirty="0"/>
              <a:t>()</a:t>
            </a:r>
            <a:r>
              <a:rPr lang="ko-KR" altLang="en-US" sz="1600" dirty="0"/>
              <a:t>함수를 통해 계산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dirty="0"/>
              <a:t>날짜 출력 포맷 바꾸기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err="1"/>
              <a:t>date_format</a:t>
            </a:r>
            <a:r>
              <a:rPr lang="en-US" altLang="ko-KR" sz="1600" dirty="0"/>
              <a:t>()</a:t>
            </a:r>
            <a:r>
              <a:rPr lang="ko-KR" altLang="en-US" sz="1600" dirty="0"/>
              <a:t>를 통해 내가 원하는 포맷으로 변경 가능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dirty="0"/>
              <a:t>문자열을 날짜 타입으로 변경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 </a:t>
            </a:r>
            <a:r>
              <a:rPr lang="en-US" altLang="ko-KR" sz="1600" dirty="0"/>
              <a:t>- </a:t>
            </a:r>
            <a:r>
              <a:rPr lang="ko-KR" altLang="en-US" sz="1600" dirty="0"/>
              <a:t>해당 문자열에서 날짜를 가져와서 날짜 타입을 출력</a:t>
            </a:r>
            <a:endParaRPr lang="en-US" altLang="ko-KR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8AAF06-200A-E27E-F663-D12A0029858C}"/>
              </a:ext>
            </a:extLst>
          </p:cNvPr>
          <p:cNvSpPr txBox="1"/>
          <p:nvPr/>
        </p:nvSpPr>
        <p:spPr>
          <a:xfrm>
            <a:off x="2893312" y="3274211"/>
            <a:ext cx="2377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날짜 사이의 일수 계산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5F4944-41FA-0F9B-75A4-E54CFEA1FC99}"/>
              </a:ext>
            </a:extLst>
          </p:cNvPr>
          <p:cNvSpPr txBox="1"/>
          <p:nvPr/>
        </p:nvSpPr>
        <p:spPr>
          <a:xfrm>
            <a:off x="2852928" y="4519287"/>
            <a:ext cx="2377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날짜 출력 포맷 바꾸기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5C7C3F-A780-E98A-A14B-D01D940CDBAC}"/>
              </a:ext>
            </a:extLst>
          </p:cNvPr>
          <p:cNvSpPr txBox="1"/>
          <p:nvPr/>
        </p:nvSpPr>
        <p:spPr>
          <a:xfrm>
            <a:off x="2852928" y="5764363"/>
            <a:ext cx="2662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rgbClr val="FF0000"/>
                </a:solidFill>
              </a:rPr>
              <a:t>문자열을 날짜 타입으로 변경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A6D3FCA-465E-80AF-7465-9EC786875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" y="286321"/>
            <a:ext cx="6154674" cy="205059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7269F60-1A70-EDB2-CB0A-31EE1A428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" y="3054997"/>
            <a:ext cx="2809875" cy="8572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582CDD4-970C-8A53-24B1-8B7BF6A2AD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39" y="4413546"/>
            <a:ext cx="1876425" cy="7334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11D5577-C2DB-30B6-27EF-67F7788E16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38" y="5610177"/>
            <a:ext cx="256222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763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355080" y="548640"/>
            <a:ext cx="5961888" cy="2676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형변환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기본적으로 </a:t>
            </a:r>
            <a:r>
              <a:rPr lang="en-US" altLang="ko-KR" sz="1600" dirty="0"/>
              <a:t>SQL</a:t>
            </a:r>
            <a:r>
              <a:rPr lang="ko-KR" altLang="en-US" sz="1600" dirty="0"/>
              <a:t>에서는 형변환을 해주지만 명시적으로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표기하는 것이 사용자에게 더 좋음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CONVERT() </a:t>
            </a:r>
            <a:r>
              <a:rPr lang="ko-KR" altLang="en-US" sz="1600" dirty="0"/>
              <a:t>함수를 통해 형을 명확하게 표기하거나</a:t>
            </a:r>
            <a:r>
              <a:rPr lang="en-US" altLang="ko-KR" sz="1600" dirty="0"/>
              <a:t>, </a:t>
            </a:r>
            <a:r>
              <a:rPr lang="ko-KR" altLang="en-US" sz="1600" dirty="0"/>
              <a:t>실제로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타입을 변경하여 사용하는 것도 가능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CAST() </a:t>
            </a:r>
            <a:r>
              <a:rPr lang="ko-KR" altLang="en-US" sz="1600" dirty="0"/>
              <a:t>함수로도 </a:t>
            </a:r>
            <a:r>
              <a:rPr lang="ko-KR" altLang="en-US" sz="1600" dirty="0" err="1"/>
              <a:t>형변환</a:t>
            </a:r>
            <a:r>
              <a:rPr lang="ko-KR" altLang="en-US" sz="1600" dirty="0"/>
              <a:t> 가능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8AAF06-200A-E27E-F663-D12A0029858C}"/>
              </a:ext>
            </a:extLst>
          </p:cNvPr>
          <p:cNvSpPr txBox="1"/>
          <p:nvPr/>
        </p:nvSpPr>
        <p:spPr>
          <a:xfrm>
            <a:off x="2893312" y="3274211"/>
            <a:ext cx="2377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명시적 </a:t>
            </a:r>
            <a:r>
              <a:rPr lang="ko-KR" altLang="en-US" sz="1400" b="1" dirty="0" err="1">
                <a:solidFill>
                  <a:srgbClr val="FF0000"/>
                </a:solidFill>
              </a:rPr>
              <a:t>형변환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5F4944-41FA-0F9B-75A4-E54CFEA1FC99}"/>
              </a:ext>
            </a:extLst>
          </p:cNvPr>
          <p:cNvSpPr txBox="1"/>
          <p:nvPr/>
        </p:nvSpPr>
        <p:spPr>
          <a:xfrm>
            <a:off x="2852928" y="4519287"/>
            <a:ext cx="2377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자릿수를 표기한 </a:t>
            </a:r>
            <a:r>
              <a:rPr lang="ko-KR" altLang="en-US" sz="1400" b="1" dirty="0" err="1">
                <a:solidFill>
                  <a:srgbClr val="FF0000"/>
                </a:solidFill>
              </a:rPr>
              <a:t>형변환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5C7C3F-A780-E98A-A14B-D01D940CDBAC}"/>
              </a:ext>
            </a:extLst>
          </p:cNvPr>
          <p:cNvSpPr txBox="1"/>
          <p:nvPr/>
        </p:nvSpPr>
        <p:spPr>
          <a:xfrm>
            <a:off x="2852928" y="5764363"/>
            <a:ext cx="3026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문자열을 </a:t>
            </a:r>
            <a:r>
              <a:rPr lang="en-US" altLang="ko-KR" sz="1400" b="1" dirty="0">
                <a:solidFill>
                  <a:srgbClr val="FF0000"/>
                </a:solidFill>
              </a:rPr>
              <a:t>date </a:t>
            </a:r>
            <a:r>
              <a:rPr lang="ko-KR" altLang="en-US" sz="1400" b="1" dirty="0">
                <a:solidFill>
                  <a:srgbClr val="FF0000"/>
                </a:solidFill>
              </a:rPr>
              <a:t>타입으로 변환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AC3F8C-5869-E779-2C5D-414AA3D52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77" y="281005"/>
            <a:ext cx="6179138" cy="21330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E394ECD-5AB6-F7AA-F0B7-33389D3E0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77" y="4231751"/>
            <a:ext cx="2828925" cy="11906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9C8F95B-78A2-1B99-4D5A-BC11AEBE12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75" y="2990254"/>
            <a:ext cx="2733675" cy="10477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01DE900-9E04-B78F-77CB-4D19EA0D70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75" y="5496496"/>
            <a:ext cx="269557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430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355080" y="548640"/>
            <a:ext cx="5961888" cy="1198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UNION-2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 컬럼 수가 맞지 않을 경우 에러 발생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NULL </a:t>
            </a:r>
            <a:r>
              <a:rPr lang="ko-KR" altLang="en-US" sz="1600" dirty="0"/>
              <a:t>값을 주어서 맞추는 것은 상관없음</a:t>
            </a: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03B87C-AB05-145D-6D27-EA84665D9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35" y="622554"/>
            <a:ext cx="4895850" cy="27051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436B585-3688-3F1A-4E8B-93A0C047C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981" y="4202843"/>
            <a:ext cx="10464356" cy="210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519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355080" y="548640"/>
            <a:ext cx="5961888" cy="3045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새로운 테이블 생성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Diary Table </a:t>
            </a:r>
            <a:r>
              <a:rPr lang="ko-KR" altLang="en-US" sz="1600" dirty="0"/>
              <a:t>생성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형식은 왼쪽 그림처럼 </a:t>
            </a:r>
            <a:r>
              <a:rPr lang="ko-KR" altLang="en-US" sz="1600" dirty="0" err="1"/>
              <a:t>만들어줌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DATETIME </a:t>
            </a:r>
            <a:r>
              <a:rPr lang="ko-KR" altLang="en-US" sz="1600" dirty="0"/>
              <a:t>과 </a:t>
            </a:r>
            <a:r>
              <a:rPr lang="en-US" altLang="ko-KR" sz="1600" dirty="0"/>
              <a:t>TIMESTAMP</a:t>
            </a:r>
            <a:r>
              <a:rPr lang="ko-KR" altLang="en-US" sz="1600" dirty="0"/>
              <a:t>는 기본적으로 비슷한 결과를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보여주지만 최대로 표현할 수 있는 연도가 다름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DATETIME</a:t>
            </a:r>
            <a:r>
              <a:rPr lang="ko-KR" altLang="en-US" sz="1600" dirty="0"/>
              <a:t>이 더 높은 연도를 표기할 수 있지만 시간대를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저장하지 않음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9BBC9D3-2A13-B8AA-F0BB-101AA07EF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" y="200977"/>
            <a:ext cx="6200394" cy="233191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401C2CA-2A95-0759-2FC1-281006B11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97" y="2798064"/>
            <a:ext cx="6154483" cy="368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9383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355080" y="548640"/>
            <a:ext cx="5961888" cy="1937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테이블 다루기</a:t>
            </a:r>
            <a:r>
              <a:rPr lang="en-US" altLang="ko-KR" dirty="0"/>
              <a:t>-1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- Diary Table </a:t>
            </a:r>
            <a:r>
              <a:rPr lang="ko-KR" altLang="en-US" sz="1600" dirty="0"/>
              <a:t>의 </a:t>
            </a:r>
            <a:r>
              <a:rPr lang="en-US" altLang="ko-KR" sz="1600" dirty="0"/>
              <a:t>title </a:t>
            </a:r>
            <a:r>
              <a:rPr lang="ko-KR" altLang="en-US" sz="1600" dirty="0"/>
              <a:t>디폴트 값 수정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삽입할 때 제목이 없을 시 디폴트 값으로 저장됨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시간 데이터 타입에도 디폴트 값을 </a:t>
            </a:r>
            <a:r>
              <a:rPr lang="en-US" altLang="ko-KR" sz="1600" dirty="0"/>
              <a:t>CURRENT_TIMESTAMP</a:t>
            </a:r>
            <a:r>
              <a:rPr lang="ko-KR" altLang="en-US" sz="1600" dirty="0"/>
              <a:t>로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수정하면 저장할 당시의 시간이 저장됨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2EE3A4-9E29-B205-5F46-ECC2D3B61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31" y="41643"/>
            <a:ext cx="6107049" cy="132721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9D24ACD-CCBA-D730-5D83-2AC488951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358" y="1414462"/>
            <a:ext cx="5109689" cy="16396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1C11C40-13DB-719B-C662-00DB15C42C4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0735"/>
          <a:stretch/>
        </p:blipFill>
        <p:spPr>
          <a:xfrm>
            <a:off x="165735" y="3666168"/>
            <a:ext cx="7019925" cy="119885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2557CF4-B5EA-3946-4D56-6DA65D9378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489" y="4865022"/>
            <a:ext cx="4551426" cy="183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128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355080" y="548640"/>
            <a:ext cx="5961888" cy="2676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테이블 다루기</a:t>
            </a:r>
            <a:r>
              <a:rPr lang="en-US" altLang="ko-KR" dirty="0"/>
              <a:t>-2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- DATE2</a:t>
            </a:r>
            <a:r>
              <a:rPr lang="ko-KR" altLang="en-US" sz="1600" dirty="0"/>
              <a:t>를 </a:t>
            </a:r>
            <a:r>
              <a:rPr lang="en-US" altLang="ko-KR" sz="1600" dirty="0"/>
              <a:t>CURRENT_TIMESTAMP ON UPDATE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CURRENT_TIMESTAMP</a:t>
            </a:r>
            <a:r>
              <a:rPr lang="ko-KR" altLang="en-US" sz="1600" dirty="0"/>
              <a:t>로</a:t>
            </a:r>
            <a:r>
              <a:rPr lang="en-US" altLang="ko-KR" sz="1600" dirty="0"/>
              <a:t> </a:t>
            </a:r>
            <a:r>
              <a:rPr lang="ko-KR" altLang="en-US" sz="1600" dirty="0"/>
              <a:t>수정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삽입할 때의 시간이 기본적으로 저장되어 있으나</a:t>
            </a:r>
            <a:r>
              <a:rPr lang="en-US" altLang="ko-KR" sz="1600" dirty="0"/>
              <a:t>, </a:t>
            </a:r>
            <a:r>
              <a:rPr lang="ko-KR" altLang="en-US" sz="1600" dirty="0"/>
              <a:t>만약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UPDATE</a:t>
            </a:r>
            <a:r>
              <a:rPr lang="ko-KR" altLang="en-US" sz="1600" dirty="0"/>
              <a:t>를 통해 수정이 일어날 경우</a:t>
            </a:r>
            <a:r>
              <a:rPr lang="en-US" altLang="ko-KR" sz="1600" dirty="0"/>
              <a:t>, DATE2</a:t>
            </a:r>
            <a:r>
              <a:rPr lang="ko-KR" altLang="en-US" sz="1600" dirty="0"/>
              <a:t>는 수정이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일어난 시간을 저장하고 있음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17D8F9-EB02-26EF-B7C6-4E032073A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" y="153542"/>
            <a:ext cx="6243828" cy="119885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FF0915F-21FE-EC19-BBE9-0BAC89AFB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58" y="1449705"/>
            <a:ext cx="5004054" cy="163741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AE74A3D-0471-DD04-D4BC-87BBF41FD1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409" y="3770885"/>
            <a:ext cx="5371719" cy="151434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90FEFF6-4498-7F2C-A756-2568A6F341C6}"/>
              </a:ext>
            </a:extLst>
          </p:cNvPr>
          <p:cNvSpPr/>
          <p:nvPr/>
        </p:nvSpPr>
        <p:spPr>
          <a:xfrm>
            <a:off x="2395728" y="2678100"/>
            <a:ext cx="1402841" cy="40901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9CB333B-ECA6-9117-EF09-53396F0C7F9B}"/>
              </a:ext>
            </a:extLst>
          </p:cNvPr>
          <p:cNvSpPr/>
          <p:nvPr/>
        </p:nvSpPr>
        <p:spPr>
          <a:xfrm>
            <a:off x="2235136" y="4644060"/>
            <a:ext cx="1563433" cy="40901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0777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355080" y="548640"/>
            <a:ext cx="5961888" cy="1937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테이블 다루기</a:t>
            </a:r>
            <a:r>
              <a:rPr lang="en-US" altLang="ko-KR" dirty="0"/>
              <a:t>-3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- income</a:t>
            </a:r>
            <a:r>
              <a:rPr lang="ko-KR" altLang="en-US" sz="1600" dirty="0"/>
              <a:t> 컬럼과 </a:t>
            </a:r>
            <a:r>
              <a:rPr lang="en-US" altLang="ko-KR" sz="1600" dirty="0"/>
              <a:t>outcome </a:t>
            </a:r>
            <a:r>
              <a:rPr lang="ko-KR" altLang="en-US" sz="1600" dirty="0"/>
              <a:t>컬럼을 새로 생성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이때 디폴트 값을 </a:t>
            </a:r>
            <a:r>
              <a:rPr lang="en-US" altLang="ko-KR" sz="1600" dirty="0"/>
              <a:t>0</a:t>
            </a:r>
            <a:r>
              <a:rPr lang="ko-KR" altLang="en-US" sz="1600" dirty="0"/>
              <a:t>으로 설정해줌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그리고 적용하면 이미 생성되어 있던 다른 행들도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자동으로 </a:t>
            </a:r>
            <a:r>
              <a:rPr lang="en-US" altLang="ko-KR" sz="1600" dirty="0"/>
              <a:t>income, outcome</a:t>
            </a:r>
            <a:r>
              <a:rPr lang="ko-KR" altLang="en-US" sz="1600" dirty="0"/>
              <a:t>의 </a:t>
            </a:r>
            <a:r>
              <a:rPr lang="ko-KR" altLang="en-US" sz="1600" dirty="0" err="1"/>
              <a:t>디폴트값인</a:t>
            </a:r>
            <a:r>
              <a:rPr lang="ko-KR" altLang="en-US" sz="1600" dirty="0"/>
              <a:t> </a:t>
            </a:r>
            <a:r>
              <a:rPr lang="en-US" altLang="ko-KR" sz="1600" dirty="0"/>
              <a:t>0</a:t>
            </a:r>
            <a:r>
              <a:rPr lang="ko-KR" altLang="en-US" sz="1600" dirty="0"/>
              <a:t>을 저장하고 있음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501033F-F2F8-9158-B693-B7BA8739D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96" y="267842"/>
            <a:ext cx="5753548" cy="226504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7768AAB-B84A-83D7-541E-6177DFD87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70" y="3414700"/>
            <a:ext cx="5539426" cy="1624152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B9CB333B-ECA6-9117-EF09-53396F0C7F9B}"/>
              </a:ext>
            </a:extLst>
          </p:cNvPr>
          <p:cNvSpPr/>
          <p:nvPr/>
        </p:nvSpPr>
        <p:spPr>
          <a:xfrm>
            <a:off x="4791647" y="4226776"/>
            <a:ext cx="1082297" cy="812076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029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355080" y="548640"/>
            <a:ext cx="5961888" cy="1568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테이블 다루기</a:t>
            </a:r>
            <a:r>
              <a:rPr lang="en-US" altLang="ko-KR" dirty="0"/>
              <a:t>-4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새로운 컬럼을 생성하며 </a:t>
            </a:r>
            <a:r>
              <a:rPr lang="en-US" altLang="ko-KR" sz="1600" dirty="0"/>
              <a:t>G </a:t>
            </a:r>
            <a:r>
              <a:rPr lang="ko-KR" altLang="en-US" sz="1600" dirty="0"/>
              <a:t>체크박스를 클릭할 수 있음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이를 계산된 컬럼이라고 하여</a:t>
            </a:r>
            <a:r>
              <a:rPr lang="en-US" altLang="ko-KR" sz="1600" dirty="0"/>
              <a:t>, </a:t>
            </a:r>
            <a:r>
              <a:rPr lang="ko-KR" altLang="en-US" sz="1600" dirty="0"/>
              <a:t>값을 갖고 </a:t>
            </a:r>
            <a:r>
              <a:rPr lang="ko-KR" altLang="en-US" sz="1600" dirty="0" err="1"/>
              <a:t>있는게</a:t>
            </a:r>
            <a:r>
              <a:rPr lang="ko-KR" altLang="en-US" sz="1600" dirty="0"/>
              <a:t> 아닌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특정한 표현을 통해 값을 계산하는 컬럼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B5F08B-3B48-A441-DFC1-FB800BB06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71" y="170116"/>
            <a:ext cx="5865686" cy="236129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BE26A44-2F87-2686-99EA-05BCCB71096D}"/>
              </a:ext>
            </a:extLst>
          </p:cNvPr>
          <p:cNvSpPr/>
          <p:nvPr/>
        </p:nvSpPr>
        <p:spPr>
          <a:xfrm>
            <a:off x="4526471" y="2288248"/>
            <a:ext cx="1435417" cy="243161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ACF57CD-EF44-6C01-2EC9-C889F5FBA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59" y="3515091"/>
            <a:ext cx="6057709" cy="226889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E0C206A-F732-E2C1-04D2-C80BE0AE74D3}"/>
              </a:ext>
            </a:extLst>
          </p:cNvPr>
          <p:cNvSpPr/>
          <p:nvPr/>
        </p:nvSpPr>
        <p:spPr>
          <a:xfrm>
            <a:off x="5824728" y="4837176"/>
            <a:ext cx="393192" cy="821481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4208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355080" y="548640"/>
            <a:ext cx="5961888" cy="1198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여러 행 집어 넣기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다른 테이블에 있는 내용을 한번에 넣을 수 있음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insert</a:t>
            </a:r>
            <a:r>
              <a:rPr lang="ko-KR" altLang="en-US" sz="1600" dirty="0"/>
              <a:t> </a:t>
            </a:r>
            <a:r>
              <a:rPr lang="en-US" altLang="ko-KR" sz="1600" dirty="0"/>
              <a:t>into table </a:t>
            </a:r>
            <a:r>
              <a:rPr lang="ko-KR" altLang="en-US" sz="1600" dirty="0"/>
              <a:t>뒤에 </a:t>
            </a:r>
            <a:r>
              <a:rPr lang="en-US" altLang="ko-KR" sz="1600" dirty="0"/>
              <a:t>select</a:t>
            </a:r>
            <a:r>
              <a:rPr lang="ko-KR" altLang="en-US" sz="1600" dirty="0"/>
              <a:t>로 테이블을 조회하여 삽입 가능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C33D3AA-2F8B-F0DC-5EE0-145C15E06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24" y="548640"/>
            <a:ext cx="6006176" cy="466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215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355080" y="548640"/>
            <a:ext cx="5961888" cy="1937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UNION-3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기본적으로 행의 중복을 허용하지 않음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중복된 행을 입력 시 알아서 제거해줌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만약 중복을 넣고 싶다면 </a:t>
            </a:r>
            <a:r>
              <a:rPr lang="en-US" altLang="ko-KR" sz="1600" dirty="0"/>
              <a:t>UNION ALL</a:t>
            </a:r>
            <a:r>
              <a:rPr lang="ko-KR" altLang="en-US" sz="1600" dirty="0"/>
              <a:t>을 사용하여 입력 가능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C4E310-497B-ACD3-5754-15E20EAF7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119" y="132869"/>
            <a:ext cx="3573209" cy="318640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C5B7965-3778-2AFC-711E-3E05BE2FB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40" y="3781325"/>
            <a:ext cx="2423160" cy="3076675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2072B14-5EEF-4974-A681-B96293393081}"/>
              </a:ext>
            </a:extLst>
          </p:cNvPr>
          <p:cNvCxnSpPr>
            <a:cxnSpLocks/>
          </p:cNvCxnSpPr>
          <p:nvPr/>
        </p:nvCxnSpPr>
        <p:spPr>
          <a:xfrm>
            <a:off x="2743200" y="5138928"/>
            <a:ext cx="7772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0B13324-F393-6204-F317-5A1601ADAFBD}"/>
              </a:ext>
            </a:extLst>
          </p:cNvPr>
          <p:cNvSpPr txBox="1"/>
          <p:nvPr/>
        </p:nvSpPr>
        <p:spPr>
          <a:xfrm>
            <a:off x="3739896" y="4928616"/>
            <a:ext cx="1307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중복 가능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4533840-4EFE-DF5F-720B-FC97940D74DE}"/>
              </a:ext>
            </a:extLst>
          </p:cNvPr>
          <p:cNvCxnSpPr/>
          <p:nvPr/>
        </p:nvCxnSpPr>
        <p:spPr>
          <a:xfrm flipH="1">
            <a:off x="2807208" y="5358384"/>
            <a:ext cx="713232" cy="13350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8BE39B2-0284-D82C-0D12-F747B82563FB}"/>
              </a:ext>
            </a:extLst>
          </p:cNvPr>
          <p:cNvCxnSpPr>
            <a:cxnSpLocks/>
          </p:cNvCxnSpPr>
          <p:nvPr/>
        </p:nvCxnSpPr>
        <p:spPr>
          <a:xfrm>
            <a:off x="2807208" y="5358384"/>
            <a:ext cx="7772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A19DF23-8FDA-11C8-CF0C-AEDB33B728B7}"/>
              </a:ext>
            </a:extLst>
          </p:cNvPr>
          <p:cNvCxnSpPr>
            <a:cxnSpLocks/>
          </p:cNvCxnSpPr>
          <p:nvPr/>
        </p:nvCxnSpPr>
        <p:spPr>
          <a:xfrm>
            <a:off x="3035808" y="1846078"/>
            <a:ext cx="107899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2B311EF-4E08-A83C-5193-60653F0BB155}"/>
              </a:ext>
            </a:extLst>
          </p:cNvPr>
          <p:cNvSpPr txBox="1"/>
          <p:nvPr/>
        </p:nvSpPr>
        <p:spPr>
          <a:xfrm>
            <a:off x="3941064" y="1315939"/>
            <a:ext cx="1307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중복 제거됨</a:t>
            </a:r>
          </a:p>
        </p:txBody>
      </p:sp>
    </p:spTree>
    <p:extLst>
      <p:ext uri="{BB962C8B-B14F-4D97-AF65-F5344CB8AC3E}">
        <p14:creationId xmlns:p14="http://schemas.microsoft.com/office/powerpoint/2010/main" val="3979239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355080" y="548640"/>
            <a:ext cx="5961888" cy="1198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GROUP BY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같은 값을 가진 행끼리 하나의 그룹으로 </a:t>
            </a:r>
            <a:r>
              <a:rPr lang="ko-KR" altLang="en-US" sz="1600" dirty="0" err="1"/>
              <a:t>뭉쳐줌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예시처럼 특정한 그룹</a:t>
            </a:r>
            <a:r>
              <a:rPr lang="en-US" altLang="ko-KR" sz="1600" dirty="0"/>
              <a:t>(ex. Category)</a:t>
            </a:r>
            <a:r>
              <a:rPr lang="ko-KR" altLang="en-US" sz="1600" dirty="0"/>
              <a:t>으로 묶어서 조회 가능</a:t>
            </a:r>
            <a:endParaRPr lang="en-US" altLang="ko-KR" sz="16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24A8F25-90EA-894B-60D4-D9ADFCFB1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28" y="296418"/>
            <a:ext cx="5605271" cy="248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323D965-0C5C-B11C-943C-B30840A1C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729" y="3086318"/>
            <a:ext cx="5480304" cy="366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526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355080" y="548640"/>
            <a:ext cx="5961888" cy="2676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HAVING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특정한 그룹으로 묶어준 이후에 해당 그룹에서 조건문을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걸 수 있음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이때는 </a:t>
            </a:r>
            <a:r>
              <a:rPr lang="en-US" altLang="ko-KR" sz="1600" dirty="0"/>
              <a:t>HAVING </a:t>
            </a:r>
            <a:r>
              <a:rPr lang="ko-KR" altLang="en-US" sz="1600" dirty="0"/>
              <a:t>연산자를 사용하여 특정한 조건을 만들 수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있음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WHERE</a:t>
            </a:r>
            <a:r>
              <a:rPr lang="ko-KR" altLang="en-US" sz="1600" dirty="0"/>
              <a:t>은 그룹 짓기 전</a:t>
            </a:r>
            <a:r>
              <a:rPr lang="en-US" altLang="ko-KR" sz="1600" dirty="0"/>
              <a:t>, HAVING</a:t>
            </a:r>
            <a:r>
              <a:rPr lang="ko-KR" altLang="en-US" sz="1600" dirty="0"/>
              <a:t>은 그룹 짓고 나서 조건이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적용됨</a:t>
            </a:r>
            <a:endParaRPr lang="en-US" altLang="ko-KR" sz="16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BA94E6E-8E77-4B98-25CB-A9FC4575B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624" y="256413"/>
            <a:ext cx="4709578" cy="293484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C9EF4C8-99FD-99E1-5D41-D69E1E27F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624" y="3449845"/>
            <a:ext cx="5119496" cy="3151742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BE97F5C-486F-A2DA-B19E-E2E8DF472A54}"/>
              </a:ext>
            </a:extLst>
          </p:cNvPr>
          <p:cNvCxnSpPr>
            <a:cxnSpLocks/>
          </p:cNvCxnSpPr>
          <p:nvPr/>
        </p:nvCxnSpPr>
        <p:spPr>
          <a:xfrm>
            <a:off x="1380744" y="4424686"/>
            <a:ext cx="190195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0F72D09-32C8-16FE-8D37-0A7937CB9AF5}"/>
              </a:ext>
            </a:extLst>
          </p:cNvPr>
          <p:cNvSpPr txBox="1"/>
          <p:nvPr/>
        </p:nvSpPr>
        <p:spPr>
          <a:xfrm>
            <a:off x="3282696" y="4116909"/>
            <a:ext cx="2377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HAVING</a:t>
            </a:r>
            <a:r>
              <a:rPr lang="ko-KR" altLang="en-US" sz="1400" b="1" dirty="0">
                <a:solidFill>
                  <a:srgbClr val="FF0000"/>
                </a:solidFill>
              </a:rPr>
              <a:t>을 통해 조건 추가</a:t>
            </a:r>
          </a:p>
        </p:txBody>
      </p:sp>
    </p:spTree>
    <p:extLst>
      <p:ext uri="{BB962C8B-B14F-4D97-AF65-F5344CB8AC3E}">
        <p14:creationId xmlns:p14="http://schemas.microsoft.com/office/powerpoint/2010/main" val="3910295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355080" y="548640"/>
            <a:ext cx="5961888" cy="1937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CSV </a:t>
            </a:r>
            <a:r>
              <a:rPr lang="ko-KR" altLang="en-US" dirty="0"/>
              <a:t>파일 업로드하기</a:t>
            </a:r>
            <a:r>
              <a:rPr lang="en-US" altLang="ko-KR" dirty="0"/>
              <a:t>-1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- Tables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우클릭</a:t>
            </a:r>
            <a:r>
              <a:rPr lang="ko-KR" altLang="en-US" sz="1600" dirty="0"/>
              <a:t> 후 </a:t>
            </a:r>
            <a:r>
              <a:rPr lang="en-US" altLang="ko-KR" sz="1600" dirty="0"/>
              <a:t>Import Wizard </a:t>
            </a:r>
            <a:r>
              <a:rPr lang="ko-KR" altLang="en-US" sz="1600" dirty="0"/>
              <a:t>클릭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Browse</a:t>
            </a:r>
            <a:r>
              <a:rPr lang="ko-KR" altLang="en-US" sz="1600" dirty="0"/>
              <a:t>를 통해 찾은 후 </a:t>
            </a:r>
            <a:r>
              <a:rPr lang="en-US" altLang="ko-KR" sz="1600" dirty="0"/>
              <a:t>NEXT </a:t>
            </a:r>
            <a:r>
              <a:rPr lang="ko-KR" altLang="en-US" sz="1600" dirty="0"/>
              <a:t>클릭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0A76B1-FE3C-EF93-8191-219166BB2E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3800" b="52977"/>
          <a:stretch/>
        </p:blipFill>
        <p:spPr>
          <a:xfrm>
            <a:off x="377571" y="204178"/>
            <a:ext cx="1975104" cy="322482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CA87249-7727-8336-AC39-AB44FF595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928" y="2889504"/>
            <a:ext cx="4335736" cy="354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169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355080" y="548640"/>
            <a:ext cx="5961888" cy="1568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CSV </a:t>
            </a:r>
            <a:r>
              <a:rPr lang="ko-KR" altLang="en-US" dirty="0"/>
              <a:t>파일 업로드하기</a:t>
            </a:r>
            <a:r>
              <a:rPr lang="en-US" altLang="ko-KR" dirty="0"/>
              <a:t>-2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기존 테이블에 추가할지 새로운 테이블을 만들지 선택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여기서는 </a:t>
            </a:r>
            <a:r>
              <a:rPr lang="en-US" altLang="ko-KR" sz="1600" dirty="0"/>
              <a:t>‘estate’</a:t>
            </a:r>
            <a:r>
              <a:rPr lang="ko-KR" altLang="en-US" sz="1600" dirty="0"/>
              <a:t>라는 새로운 테이블로 만들기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테이블 명 입력 후 </a:t>
            </a:r>
            <a:r>
              <a:rPr lang="en-US" altLang="ko-KR" sz="1600" dirty="0"/>
              <a:t>NEXT </a:t>
            </a:r>
            <a:r>
              <a:rPr lang="ko-KR" altLang="en-US" sz="1600" dirty="0"/>
              <a:t>클릭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0B3B21-1700-3358-78AE-1F986E0AA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24" y="814006"/>
            <a:ext cx="5386197" cy="4406265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BE97F5C-486F-A2DA-B19E-E2E8DF472A54}"/>
              </a:ext>
            </a:extLst>
          </p:cNvPr>
          <p:cNvCxnSpPr>
            <a:cxnSpLocks/>
          </p:cNvCxnSpPr>
          <p:nvPr/>
        </p:nvCxnSpPr>
        <p:spPr>
          <a:xfrm>
            <a:off x="1316736" y="2230126"/>
            <a:ext cx="154533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0F72D09-32C8-16FE-8D37-0A7937CB9AF5}"/>
              </a:ext>
            </a:extLst>
          </p:cNvPr>
          <p:cNvSpPr txBox="1"/>
          <p:nvPr/>
        </p:nvSpPr>
        <p:spPr>
          <a:xfrm>
            <a:off x="1955102" y="2332269"/>
            <a:ext cx="2377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rgbClr val="FF0000"/>
                </a:solidFill>
              </a:rPr>
              <a:t>새로운 테이블 이름 입력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142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230112" y="548640"/>
            <a:ext cx="5961888" cy="1198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CSV </a:t>
            </a:r>
            <a:r>
              <a:rPr lang="ko-KR" altLang="en-US" dirty="0"/>
              <a:t>파일 업로드하기</a:t>
            </a:r>
            <a:r>
              <a:rPr lang="en-US" altLang="ko-KR" dirty="0"/>
              <a:t>-3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- CSV </a:t>
            </a:r>
            <a:r>
              <a:rPr lang="ko-KR" altLang="en-US" sz="1600" dirty="0"/>
              <a:t>파일에 있는 컬럼들을 읽어와 적절한 타입으로 지정해줌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자동으로 적용되기 때문에 </a:t>
            </a:r>
            <a:r>
              <a:rPr lang="en-US" altLang="ko-KR" sz="1600" dirty="0"/>
              <a:t>UTF-8</a:t>
            </a:r>
            <a:r>
              <a:rPr lang="ko-KR" altLang="en-US" sz="1600" dirty="0"/>
              <a:t>인 것만 확인 후 </a:t>
            </a:r>
            <a:r>
              <a:rPr lang="en-US" altLang="ko-KR" sz="1600" dirty="0"/>
              <a:t>NEXT </a:t>
            </a:r>
            <a:r>
              <a:rPr lang="ko-KR" altLang="en-US" sz="1600" dirty="0"/>
              <a:t>클릭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670C4BE-1170-1853-1DE4-54E53ED79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31" y="922942"/>
            <a:ext cx="5733669" cy="469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097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355080" y="548640"/>
            <a:ext cx="5961888" cy="1198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CSV </a:t>
            </a:r>
            <a:r>
              <a:rPr lang="ko-KR" altLang="en-US" dirty="0"/>
              <a:t>파일 업로드하기</a:t>
            </a:r>
            <a:r>
              <a:rPr lang="en-US" altLang="ko-KR" dirty="0"/>
              <a:t>-4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최종적으로 </a:t>
            </a:r>
            <a:r>
              <a:rPr lang="en-US" altLang="ko-KR" sz="1600" dirty="0"/>
              <a:t>NEXT</a:t>
            </a:r>
            <a:r>
              <a:rPr lang="ko-KR" altLang="en-US" sz="1600" dirty="0"/>
              <a:t>를 클릭하면 완료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CE4376-F1AD-9DCD-9C1E-71F10421C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" y="900835"/>
            <a:ext cx="5961889" cy="487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917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4937</TotalTime>
  <Words>946</Words>
  <Application>Microsoft Office PowerPoint</Application>
  <PresentationFormat>와이드스크린</PresentationFormat>
  <Paragraphs>137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GGG</dc:creator>
  <cp:lastModifiedBy>GGG</cp:lastModifiedBy>
  <cp:revision>194</cp:revision>
  <dcterms:created xsi:type="dcterms:W3CDTF">2024-07-17T02:44:34Z</dcterms:created>
  <dcterms:modified xsi:type="dcterms:W3CDTF">2024-08-12T09:02:04Z</dcterms:modified>
</cp:coreProperties>
</file>