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2" r:id="rId2"/>
    <p:sldId id="293" r:id="rId3"/>
    <p:sldId id="294" r:id="rId4"/>
    <p:sldId id="295" r:id="rId5"/>
    <p:sldId id="296" r:id="rId6"/>
    <p:sldId id="299" r:id="rId7"/>
    <p:sldId id="297" r:id="rId8"/>
    <p:sldId id="301" r:id="rId9"/>
    <p:sldId id="302" r:id="rId10"/>
    <p:sldId id="300" r:id="rId11"/>
    <p:sldId id="304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beaver.io/download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FLOOR </a:t>
            </a:r>
            <a:r>
              <a:rPr lang="ko-KR" altLang="en-US" dirty="0"/>
              <a:t>함수와 </a:t>
            </a:r>
            <a:r>
              <a:rPr lang="en-US" altLang="ko-KR" dirty="0"/>
              <a:t>TRUNCATE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FLOOR(A)</a:t>
            </a:r>
            <a:r>
              <a:rPr lang="ko-KR" altLang="en-US" sz="1600" dirty="0"/>
              <a:t>는 소수점 첫째 자리에서 </a:t>
            </a:r>
            <a:r>
              <a:rPr lang="ko-KR" altLang="en-US" sz="1600" dirty="0" err="1"/>
              <a:t>버림하는</a:t>
            </a:r>
            <a:r>
              <a:rPr lang="ko-KR" altLang="en-US" sz="1600" dirty="0"/>
              <a:t> 함수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TRUNCATE(A, n)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소숫점을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r>
              <a:rPr lang="ko-KR" altLang="en-US" sz="1600" dirty="0"/>
              <a:t>만큼 옮긴다고 가정하고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그 위치의 오른쪽은 버림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TRUNCATE</a:t>
            </a:r>
            <a:r>
              <a:rPr lang="ko-KR" altLang="en-US" sz="1600" dirty="0"/>
              <a:t>는 소수점 뿐만 아니라 </a:t>
            </a:r>
            <a:r>
              <a:rPr lang="en-US" altLang="ko-KR" sz="1600" dirty="0"/>
              <a:t>1</a:t>
            </a:r>
            <a:r>
              <a:rPr lang="ko-KR" altLang="en-US" sz="1600" dirty="0"/>
              <a:t>의 자리</a:t>
            </a:r>
            <a:r>
              <a:rPr lang="en-US" altLang="ko-KR" sz="1600" dirty="0"/>
              <a:t>, 10</a:t>
            </a:r>
            <a:r>
              <a:rPr lang="ko-KR" altLang="en-US" sz="1600" dirty="0"/>
              <a:t>의 자리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버림도 가능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C72BE-C8E5-43DD-7B5D-860520BB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3" y="467868"/>
            <a:ext cx="4562639" cy="2613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E9337-BD28-C096-DCC4-61BF722B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776473"/>
            <a:ext cx="5476379" cy="24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FUNCTION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스키마의 </a:t>
            </a:r>
            <a:r>
              <a:rPr lang="en-US" altLang="ko-KR" sz="1600" dirty="0"/>
              <a:t>FUNCTIONS 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우클릭하여</a:t>
            </a:r>
            <a:r>
              <a:rPr lang="ko-KR" altLang="en-US" sz="1600" dirty="0"/>
              <a:t> </a:t>
            </a:r>
            <a:r>
              <a:rPr lang="en-US" altLang="ko-KR" sz="1600" dirty="0"/>
              <a:t>CREATE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기본적인 함수 생성 틀이 나오는 것을 볼 수 있음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07F18D-F7C2-3685-43AB-C51006DA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375" b="52800"/>
          <a:stretch/>
        </p:blipFill>
        <p:spPr>
          <a:xfrm>
            <a:off x="0" y="274320"/>
            <a:ext cx="6172200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FUNCTION </a:t>
            </a:r>
            <a:r>
              <a:rPr lang="ko-KR" altLang="en-US" dirty="0"/>
              <a:t>생성을 위한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FUNCTION</a:t>
            </a:r>
            <a:r>
              <a:rPr lang="ko-KR" altLang="en-US" sz="1600" dirty="0"/>
              <a:t>을 생성하기 위해서는 설정을 </a:t>
            </a:r>
            <a:r>
              <a:rPr lang="ko-KR" altLang="en-US" sz="1600" dirty="0" err="1"/>
              <a:t>변경해줘야됨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①의 </a:t>
            </a:r>
            <a:r>
              <a:rPr lang="en-US" altLang="ko-KR" sz="1600" dirty="0" err="1"/>
              <a:t>Administraion</a:t>
            </a:r>
            <a:r>
              <a:rPr lang="ko-KR" altLang="en-US" sz="1600" dirty="0"/>
              <a:t>을 클릭 후 ②의 </a:t>
            </a:r>
            <a:r>
              <a:rPr lang="en-US" altLang="ko-KR" sz="1600" dirty="0"/>
              <a:t>System Variables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③의 </a:t>
            </a:r>
            <a:r>
              <a:rPr lang="en-US" altLang="ko-KR" sz="1600" dirty="0"/>
              <a:t>System Variables</a:t>
            </a:r>
            <a:r>
              <a:rPr lang="ko-KR" altLang="en-US" sz="1600" dirty="0"/>
              <a:t>를 클릭한 후 ④에다가 </a:t>
            </a:r>
            <a:r>
              <a:rPr lang="en-US" altLang="ko-KR" sz="1600" dirty="0"/>
              <a:t>‘trust’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나온 행의 </a:t>
            </a:r>
            <a:r>
              <a:rPr lang="en-US" altLang="ko-KR" sz="1600" dirty="0"/>
              <a:t>value </a:t>
            </a:r>
            <a:r>
              <a:rPr lang="ko-KR" altLang="en-US" sz="1600" dirty="0"/>
              <a:t>컬럼을 클릭하고 </a:t>
            </a:r>
            <a:r>
              <a:rPr lang="en-US" altLang="ko-KR" sz="1600" dirty="0"/>
              <a:t>OFF</a:t>
            </a:r>
            <a:r>
              <a:rPr lang="ko-KR" altLang="en-US" sz="1600" dirty="0"/>
              <a:t>를 </a:t>
            </a:r>
            <a:r>
              <a:rPr lang="en-US" altLang="ko-KR" sz="1600" dirty="0"/>
              <a:t>‘ON’</a:t>
            </a:r>
            <a:r>
              <a:rPr lang="ko-KR" altLang="en-US" sz="1600" dirty="0"/>
              <a:t>으로 수정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수정 후 우측 하단의 </a:t>
            </a:r>
            <a:r>
              <a:rPr lang="en-US" altLang="ko-KR" sz="1600" dirty="0"/>
              <a:t>refresh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37C911-F717-10A9-220C-D74151F0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75" b="43600"/>
          <a:stretch/>
        </p:blipFill>
        <p:spPr>
          <a:xfrm>
            <a:off x="0" y="0"/>
            <a:ext cx="6025896" cy="38679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40566-C9B9-49FC-187D-BED779ECFDEE}"/>
              </a:ext>
            </a:extLst>
          </p:cNvPr>
          <p:cNvSpPr/>
          <p:nvPr/>
        </p:nvSpPr>
        <p:spPr>
          <a:xfrm>
            <a:off x="-91440" y="3255997"/>
            <a:ext cx="822960" cy="108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0420EB-1EE9-05E4-D106-0AD46AC9A8E7}"/>
              </a:ext>
            </a:extLst>
          </p:cNvPr>
          <p:cNvSpPr/>
          <p:nvPr/>
        </p:nvSpPr>
        <p:spPr>
          <a:xfrm>
            <a:off x="109728" y="1290037"/>
            <a:ext cx="1188720" cy="21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1296E-ACF7-56FD-1B42-457ADB23785D}"/>
              </a:ext>
            </a:extLst>
          </p:cNvPr>
          <p:cNvSpPr/>
          <p:nvPr/>
        </p:nvSpPr>
        <p:spPr>
          <a:xfrm>
            <a:off x="2171700" y="1124984"/>
            <a:ext cx="726948" cy="218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DEB55F-F947-467C-E01E-80F5C7083813}"/>
              </a:ext>
            </a:extLst>
          </p:cNvPr>
          <p:cNvSpPr/>
          <p:nvPr/>
        </p:nvSpPr>
        <p:spPr>
          <a:xfrm>
            <a:off x="4606290" y="1343707"/>
            <a:ext cx="726948" cy="293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5C46C-7D69-B362-9CE2-D8DA945E9FAE}"/>
              </a:ext>
            </a:extLst>
          </p:cNvPr>
          <p:cNvSpPr txBox="1"/>
          <p:nvPr/>
        </p:nvSpPr>
        <p:spPr>
          <a:xfrm>
            <a:off x="571500" y="2886665"/>
            <a:ext cx="7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FED23-9B57-0E8D-6FE7-6DF6100F6CCC}"/>
              </a:ext>
            </a:extLst>
          </p:cNvPr>
          <p:cNvSpPr/>
          <p:nvPr/>
        </p:nvSpPr>
        <p:spPr>
          <a:xfrm>
            <a:off x="1643634" y="1343707"/>
            <a:ext cx="726948" cy="165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52E6B-84F3-5BAB-509A-C6D9FC553120}"/>
              </a:ext>
            </a:extLst>
          </p:cNvPr>
          <p:cNvSpPr txBox="1"/>
          <p:nvPr/>
        </p:nvSpPr>
        <p:spPr>
          <a:xfrm>
            <a:off x="1180719" y="920705"/>
            <a:ext cx="7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8F313-5ED5-2EDB-4B70-8E3A91890E1B}"/>
              </a:ext>
            </a:extLst>
          </p:cNvPr>
          <p:cNvSpPr txBox="1"/>
          <p:nvPr/>
        </p:nvSpPr>
        <p:spPr>
          <a:xfrm>
            <a:off x="2795778" y="775265"/>
            <a:ext cx="7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698F3-A759-02D5-C7A0-8A4A854650E0}"/>
              </a:ext>
            </a:extLst>
          </p:cNvPr>
          <p:cNvSpPr txBox="1"/>
          <p:nvPr/>
        </p:nvSpPr>
        <p:spPr>
          <a:xfrm>
            <a:off x="2225421" y="1452110"/>
            <a:ext cx="7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594C-9CED-BAA0-83BF-9F26C197CFC2}"/>
              </a:ext>
            </a:extLst>
          </p:cNvPr>
          <p:cNvSpPr txBox="1"/>
          <p:nvPr/>
        </p:nvSpPr>
        <p:spPr>
          <a:xfrm>
            <a:off x="5264658" y="1030066"/>
            <a:ext cx="72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B5664-4277-7409-EE48-54CD0A55904C}"/>
              </a:ext>
            </a:extLst>
          </p:cNvPr>
          <p:cNvSpPr txBox="1"/>
          <p:nvPr/>
        </p:nvSpPr>
        <p:spPr>
          <a:xfrm>
            <a:off x="4606290" y="1702065"/>
            <a:ext cx="141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ON</a:t>
            </a:r>
            <a:r>
              <a:rPr lang="ko-KR" altLang="en-US" sz="1400" b="1" dirty="0">
                <a:solidFill>
                  <a:srgbClr val="FF0000"/>
                </a:solidFill>
              </a:rPr>
              <a:t>으로 수정</a:t>
            </a:r>
          </a:p>
        </p:txBody>
      </p:sp>
    </p:spTree>
    <p:extLst>
      <p:ext uri="{BB962C8B-B14F-4D97-AF65-F5344CB8AC3E}">
        <p14:creationId xmlns:p14="http://schemas.microsoft.com/office/powerpoint/2010/main" val="134528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FUNCTION </a:t>
            </a:r>
            <a:r>
              <a:rPr lang="ko-KR" altLang="en-US" dirty="0"/>
              <a:t>생성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다시 생성을 하면 함수가 생성된 것을 확인할 수 있음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FD494-A542-F05C-6EEF-3F216B25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525" b="57600"/>
          <a:stretch/>
        </p:blipFill>
        <p:spPr>
          <a:xfrm>
            <a:off x="0" y="448056"/>
            <a:ext cx="6272784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더하기 함수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파라미터 값을 받아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반환하는 함수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파라미터에 변수 선언 시 변수명을 먼저 쓰고 타입 선언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함수 내 변수 선언은 </a:t>
            </a:r>
            <a:r>
              <a:rPr lang="en-US" altLang="ko-KR" sz="1600" dirty="0"/>
              <a:t>DECLARE</a:t>
            </a:r>
            <a:r>
              <a:rPr lang="ko-KR" altLang="en-US" sz="1600" dirty="0"/>
              <a:t>를 이용하여 선언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SET </a:t>
            </a:r>
            <a:r>
              <a:rPr lang="ko-KR" altLang="en-US" sz="1600" dirty="0"/>
              <a:t>을 통해 변수의 값을 변경해줄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변경된 변수를 </a:t>
            </a:r>
            <a:r>
              <a:rPr lang="en-US" altLang="ko-KR" sz="1600" dirty="0"/>
              <a:t>RETURN</a:t>
            </a:r>
            <a:r>
              <a:rPr lang="ko-KR" altLang="en-US" sz="1600" dirty="0"/>
              <a:t>하면 해당 함수가 완성됨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CBE4A-7E26-6C57-C5EA-AB6AE782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" y="426149"/>
            <a:ext cx="6053709" cy="2593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9A0C1B-B903-27C4-9CDE-44D60693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3" y="3736276"/>
            <a:ext cx="4781550" cy="26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2DABF-7EFB-383F-4678-F32EBAC063BD}"/>
              </a:ext>
            </a:extLst>
          </p:cNvPr>
          <p:cNvSpPr txBox="1"/>
          <p:nvPr/>
        </p:nvSpPr>
        <p:spPr>
          <a:xfrm>
            <a:off x="137160" y="4465059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7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더하기 함수 수정하기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생성된 함수를 수정해줄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함수 내용을 변경하면 수정이 아닌 </a:t>
            </a:r>
            <a:r>
              <a:rPr lang="en-US" altLang="ko-KR" sz="1600" dirty="0"/>
              <a:t>drop </a:t>
            </a:r>
            <a:r>
              <a:rPr lang="ko-KR" altLang="en-US" sz="1600" dirty="0"/>
              <a:t>이후 새로운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함수가 생성되는 것임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수정된 함수를 다시 실행해보면 </a:t>
            </a:r>
            <a:r>
              <a:rPr lang="en-US" altLang="ko-KR" sz="1600" dirty="0"/>
              <a:t>NULL </a:t>
            </a:r>
            <a:r>
              <a:rPr lang="ko-KR" altLang="en-US" sz="1600" dirty="0"/>
              <a:t>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대체하는 것을 볼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3A0F9C-B379-3387-A091-AE6A73AD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6355080" cy="2559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49DE42-F4D9-1509-9EBE-263AC7C0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37" y="3890581"/>
            <a:ext cx="4876800" cy="2295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12A61-1640-A31D-38D9-D460AD257090}"/>
              </a:ext>
            </a:extLst>
          </p:cNvPr>
          <p:cNvSpPr txBox="1"/>
          <p:nvPr/>
        </p:nvSpPr>
        <p:spPr>
          <a:xfrm>
            <a:off x="82296" y="4519923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13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인지 확인하는 함수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입력 받은 숫자가 </a:t>
            </a:r>
            <a:r>
              <a:rPr lang="en-US" altLang="ko-KR" sz="1600" dirty="0"/>
              <a:t>0</a:t>
            </a:r>
            <a:r>
              <a:rPr lang="ko-KR" altLang="en-US" sz="1600" dirty="0"/>
              <a:t>인지 아닌지 </a:t>
            </a:r>
            <a:r>
              <a:rPr lang="en-US" altLang="ko-KR" sz="1600" dirty="0"/>
              <a:t>IF </a:t>
            </a:r>
            <a:r>
              <a:rPr lang="ko-KR" altLang="en-US" sz="1600" dirty="0"/>
              <a:t>문으로 확인하고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THEN</a:t>
            </a:r>
            <a:r>
              <a:rPr lang="ko-KR" altLang="en-US" sz="1600" dirty="0"/>
              <a:t>을 통해 일치할 때 </a:t>
            </a:r>
            <a:r>
              <a:rPr lang="en-US" altLang="ko-KR" sz="1600" dirty="0"/>
              <a:t>RETURN </a:t>
            </a:r>
            <a:r>
              <a:rPr lang="ko-KR" altLang="en-US" sz="1600" dirty="0"/>
              <a:t>값</a:t>
            </a:r>
            <a:r>
              <a:rPr lang="en-US" altLang="ko-KR" sz="1600" dirty="0"/>
              <a:t>, ELSE</a:t>
            </a:r>
            <a:r>
              <a:rPr lang="ko-KR" altLang="en-US" sz="1600" dirty="0"/>
              <a:t>를 통해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아닐 때 </a:t>
            </a:r>
            <a:r>
              <a:rPr lang="en-US" altLang="ko-KR" sz="1600" dirty="0"/>
              <a:t>RETURN </a:t>
            </a:r>
            <a:r>
              <a:rPr lang="ko-KR" altLang="en-US" sz="1600" dirty="0"/>
              <a:t>값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IF</a:t>
            </a:r>
            <a:r>
              <a:rPr lang="ko-KR" altLang="en-US" sz="1600" dirty="0"/>
              <a:t>와 </a:t>
            </a:r>
            <a:r>
              <a:rPr lang="en-US" altLang="ko-KR" sz="1600" dirty="0"/>
              <a:t>END IF</a:t>
            </a:r>
            <a:r>
              <a:rPr lang="ko-KR" altLang="en-US" sz="1600" dirty="0"/>
              <a:t>를 맞춰줘야 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DFBAD-300C-79F2-022F-0A9B5217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0"/>
            <a:ext cx="6096000" cy="3479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A09BD-4F4A-C899-230F-C0577C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4256532"/>
            <a:ext cx="340995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5A10B-B8E6-D4B7-3C38-3BC2469AE6B8}"/>
              </a:ext>
            </a:extLst>
          </p:cNvPr>
          <p:cNvSpPr txBox="1"/>
          <p:nvPr/>
        </p:nvSpPr>
        <p:spPr>
          <a:xfrm>
            <a:off x="210312" y="5022843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35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반복문을 통한 함수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수를 </a:t>
            </a:r>
            <a:r>
              <a:rPr lang="ko-KR" altLang="en-US" sz="1600" dirty="0" err="1"/>
              <a:t>입력받고</a:t>
            </a:r>
            <a:r>
              <a:rPr lang="ko-KR" altLang="en-US" sz="1600" dirty="0"/>
              <a:t> 그 수까지 더해주는 함수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while </a:t>
            </a:r>
            <a:r>
              <a:rPr lang="ko-KR" altLang="en-US" sz="1600" dirty="0"/>
              <a:t>문을 통해 반복을 설정할 수 있음</a:t>
            </a:r>
            <a:r>
              <a:rPr lang="en-US" altLang="ko-KR" sz="1600" dirty="0"/>
              <a:t>(for </a:t>
            </a:r>
            <a:r>
              <a:rPr lang="ko-KR" altLang="en-US" sz="1600" dirty="0"/>
              <a:t>문은 없음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while</a:t>
            </a:r>
            <a:r>
              <a:rPr lang="ko-KR" altLang="en-US" sz="1600" dirty="0"/>
              <a:t>을 통해 조건을 설정하고 조건이 참일 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DO </a:t>
            </a:r>
            <a:r>
              <a:rPr lang="ko-KR" altLang="en-US" sz="1600" dirty="0"/>
              <a:t>안의 내용을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이후 </a:t>
            </a:r>
            <a:r>
              <a:rPr lang="en-US" altLang="ko-KR" sz="1600" dirty="0"/>
              <a:t>END WHILE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묶어줌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DETERMINISTIC</a:t>
            </a:r>
            <a:r>
              <a:rPr lang="ko-KR" altLang="en-US" sz="1600" dirty="0"/>
              <a:t>는 결정적 함수로</a:t>
            </a:r>
            <a:r>
              <a:rPr lang="en-US" altLang="ko-KR" sz="1600" dirty="0"/>
              <a:t>, 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입력값이</a:t>
            </a:r>
            <a:r>
              <a:rPr lang="ko-KR" altLang="en-US" sz="1600" dirty="0"/>
              <a:t> 같으면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결과값이 항상 같다는 것을 선언해줌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잘못 사용했을 때 데이터 일관성을 해칠 수 있음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73403-8F75-F0BA-BA8E-C3101F36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01" y="3849625"/>
            <a:ext cx="310515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C30013-C7F2-4E6C-25D7-E596C542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40"/>
            <a:ext cx="6419088" cy="2522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53BCBC-5F36-8DC4-07B8-AB8426B5A89C}"/>
              </a:ext>
            </a:extLst>
          </p:cNvPr>
          <p:cNvSpPr txBox="1"/>
          <p:nvPr/>
        </p:nvSpPr>
        <p:spPr>
          <a:xfrm>
            <a:off x="137160" y="4465059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05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Procedure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로직을 처리하기만 하고 결과 값을 반환하지 않는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서브 프로그램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데이터베이스에 대한 일련의 작업을 정리한 절차를 관계형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데이터베이스 관리 시스템이 저장한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테이블에서 데이터를 추출</a:t>
            </a:r>
            <a:r>
              <a:rPr lang="en-US" altLang="ko-KR" sz="1600" dirty="0"/>
              <a:t>, </a:t>
            </a:r>
            <a:r>
              <a:rPr lang="ko-KR" altLang="en-US" sz="1600" dirty="0"/>
              <a:t>조작하고 결과를 다른 테이블에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다시 저장하거나 갱신하는 처리를 할 때 프로시저를 사용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ACAD8D-5066-9289-8428-B9764B74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875" b="47733"/>
          <a:stretch/>
        </p:blipFill>
        <p:spPr>
          <a:xfrm>
            <a:off x="419489" y="3429000"/>
            <a:ext cx="5676511" cy="3201715"/>
          </a:xfrm>
          <a:prstGeom prst="rect">
            <a:avLst/>
          </a:prstGeom>
        </p:spPr>
      </p:pic>
      <p:pic>
        <p:nvPicPr>
          <p:cNvPr id="1026" name="Picture 2" descr="임베디드 분석에서 저장 프로시저 사용 | BI Reveal">
            <a:extLst>
              <a:ext uri="{FF2B5EF4-FFF2-40B4-BE49-F238E27FC236}">
                <a16:creationId xmlns:a16="http://schemas.microsoft.com/office/drawing/2014/main" id="{D3D03C6A-84E7-58A9-B977-40D202F7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5" y="355302"/>
            <a:ext cx="4589279" cy="25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61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Procedure </a:t>
            </a:r>
            <a:r>
              <a:rPr lang="ko-KR" altLang="en-US" dirty="0"/>
              <a:t>생성 및 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call</a:t>
            </a:r>
            <a:r>
              <a:rPr lang="ko-KR" altLang="en-US" sz="1600" dirty="0"/>
              <a:t>을 통해서 실행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887F8-24B0-E66D-E91F-6EFC86B9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" y="359664"/>
            <a:ext cx="6029325" cy="2133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B0E82-EE68-0EEB-375C-085BE085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92" y="3599688"/>
            <a:ext cx="4724400" cy="243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379D2-E8E4-7878-9494-D7C2FAF81A14}"/>
              </a:ext>
            </a:extLst>
          </p:cNvPr>
          <p:cNvSpPr txBox="1"/>
          <p:nvPr/>
        </p:nvSpPr>
        <p:spPr>
          <a:xfrm>
            <a:off x="137160" y="4465059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91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개의 </a:t>
            </a:r>
            <a:r>
              <a:rPr lang="en-US" altLang="ko-KR" dirty="0"/>
              <a:t>Select</a:t>
            </a:r>
            <a:r>
              <a:rPr lang="ko-KR" altLang="en-US" dirty="0"/>
              <a:t>문도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스키마에 있는 테이블에도 접근 가능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379D2-E8E4-7878-9494-D7C2FAF81A14}"/>
              </a:ext>
            </a:extLst>
          </p:cNvPr>
          <p:cNvSpPr txBox="1"/>
          <p:nvPr/>
        </p:nvSpPr>
        <p:spPr>
          <a:xfrm>
            <a:off x="137160" y="4465059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2E3620-8CB7-D5C4-DCA0-7CB94687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16421"/>
            <a:ext cx="6217920" cy="1704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AADBC-F8C4-2F9F-FEC3-B36723D8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91" y="2782825"/>
            <a:ext cx="2562225" cy="1866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3BD4E6-A4BC-E180-800A-516CB31A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4933759"/>
            <a:ext cx="1781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하나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왼쪽과 같은 형식의 테이블 하나 생성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A80D4-AE54-8DE0-3160-A4D96649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" y="331365"/>
            <a:ext cx="6138863" cy="3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 파라미터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IN/OUT</a:t>
            </a:r>
            <a:r>
              <a:rPr lang="ko-KR" altLang="en-US" sz="1600" dirty="0"/>
              <a:t>을 설정하여 입력</a:t>
            </a:r>
            <a:r>
              <a:rPr lang="en-US" altLang="ko-KR" sz="1600" dirty="0"/>
              <a:t>/</a:t>
            </a:r>
            <a:r>
              <a:rPr lang="ko-KR" altLang="en-US" sz="1600" dirty="0"/>
              <a:t>출력 파라미터 설정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</a:t>
            </a:r>
            <a:r>
              <a:rPr lang="ko-KR" altLang="en-US" sz="1600" dirty="0"/>
              <a:t>으로 받은 파라미터의 </a:t>
            </a:r>
            <a:r>
              <a:rPr lang="ko-KR" altLang="en-US" sz="1600" dirty="0" err="1"/>
              <a:t>원소값과</a:t>
            </a:r>
            <a:r>
              <a:rPr lang="ko-KR" altLang="en-US" sz="1600" dirty="0"/>
              <a:t> 비교하여 </a:t>
            </a:r>
            <a:r>
              <a:rPr lang="ko-KR" altLang="en-US" sz="1600" dirty="0" err="1"/>
              <a:t>출력값</a:t>
            </a:r>
            <a:r>
              <a:rPr lang="ko-KR" altLang="en-US" sz="1600" dirty="0"/>
              <a:t> 확인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379D2-E8E4-7878-9494-D7C2FAF81A14}"/>
              </a:ext>
            </a:extLst>
          </p:cNvPr>
          <p:cNvSpPr txBox="1"/>
          <p:nvPr/>
        </p:nvSpPr>
        <p:spPr>
          <a:xfrm>
            <a:off x="137160" y="4903971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D4815-D60E-F3C6-6677-CB0FD844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08"/>
            <a:ext cx="6300216" cy="3536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E0810C-3FD9-E595-9FD6-35EB58D0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01" y="4218171"/>
            <a:ext cx="4686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Delete_user</a:t>
            </a:r>
            <a:r>
              <a:rPr lang="en-US" altLang="ko-KR" dirty="0"/>
              <a:t> </a:t>
            </a:r>
            <a:r>
              <a:rPr lang="ko-KR" altLang="en-US" dirty="0"/>
              <a:t>프로시저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이전에 만든 삭제 회원 관리 테이블에 값을 넣는 부분을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추가하여 수정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마지막에 삭제한 테이블에서 확인까지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실행해보면 삭제되고 삭제 테이블에서 값을 확인해줌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379D2-E8E4-7878-9494-D7C2FAF81A14}"/>
              </a:ext>
            </a:extLst>
          </p:cNvPr>
          <p:cNvSpPr txBox="1"/>
          <p:nvPr/>
        </p:nvSpPr>
        <p:spPr>
          <a:xfrm>
            <a:off x="137160" y="5173717"/>
            <a:ext cx="10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7251C-1206-8BA0-D526-9ACFFED1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07"/>
            <a:ext cx="6217920" cy="2703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CFF9BC-666A-D7F7-E7EF-9B134064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01" y="4105846"/>
            <a:ext cx="4819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Trigger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트리거</a:t>
            </a:r>
            <a:r>
              <a:rPr lang="en-US" altLang="ko-KR" sz="1600" dirty="0"/>
              <a:t>(Trigger)</a:t>
            </a:r>
            <a:r>
              <a:rPr lang="ko-KR" altLang="en-US" sz="1600" dirty="0"/>
              <a:t>는 특정 테이블에 </a:t>
            </a:r>
            <a:r>
              <a:rPr lang="en-US" altLang="ko-KR" sz="1600" dirty="0"/>
              <a:t>INSERT, DELETE, UPDATE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같은 </a:t>
            </a:r>
            <a:r>
              <a:rPr lang="en-US" altLang="ko-KR" sz="1600" dirty="0"/>
              <a:t>DML </a:t>
            </a:r>
            <a:r>
              <a:rPr lang="ko-KR" altLang="en-US" sz="1600" dirty="0"/>
              <a:t>문이 수행되었을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데이터베이스에서 자동으로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동작하도록 작성된 프로그램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</a:t>
            </a:r>
            <a:r>
              <a:rPr lang="en-US" altLang="ko-KR" sz="1600" dirty="0"/>
              <a:t>DML </a:t>
            </a:r>
            <a:r>
              <a:rPr lang="ko-KR" altLang="en-US" sz="1600" dirty="0"/>
              <a:t>문이 실행되기 전이나 후에 실행됨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AAEC96-0D41-EC83-0AA0-D0545AD6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680"/>
            <a:ext cx="6419251" cy="45628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574AB0-CA91-9586-7C55-1B8EB96DF331}"/>
              </a:ext>
            </a:extLst>
          </p:cNvPr>
          <p:cNvSpPr/>
          <p:nvPr/>
        </p:nvSpPr>
        <p:spPr>
          <a:xfrm>
            <a:off x="1188720" y="5093941"/>
            <a:ext cx="393192" cy="227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9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Trigger </a:t>
            </a:r>
            <a:r>
              <a:rPr lang="ko-KR" altLang="en-US" dirty="0"/>
              <a:t>동작 확인하기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트리거로 </a:t>
            </a:r>
            <a:r>
              <a:rPr lang="en-US" altLang="ko-KR" sz="1600" dirty="0"/>
              <a:t>insert </a:t>
            </a:r>
            <a:r>
              <a:rPr lang="ko-KR" altLang="en-US" sz="1600" dirty="0"/>
              <a:t>시 동작하는 문장 하나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rowsCount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올랐는지 </a:t>
            </a:r>
            <a:r>
              <a:rPr lang="en-US" altLang="ko-KR" sz="1600" dirty="0"/>
              <a:t>INSERT</a:t>
            </a:r>
            <a:r>
              <a:rPr lang="ko-KR" altLang="en-US" sz="1600" dirty="0"/>
              <a:t>를 통해 확인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9788B9-8CF0-C249-8069-4A0CE2FA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094"/>
            <a:ext cx="6355080" cy="1002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A32CE0-3F1E-87C2-C952-CC893E0A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523743"/>
            <a:ext cx="6248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세션 변수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조회할 때마다 세션 변수 값을 수정하고 싶음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세션 변수에 </a:t>
            </a:r>
            <a:r>
              <a:rPr lang="en-US" altLang="ko-KR" sz="1600" dirty="0"/>
              <a:t>‘:=‘</a:t>
            </a:r>
            <a:r>
              <a:rPr lang="ko-KR" altLang="en-US" sz="1600" dirty="0"/>
              <a:t>를 넣어 매 조회 시 세션변수에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다른 값을 넣어줄 수 있음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5E3112-D403-9CCE-500A-6A8DF7B7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6272784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0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38967F-EACD-DE13-8370-CFD318EB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5" y="740664"/>
            <a:ext cx="6242875" cy="4059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윈도우 함수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행과 행 간의 관계를 쉽게 정의하기 위해 만든 함수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 </a:t>
            </a:r>
            <a:r>
              <a:rPr lang="ko-KR" altLang="en-US" sz="1600" dirty="0"/>
              <a:t>행 번호를 매기거나 행의 값을 보고 순위를 매기기도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9987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File </a:t>
            </a:r>
            <a:r>
              <a:rPr lang="ko-KR" altLang="en-US" dirty="0"/>
              <a:t>다루는 테이블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data </a:t>
            </a:r>
            <a:r>
              <a:rPr lang="ko-KR" altLang="en-US" sz="1600" dirty="0"/>
              <a:t>타입을 </a:t>
            </a:r>
            <a:r>
              <a:rPr lang="en-US" altLang="ko-KR" sz="1600" dirty="0" err="1"/>
              <a:t>mediumblob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추가할 때 </a:t>
            </a:r>
            <a:r>
              <a:rPr lang="en-US" altLang="ko-KR" sz="1600" dirty="0"/>
              <a:t>filename</a:t>
            </a:r>
            <a:r>
              <a:rPr lang="ko-KR" altLang="en-US" sz="1600" dirty="0"/>
              <a:t>을 넣고 </a:t>
            </a:r>
            <a:r>
              <a:rPr lang="en-US" altLang="ko-KR" sz="1600" dirty="0"/>
              <a:t>data </a:t>
            </a:r>
            <a:r>
              <a:rPr lang="ko-KR" altLang="en-US" sz="1600" dirty="0"/>
              <a:t>셀에서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Load Value From File… </a:t>
            </a:r>
            <a:r>
              <a:rPr lang="ko-KR" altLang="en-US" sz="1600" dirty="0"/>
              <a:t>을 클릭하여 원하는 파일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C69BF-6578-E70E-AE0A-C9EC1CC7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" y="213360"/>
            <a:ext cx="6065901" cy="2145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BCA334-3DB8-87B2-11C7-D90D48DE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5" t="45466" r="58450" b="3112"/>
          <a:stretch/>
        </p:blipFill>
        <p:spPr>
          <a:xfrm>
            <a:off x="1051560" y="2907792"/>
            <a:ext cx="3611880" cy="3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2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Server 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Data Export</a:t>
            </a:r>
            <a:r>
              <a:rPr lang="ko-KR" altLang="en-US" sz="1600" dirty="0"/>
              <a:t>를 클릭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1E65A-9E9B-4F36-2E67-8E270059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25" b="51733"/>
          <a:stretch/>
        </p:blipFill>
        <p:spPr>
          <a:xfrm>
            <a:off x="859536" y="1132846"/>
            <a:ext cx="3813048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Export-2</a:t>
            </a:r>
            <a:r>
              <a:rPr lang="en-US" altLang="ko-KR" sz="1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355C96-E006-4730-286B-D6E95100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" y="1051559"/>
            <a:ext cx="9796272" cy="55104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D11D24-8858-F142-6C89-14BD078EE41C}"/>
              </a:ext>
            </a:extLst>
          </p:cNvPr>
          <p:cNvSpPr/>
          <p:nvPr/>
        </p:nvSpPr>
        <p:spPr>
          <a:xfrm>
            <a:off x="1953768" y="4045237"/>
            <a:ext cx="6321552" cy="307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2CE2A-7AFF-808A-27AA-5DC3BF52A705}"/>
              </a:ext>
            </a:extLst>
          </p:cNvPr>
          <p:cNvSpPr/>
          <p:nvPr/>
        </p:nvSpPr>
        <p:spPr>
          <a:xfrm>
            <a:off x="7845552" y="3785615"/>
            <a:ext cx="905256" cy="19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48CA4-11AC-B956-3141-576F21DEC248}"/>
              </a:ext>
            </a:extLst>
          </p:cNvPr>
          <p:cNvSpPr/>
          <p:nvPr/>
        </p:nvSpPr>
        <p:spPr>
          <a:xfrm>
            <a:off x="1953768" y="4371840"/>
            <a:ext cx="5891784" cy="74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C34D42-27C8-3D62-5B23-7B0B7FA3DB3A}"/>
              </a:ext>
            </a:extLst>
          </p:cNvPr>
          <p:cNvSpPr/>
          <p:nvPr/>
        </p:nvSpPr>
        <p:spPr>
          <a:xfrm>
            <a:off x="9829800" y="5193791"/>
            <a:ext cx="576072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9756F-9196-75B9-C821-1CD8B0FE2FBF}"/>
              </a:ext>
            </a:extLst>
          </p:cNvPr>
          <p:cNvSpPr/>
          <p:nvPr/>
        </p:nvSpPr>
        <p:spPr>
          <a:xfrm>
            <a:off x="6096000" y="2191586"/>
            <a:ext cx="1356360" cy="1383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F43B4-0013-3600-BD75-5D060FB7C3AC}"/>
              </a:ext>
            </a:extLst>
          </p:cNvPr>
          <p:cNvSpPr/>
          <p:nvPr/>
        </p:nvSpPr>
        <p:spPr>
          <a:xfrm>
            <a:off x="1953768" y="1960012"/>
            <a:ext cx="1356360" cy="1383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830EA-6C8E-1311-CFC0-41FF1BE8DFA3}"/>
              </a:ext>
            </a:extLst>
          </p:cNvPr>
          <p:cNvSpPr txBox="1"/>
          <p:nvPr/>
        </p:nvSpPr>
        <p:spPr>
          <a:xfrm>
            <a:off x="3346704" y="1743579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DB</a:t>
            </a:r>
            <a:r>
              <a:rPr lang="ko-KR" altLang="en-US" b="1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6CFC1-8B67-C4AF-2BCB-BEAABD8CCD5E}"/>
              </a:ext>
            </a:extLst>
          </p:cNvPr>
          <p:cNvSpPr txBox="1"/>
          <p:nvPr/>
        </p:nvSpPr>
        <p:spPr>
          <a:xfrm>
            <a:off x="7482078" y="2527034"/>
            <a:ext cx="44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 해당 </a:t>
            </a:r>
            <a:r>
              <a:rPr lang="en-US" altLang="ko-KR" b="1" dirty="0">
                <a:solidFill>
                  <a:srgbClr val="FF0000"/>
                </a:solidFill>
              </a:rPr>
              <a:t>DB </a:t>
            </a:r>
            <a:r>
              <a:rPr lang="ko-KR" altLang="en-US" b="1" dirty="0">
                <a:solidFill>
                  <a:srgbClr val="FF0000"/>
                </a:solidFill>
              </a:rPr>
              <a:t>중 </a:t>
            </a:r>
            <a:r>
              <a:rPr lang="en-US" altLang="ko-KR" b="1" dirty="0">
                <a:solidFill>
                  <a:srgbClr val="FF0000"/>
                </a:solidFill>
              </a:rPr>
              <a:t>Export </a:t>
            </a:r>
            <a:r>
              <a:rPr lang="ko-KR" altLang="en-US" b="1" dirty="0">
                <a:solidFill>
                  <a:srgbClr val="FF0000"/>
                </a:solidFill>
              </a:rPr>
              <a:t>할 테이블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4D163-3E60-4FF3-C30B-823C66737685}"/>
              </a:ext>
            </a:extLst>
          </p:cNvPr>
          <p:cNvSpPr txBox="1"/>
          <p:nvPr/>
        </p:nvSpPr>
        <p:spPr>
          <a:xfrm>
            <a:off x="8037576" y="3393079"/>
            <a:ext cx="41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 </a:t>
            </a:r>
            <a:r>
              <a:rPr lang="en-US" altLang="ko-KR" b="1" dirty="0">
                <a:solidFill>
                  <a:srgbClr val="FF0000"/>
                </a:solidFill>
              </a:rPr>
              <a:t>create</a:t>
            </a:r>
            <a:r>
              <a:rPr lang="ko-KR" altLang="en-US" b="1" dirty="0">
                <a:solidFill>
                  <a:srgbClr val="FF0000"/>
                </a:solidFill>
              </a:rPr>
              <a:t>만 할지 등을 선택할 수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B7405-65F5-8A82-D9F9-17E4D90D15BF}"/>
              </a:ext>
            </a:extLst>
          </p:cNvPr>
          <p:cNvSpPr txBox="1"/>
          <p:nvPr/>
        </p:nvSpPr>
        <p:spPr>
          <a:xfrm>
            <a:off x="8365998" y="3940738"/>
            <a:ext cx="39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 테이블 외에도 함수 등을 같이 </a:t>
            </a:r>
            <a:r>
              <a:rPr lang="en-US" altLang="ko-KR" b="1" dirty="0">
                <a:solidFill>
                  <a:srgbClr val="FF0000"/>
                </a:solidFill>
              </a:rPr>
              <a:t>export </a:t>
            </a:r>
            <a:r>
              <a:rPr lang="ko-KR" altLang="en-US" b="1" dirty="0">
                <a:solidFill>
                  <a:srgbClr val="FF0000"/>
                </a:solidFill>
              </a:rPr>
              <a:t>할지 결정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FA394-27B2-619A-6DD0-A431A7C9AFC1}"/>
              </a:ext>
            </a:extLst>
          </p:cNvPr>
          <p:cNvSpPr txBox="1"/>
          <p:nvPr/>
        </p:nvSpPr>
        <p:spPr>
          <a:xfrm>
            <a:off x="2850642" y="5074303"/>
            <a:ext cx="27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⑤ 저장 위치 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24EC0-501F-6A77-278F-93A7881468EF}"/>
              </a:ext>
            </a:extLst>
          </p:cNvPr>
          <p:cNvSpPr txBox="1"/>
          <p:nvPr/>
        </p:nvSpPr>
        <p:spPr>
          <a:xfrm>
            <a:off x="9545574" y="5397298"/>
            <a:ext cx="39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 다 설정 후 </a:t>
            </a:r>
            <a:r>
              <a:rPr lang="en-US" altLang="ko-KR" b="1" dirty="0">
                <a:solidFill>
                  <a:srgbClr val="FF0000"/>
                </a:solidFill>
              </a:rPr>
              <a:t>Export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0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파일이 생성된 것을 볼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열어보면 파일 내용을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이진 바이너리 파일은 제대로 내용이 나오지 않는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것을 볼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080D3-426F-9036-70CF-D13FD129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4675650"/>
            <a:ext cx="9912096" cy="12290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34DD7-4228-53B6-2DF7-7258C46A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44125"/>
            <a:ext cx="5886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물리적 삭제와 논리적 삭제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delete</a:t>
            </a:r>
            <a:r>
              <a:rPr lang="ko-KR" altLang="en-US" sz="1600" dirty="0"/>
              <a:t>를 통해 물리적 삭제를 진행한 경우 복구가 불가능함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우리는 </a:t>
            </a:r>
            <a:r>
              <a:rPr lang="en-US" altLang="ko-KR" sz="1600" dirty="0"/>
              <a:t>DB </a:t>
            </a:r>
            <a:r>
              <a:rPr lang="ko-KR" altLang="en-US" sz="1600" dirty="0"/>
              <a:t>내에서 직접 삭제를 하는 것이 아닌 논리적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으로 삭제를 했다고 인식하기 위한 </a:t>
            </a:r>
            <a:r>
              <a:rPr lang="en-US" altLang="ko-KR" sz="1600" dirty="0"/>
              <a:t>active </a:t>
            </a:r>
            <a:r>
              <a:rPr lang="ko-KR" altLang="en-US" sz="1600" dirty="0"/>
              <a:t>컬럼을 만들 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컬럼을 통해 물리적 삭제가 아닌 비활성화 상태를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만들어주어 삭제된 것으로 대체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만약 다시 값이 필요하게 되면 활성화가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731CD-C9C2-7871-8B19-3A0547C4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7" y="438912"/>
            <a:ext cx="5695121" cy="55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3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다운받기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DB </a:t>
            </a:r>
            <a:r>
              <a:rPr lang="ko-KR" altLang="en-US" sz="1600" dirty="0"/>
              <a:t>시스템 프로그램 다운 받기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https://dbeaver.io/download/</a:t>
            </a:r>
            <a:r>
              <a:rPr lang="en-US" altLang="ko-KR" sz="1600" dirty="0"/>
              <a:t> </a:t>
            </a:r>
            <a:r>
              <a:rPr lang="ko-KR" altLang="en-US" sz="1600" dirty="0"/>
              <a:t>해당 사이트의</a:t>
            </a:r>
            <a:r>
              <a:rPr lang="en-US" altLang="ko-KR" sz="1600" dirty="0"/>
              <a:t> </a:t>
            </a:r>
            <a:r>
              <a:rPr lang="ko-KR" altLang="en-US" sz="1600" dirty="0"/>
              <a:t>다운로드에서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zip </a:t>
            </a:r>
            <a:r>
              <a:rPr lang="ko-KR" altLang="en-US" sz="1600" dirty="0"/>
              <a:t>다운로드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3394E-A27E-FE8F-6B5B-18C7FD77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3037" r="3664" b="5374"/>
          <a:stretch/>
        </p:blipFill>
        <p:spPr>
          <a:xfrm>
            <a:off x="0" y="923544"/>
            <a:ext cx="6299843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5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압축파일 해제 후 프로그램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데이터베이스 탭에서 새 데이터베이스 연결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MySQL </a:t>
            </a:r>
            <a:r>
              <a:rPr lang="ko-KR" altLang="en-US" sz="1600" dirty="0"/>
              <a:t>클릭 후 다음 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0328A-4245-207A-C0F1-C6A1C1F7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575" b="58800"/>
          <a:stretch/>
        </p:blipFill>
        <p:spPr>
          <a:xfrm>
            <a:off x="758951" y="365760"/>
            <a:ext cx="4562856" cy="28254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96A2DC-3B46-EC06-5F19-8DC1C07E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7" y="3564770"/>
            <a:ext cx="5175123" cy="30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8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Driver Settings</a:t>
            </a:r>
            <a:r>
              <a:rPr lang="ko-KR" altLang="en-US" sz="1600" dirty="0"/>
              <a:t>에서 내용 확인 후</a:t>
            </a:r>
            <a:r>
              <a:rPr lang="en-US" altLang="ko-KR" sz="1600" dirty="0"/>
              <a:t>, password </a:t>
            </a:r>
            <a:r>
              <a:rPr lang="ko-KR" altLang="en-US" sz="1600" dirty="0"/>
              <a:t>를 입력하여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완료 클릭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B7331-5456-73B1-79B9-C0CF8254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00" t="13467" r="24700" b="26800"/>
          <a:stretch/>
        </p:blipFill>
        <p:spPr>
          <a:xfrm>
            <a:off x="192024" y="722376"/>
            <a:ext cx="5780967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4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MySQL</a:t>
            </a:r>
            <a:r>
              <a:rPr lang="ko-KR" altLang="en-US" sz="1600" dirty="0"/>
              <a:t>과 연결이 잘 되었는지 확인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E719C-37A1-6D62-6550-285E2F6B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92"/>
            <a:ext cx="625856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복사한 테이블을 통한 데이터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ALTER</a:t>
            </a:r>
            <a:r>
              <a:rPr lang="ko-KR" altLang="en-US" sz="1600" dirty="0"/>
              <a:t>를 통해 기존의 테이블 컬럼 삭제 진행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기존 테이블과 동일한 형식의 테이블을 </a:t>
            </a:r>
            <a:r>
              <a:rPr lang="en-US" altLang="ko-KR" sz="1600" dirty="0"/>
              <a:t>like</a:t>
            </a:r>
            <a:r>
              <a:rPr lang="ko-KR" altLang="en-US" sz="1600" dirty="0"/>
              <a:t>를 통해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생성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deletedusers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테이블을 동일하게 생성한 이후 삭제할 유저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데이터를 해당 테이블에 넣은 뒤에 </a:t>
            </a:r>
            <a:r>
              <a:rPr lang="en-US" altLang="ko-KR" sz="1600" dirty="0" err="1"/>
              <a:t>userinfo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테이블에서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삭제를 진행하면 기존 테이블에서는 지워지더라도 다른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테이블에서 정보를 보관하고 있기 때문에 추후 복구 등의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관리가 가능해짐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C4E45-F181-B60A-4F07-F33B399E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" y="548640"/>
            <a:ext cx="6120765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AutoCommit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MySQL</a:t>
            </a:r>
            <a:r>
              <a:rPr lang="ko-KR" altLang="en-US" sz="1600" dirty="0"/>
              <a:t>에서는 기본적으로 </a:t>
            </a:r>
            <a:r>
              <a:rPr lang="ko-KR" altLang="en-US" sz="1600" dirty="0" err="1"/>
              <a:t>오토커밋을</a:t>
            </a:r>
            <a:r>
              <a:rPr lang="ko-KR" altLang="en-US" sz="1600" dirty="0"/>
              <a:t> 하고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버튼을 눌러서 버튼을 활성화해두면</a:t>
            </a:r>
            <a:r>
              <a:rPr lang="en-US" altLang="ko-KR" sz="1600" dirty="0"/>
              <a:t> commit </a:t>
            </a:r>
            <a:r>
              <a:rPr lang="ko-KR" altLang="en-US" sz="1600" dirty="0"/>
              <a:t>하기 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rollback</a:t>
            </a:r>
            <a:r>
              <a:rPr lang="ko-KR" altLang="en-US" sz="1600" dirty="0"/>
              <a:t>을 실행할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이를 통해 실수하거나 잘못 삭제한 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컬럼 등을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되돌릴 수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C5BBE-19ED-2A0A-48B7-AC9EEBE8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" y="851125"/>
            <a:ext cx="5856732" cy="20475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F84F3C-9A9C-B5D1-4170-46AFCFD79FD5}"/>
              </a:ext>
            </a:extLst>
          </p:cNvPr>
          <p:cNvSpPr/>
          <p:nvPr/>
        </p:nvSpPr>
        <p:spPr>
          <a:xfrm>
            <a:off x="1426464" y="851124"/>
            <a:ext cx="1380744" cy="246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0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B45B9-E671-69C1-81A6-3C4C718E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" y="374904"/>
            <a:ext cx="6363052" cy="4782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세션 변수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세션이 유지되는 동안 사용 가능한 변수 선언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생성은 </a:t>
            </a:r>
            <a:r>
              <a:rPr lang="en-US" altLang="ko-KR" sz="1600" dirty="0"/>
              <a:t>set @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으로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또한 세션 유지하는 동안만 생성하는 테이블도 만들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테이블과 변수는 연결을 끊었다가 다시 접속하면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없어져 있는 것을 확인할 수 있음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F84F3C-9A9C-B5D1-4170-46AFCFD79FD5}"/>
              </a:ext>
            </a:extLst>
          </p:cNvPr>
          <p:cNvSpPr/>
          <p:nvPr/>
        </p:nvSpPr>
        <p:spPr>
          <a:xfrm>
            <a:off x="4754880" y="4911061"/>
            <a:ext cx="1718338" cy="173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878B6-9510-E7BA-F279-7955B1DB8B79}"/>
              </a:ext>
            </a:extLst>
          </p:cNvPr>
          <p:cNvSpPr/>
          <p:nvPr/>
        </p:nvSpPr>
        <p:spPr>
          <a:xfrm>
            <a:off x="511330" y="2012413"/>
            <a:ext cx="2012414" cy="593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0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63173-73EF-B278-1C29-ED101F28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7" y="649033"/>
            <a:ext cx="6126289" cy="299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 제어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Start transaction </a:t>
            </a:r>
            <a:r>
              <a:rPr lang="ko-KR" altLang="en-US" sz="1600" dirty="0"/>
              <a:t>을 진행하여 트랜잭션이 진행 중일 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강제로 프로그램을 종료하거나 하면 당시에 실행했던 모든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명령어들은 다 </a:t>
            </a:r>
            <a:r>
              <a:rPr lang="en-US" altLang="ko-KR" sz="1600" dirty="0" err="1"/>
              <a:t>RollBack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따로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실행하지 않았어도 </a:t>
            </a:r>
            <a:r>
              <a:rPr lang="en-US" altLang="ko-KR" sz="1600" dirty="0"/>
              <a:t>temp </a:t>
            </a:r>
            <a:r>
              <a:rPr lang="ko-KR" altLang="en-US" sz="1600" dirty="0"/>
              <a:t>내용이 지워지지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않은 것을 볼 수 있음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77CF97-6BF1-C4DA-6ACB-9118138FDE04}"/>
              </a:ext>
            </a:extLst>
          </p:cNvPr>
          <p:cNvCxnSpPr>
            <a:cxnSpLocks/>
          </p:cNvCxnSpPr>
          <p:nvPr/>
        </p:nvCxnSpPr>
        <p:spPr>
          <a:xfrm>
            <a:off x="722376" y="1600200"/>
            <a:ext cx="1490472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762C37-C88C-0E4F-1F63-B3F73AD61991}"/>
              </a:ext>
            </a:extLst>
          </p:cNvPr>
          <p:cNvCxnSpPr>
            <a:cxnSpLocks/>
          </p:cNvCxnSpPr>
          <p:nvPr/>
        </p:nvCxnSpPr>
        <p:spPr>
          <a:xfrm>
            <a:off x="621792" y="2560320"/>
            <a:ext cx="1490472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017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21B37C-D650-D10D-C69C-D065F9CA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9" y="740474"/>
            <a:ext cx="5885343" cy="3136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LAST_INSERT_ID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가장 최근에 성공적으로 수행된 </a:t>
            </a:r>
            <a:r>
              <a:rPr lang="en-US" altLang="ko-KR" sz="1600" dirty="0"/>
              <a:t>INSERT </a:t>
            </a:r>
            <a:r>
              <a:rPr lang="ko-KR" altLang="en-US" sz="1600" dirty="0"/>
              <a:t>구문에서 자동으로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생성되는 </a:t>
            </a:r>
            <a:r>
              <a:rPr lang="en-US" altLang="ko-KR" sz="1600" dirty="0"/>
              <a:t>AUTO_INCREMENT</a:t>
            </a:r>
            <a:r>
              <a:rPr lang="ko-KR" altLang="en-US" sz="1600" dirty="0"/>
              <a:t>의 </a:t>
            </a:r>
            <a:r>
              <a:rPr lang="en-US" altLang="ko-KR" sz="1600" dirty="0"/>
              <a:t>COLUMN </a:t>
            </a:r>
            <a:r>
              <a:rPr lang="ko-KR" altLang="en-US" sz="1600" dirty="0"/>
              <a:t>값을 반환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</a:t>
            </a:r>
            <a:r>
              <a:rPr lang="ko-KR" altLang="en-US" sz="1600" dirty="0" err="1"/>
              <a:t>반환값을</a:t>
            </a:r>
            <a:r>
              <a:rPr lang="ko-KR" altLang="en-US" sz="1600" dirty="0"/>
              <a:t> 통해 테이블의 내용 확인 가능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77CF97-6BF1-C4DA-6ACB-9118138FDE04}"/>
              </a:ext>
            </a:extLst>
          </p:cNvPr>
          <p:cNvCxnSpPr>
            <a:cxnSpLocks/>
          </p:cNvCxnSpPr>
          <p:nvPr/>
        </p:nvCxnSpPr>
        <p:spPr>
          <a:xfrm>
            <a:off x="731520" y="2048256"/>
            <a:ext cx="1673352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762C37-C88C-0E4F-1F63-B3F73AD61991}"/>
              </a:ext>
            </a:extLst>
          </p:cNvPr>
          <p:cNvCxnSpPr>
            <a:cxnSpLocks/>
          </p:cNvCxnSpPr>
          <p:nvPr/>
        </p:nvCxnSpPr>
        <p:spPr>
          <a:xfrm>
            <a:off x="640080" y="2286000"/>
            <a:ext cx="2990088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CASE WHEN, IF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</a:t>
            </a:r>
            <a:r>
              <a:rPr lang="en-US" altLang="ko-KR" sz="1600" dirty="0"/>
              <a:t>CASE</a:t>
            </a:r>
            <a:r>
              <a:rPr lang="ko-KR" altLang="en-US" sz="1600" dirty="0"/>
              <a:t>일 때 특정 값을 반환하는 구문을 작성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CASE WHEN </a:t>
            </a:r>
            <a:r>
              <a:rPr lang="ko-KR" altLang="en-US" sz="1600" dirty="0"/>
              <a:t>을 통해 조건이 일치하면 </a:t>
            </a:r>
            <a:r>
              <a:rPr lang="en-US" altLang="ko-KR" sz="1600" dirty="0"/>
              <a:t>THEN,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여러 번도 사용 가능하며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같은 값을 비교할 때는 좀더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간단하게 작성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IF</a:t>
            </a:r>
            <a:r>
              <a:rPr lang="ko-KR" altLang="en-US" sz="1600" dirty="0"/>
              <a:t>문으로 </a:t>
            </a:r>
            <a:r>
              <a:rPr lang="ko-KR" altLang="en-US" sz="1600" dirty="0" err="1"/>
              <a:t>삼항연산자처럼</a:t>
            </a:r>
            <a:r>
              <a:rPr lang="ko-KR" altLang="en-US" sz="1600" dirty="0"/>
              <a:t> 사용도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8B0996-7248-BA09-98DF-4111DB7F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630936"/>
            <a:ext cx="5208349" cy="50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1179</Words>
  <Application>Microsoft Office PowerPoint</Application>
  <PresentationFormat>와이드스크린</PresentationFormat>
  <Paragraphs>169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212</cp:revision>
  <dcterms:created xsi:type="dcterms:W3CDTF">2024-07-17T02:44:34Z</dcterms:created>
  <dcterms:modified xsi:type="dcterms:W3CDTF">2024-08-13T09:25:26Z</dcterms:modified>
</cp:coreProperties>
</file>