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7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5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4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6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1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24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53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17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5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39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5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48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1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69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61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6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99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7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2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5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2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8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TestFile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반영구적인 기록을 남기기 위해서 파일에 정보를 보관할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먼저 </a:t>
            </a:r>
            <a:r>
              <a:rPr lang="en-US" altLang="ko-KR" sz="1600" dirty="0"/>
              <a:t>D</a:t>
            </a:r>
            <a:r>
              <a:rPr lang="ko-KR" altLang="en-US" sz="1600" dirty="0"/>
              <a:t>드라이브에 파일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파일을 </a:t>
            </a:r>
            <a:r>
              <a:rPr lang="en-US" altLang="ko-KR" sz="1600" dirty="0"/>
              <a:t>File</a:t>
            </a:r>
            <a:r>
              <a:rPr lang="ko-KR" altLang="en-US" sz="1600" dirty="0"/>
              <a:t>을 통해 경로를 입력하여 불러올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불러온 파일을 통해 여러가지 정보를 확인 가능</a:t>
            </a:r>
            <a:r>
              <a:rPr lang="en-US" altLang="ko-KR" sz="1600" dirty="0"/>
              <a:t>(</a:t>
            </a:r>
            <a:r>
              <a:rPr lang="ko-KR" altLang="en-US" sz="1600" dirty="0"/>
              <a:t>파일 이름</a:t>
            </a:r>
            <a:r>
              <a:rPr lang="en-US" altLang="ko-KR" sz="1600" dirty="0"/>
              <a:t>, </a:t>
            </a:r>
            <a:r>
              <a:rPr lang="ko-KR" altLang="en-US" sz="1600" dirty="0"/>
              <a:t>경로 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※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3E5EA8-1587-2DA1-F38F-3795A1BC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94" b="21257"/>
          <a:stretch/>
        </p:blipFill>
        <p:spPr>
          <a:xfrm>
            <a:off x="323851" y="238125"/>
            <a:ext cx="5124450" cy="2505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1EE9C0-03BF-C61C-C5C2-35FB7FF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3243263"/>
            <a:ext cx="4757738" cy="21669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C41C9E-294C-6AF6-1CF6-E405D18F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5490328"/>
            <a:ext cx="3057526" cy="12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실제 폴더 및 파일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메소드를 이용하여 받아온 객체 정보를 이용한 폴더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해당 폴더가 존재하는지 여부를 판단 후 존재한다면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해당 폴더를 부모 폴더로 하는 </a:t>
            </a:r>
            <a:r>
              <a:rPr lang="en-US" altLang="ko-KR" sz="1600" dirty="0"/>
              <a:t>world.txt</a:t>
            </a:r>
            <a:r>
              <a:rPr lang="ko-KR" altLang="en-US" sz="1600" dirty="0"/>
              <a:t>를 생성하는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file</a:t>
            </a:r>
            <a:r>
              <a:rPr lang="ko-KR" altLang="en-US" sz="1600" dirty="0"/>
              <a:t>이 존재하지 않는다면 해당 파일을 실제로 생성하는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createNewFile</a:t>
            </a:r>
            <a:r>
              <a:rPr lang="en-US" altLang="ko-KR" sz="1600" dirty="0"/>
              <a:t>()</a:t>
            </a:r>
            <a:r>
              <a:rPr lang="ko-KR" altLang="en-US" sz="1600" dirty="0"/>
              <a:t>을 실행</a:t>
            </a:r>
            <a:r>
              <a:rPr lang="en-US" altLang="ko-KR" sz="1600" dirty="0"/>
              <a:t>(</a:t>
            </a:r>
            <a:r>
              <a:rPr lang="ko-KR" altLang="en-US" sz="1600" dirty="0"/>
              <a:t>이러면 실제로 폴더에 파일이 생김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F2492-8907-6F7C-ED72-C84FF7EB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471487"/>
            <a:ext cx="5014913" cy="2957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791CFD-53C9-FC52-97E3-413EB4B0A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3918585"/>
            <a:ext cx="7891463" cy="1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file.length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해당 파일의 크기를 바이트 단위로 반환해줌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파일의 길이에 따라 값이 달라짐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15146-19B1-B1B1-D5B8-91CE9E86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42913"/>
            <a:ext cx="5381625" cy="1042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54ADD0-5FD0-C62C-D207-5CED1F0C87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49" b="70139"/>
          <a:stretch/>
        </p:blipFill>
        <p:spPr>
          <a:xfrm>
            <a:off x="266216" y="1828800"/>
            <a:ext cx="2238860" cy="2047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13190D-CFE1-BBB7-662D-AB4C75CB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62" y="1924050"/>
            <a:ext cx="2816162" cy="829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5473C2-DC1B-25CE-DEFA-1F76460FBD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038" b="74861"/>
          <a:stretch/>
        </p:blipFill>
        <p:spPr>
          <a:xfrm>
            <a:off x="171450" y="4552950"/>
            <a:ext cx="2238860" cy="1724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5C9A25-2ACB-0F64-593F-E1AC2AA8F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262" y="4662487"/>
            <a:ext cx="2816162" cy="9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를 통해 파일 내용 받아오기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기본적으로 파일이 존재하지 않을 수도 있기 때문에 예외처리 필수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try/catch </a:t>
            </a:r>
            <a:r>
              <a:rPr lang="ko-KR" altLang="en-US" sz="1600" dirty="0"/>
              <a:t>문을 통해 예외처리 이후 파일의 내용을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nextLine</a:t>
            </a:r>
            <a:r>
              <a:rPr lang="ko-KR" altLang="en-US" sz="1600" dirty="0"/>
              <a:t>을 통해 내용 확인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9E2FD-5319-DE57-445B-AB33B7E42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41" t="30694" r="45550" b="44861"/>
          <a:stretch/>
        </p:blipFill>
        <p:spPr>
          <a:xfrm>
            <a:off x="200024" y="548640"/>
            <a:ext cx="4609719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FE829-E04B-086A-5378-85582168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4" y="2225040"/>
            <a:ext cx="5181601" cy="1676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D0042E-B70B-F2A4-A61E-A6264235D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42" y="4205287"/>
            <a:ext cx="4562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내용확인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만약 읽어오는 파일이 비어 있거나 다음 줄이 없으면 에러가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hasNextLine</a:t>
            </a:r>
            <a:r>
              <a:rPr lang="ko-KR" altLang="en-US" sz="1600" dirty="0"/>
              <a:t>을 통해 다음 줄이 있는지 확인 필요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만약 여러 줄이라면 해당 내용을 </a:t>
            </a:r>
            <a:r>
              <a:rPr lang="en-US" altLang="ko-KR" sz="1600" dirty="0"/>
              <a:t>while</a:t>
            </a:r>
            <a:r>
              <a:rPr lang="ko-KR" altLang="en-US" sz="1600" dirty="0"/>
              <a:t> 문을 통해 전부 출력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처음부터 끝까지 순차적으로 접근하여 내용을 출력할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E7361-E14A-E4AE-7141-B6E7A042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304800"/>
            <a:ext cx="3209925" cy="2419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6818D1-324E-3A08-502F-B905627E7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1514475"/>
            <a:ext cx="5043488" cy="1002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A77365-9E60-24F6-7A7D-A982DE645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2486157"/>
            <a:ext cx="5535549" cy="2419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E5603A-1249-171C-8BD7-D405365E2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6" y="5343525"/>
            <a:ext cx="2305050" cy="13431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9AA26C-2F2E-2B04-00A5-8832F7379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982" y="5343525"/>
            <a:ext cx="2521744" cy="13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자원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가 계속 사용 중이라고 판단될 경우 </a:t>
            </a:r>
            <a:r>
              <a:rPr lang="en-US" altLang="ko-KR" sz="1600" dirty="0"/>
              <a:t>OS</a:t>
            </a:r>
            <a:r>
              <a:rPr lang="ko-KR" altLang="en-US" sz="1600" dirty="0"/>
              <a:t>가 이 파일이 계속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사용 중이라고 판단하여 다른 곳에서 접근이 안됨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그리하여 </a:t>
            </a:r>
            <a:r>
              <a:rPr lang="en-US" altLang="ko-KR" sz="1600" dirty="0"/>
              <a:t>close()</a:t>
            </a:r>
            <a:r>
              <a:rPr lang="ko-KR" altLang="en-US" sz="1600" dirty="0"/>
              <a:t>가 필요하나 </a:t>
            </a:r>
            <a:r>
              <a:rPr lang="en-US" altLang="ko-KR" sz="1600" dirty="0"/>
              <a:t>finally</a:t>
            </a:r>
            <a:r>
              <a:rPr lang="ko-KR" altLang="en-US" sz="1600" dirty="0"/>
              <a:t>에서 </a:t>
            </a:r>
            <a:r>
              <a:rPr lang="en-US" altLang="ko-KR" sz="1600" dirty="0"/>
              <a:t>close()</a:t>
            </a:r>
            <a:r>
              <a:rPr lang="ko-KR" altLang="en-US" sz="1600" dirty="0"/>
              <a:t>를 하려고 하니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try </a:t>
            </a:r>
            <a:r>
              <a:rPr lang="ko-KR" altLang="en-US" sz="1600" dirty="0"/>
              <a:t>문에 선언했기 때문에 접근이 불가능함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FD615-30AA-056F-A5D0-BA4B37B6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" y="461011"/>
            <a:ext cx="5289205" cy="58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자원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접근을 위해 밖에서 선언했으나 여전히 에러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를 초기화 해주지 않았기 때문에 문제가 발생함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를 </a:t>
            </a:r>
            <a:r>
              <a:rPr lang="en-US" altLang="ko-KR" sz="1600" dirty="0"/>
              <a:t>null</a:t>
            </a:r>
            <a:r>
              <a:rPr lang="ko-KR" altLang="en-US" sz="1600" dirty="0"/>
              <a:t>로 초기화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 만약 에러가 발생해서 </a:t>
            </a:r>
            <a:r>
              <a:rPr lang="en-US" altLang="ko-KR" sz="1600" dirty="0"/>
              <a:t>try</a:t>
            </a:r>
            <a:r>
              <a:rPr lang="ko-KR" altLang="en-US" sz="1600" dirty="0"/>
              <a:t> 문이 돌지 않으면 </a:t>
            </a:r>
            <a:r>
              <a:rPr lang="en-US" altLang="ko-KR" sz="1600" dirty="0"/>
              <a:t>scanner</a:t>
            </a:r>
            <a:r>
              <a:rPr lang="ko-KR" altLang="en-US" sz="1600" dirty="0"/>
              <a:t>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null</a:t>
            </a:r>
            <a:r>
              <a:rPr lang="ko-KR" altLang="en-US" sz="1600" dirty="0"/>
              <a:t>을 가리키기 때문에 </a:t>
            </a:r>
            <a:r>
              <a:rPr lang="en-US" altLang="ko-KR" sz="1600" dirty="0"/>
              <a:t>close()</a:t>
            </a:r>
            <a:r>
              <a:rPr lang="ko-KR" altLang="en-US" sz="1600" dirty="0"/>
              <a:t>를 하려면 </a:t>
            </a:r>
            <a:r>
              <a:rPr lang="en-US" altLang="ko-KR" sz="1600" dirty="0"/>
              <a:t>null </a:t>
            </a:r>
            <a:r>
              <a:rPr lang="ko-KR" altLang="en-US" sz="1600" dirty="0"/>
              <a:t>포인트 에러가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그리하여 </a:t>
            </a:r>
            <a:r>
              <a:rPr lang="en-US" altLang="ko-KR" sz="1600" dirty="0" err="1"/>
              <a:t>scanne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이 아닐 때만 </a:t>
            </a:r>
            <a:r>
              <a:rPr lang="en-US" altLang="ko-KR" sz="1600" dirty="0"/>
              <a:t>close()</a:t>
            </a:r>
            <a:r>
              <a:rPr lang="ko-KR" altLang="en-US" sz="1600" dirty="0"/>
              <a:t>를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8A475-47DB-BB47-0260-961FD0B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0" y="409470"/>
            <a:ext cx="5273235" cy="3414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D28D0B-C665-D7AA-1A68-237617E90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3876621"/>
            <a:ext cx="3257550" cy="428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3B4316-BE7B-A948-4156-E4F8D1221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4959613"/>
            <a:ext cx="5181600" cy="18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자원 해제 전체 문장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66E8E-4168-8F74-6E7D-904A9F53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676275"/>
            <a:ext cx="51530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FileReader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에서 자원을 닫은 방법과 동일하게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도 </a:t>
            </a:r>
            <a:r>
              <a:rPr lang="ko-KR" altLang="en-US" sz="1600" dirty="0" err="1"/>
              <a:t>만들어줌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</a:t>
            </a:r>
            <a:r>
              <a:rPr lang="en-US" altLang="ko-KR" sz="1600" dirty="0"/>
              <a:t>reader </a:t>
            </a:r>
            <a:r>
              <a:rPr lang="ko-KR" altLang="en-US" sz="1600" dirty="0"/>
              <a:t>부분에서 에러가 나며</a:t>
            </a:r>
            <a:r>
              <a:rPr lang="en-US" altLang="ko-KR" sz="1600" dirty="0"/>
              <a:t>, try/catch </a:t>
            </a:r>
            <a:r>
              <a:rPr lang="ko-KR" altLang="en-US" sz="1600" dirty="0"/>
              <a:t>문으로 </a:t>
            </a:r>
            <a:r>
              <a:rPr lang="ko-KR" altLang="en-US" sz="1600" dirty="0" err="1"/>
              <a:t>묶어줘야됨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2E147-EE1D-DAC0-2CCD-36D002B3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3" t="12361" r="47656" b="37639"/>
          <a:stretch/>
        </p:blipFill>
        <p:spPr>
          <a:xfrm>
            <a:off x="409575" y="548640"/>
            <a:ext cx="4362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FileReader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파일을 문자 단위로 읽는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주로 텍스트 파일을 읽을 때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파일 내용을 문자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스트림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데이터의 흐름</a:t>
            </a:r>
            <a:r>
              <a:rPr lang="en-US" altLang="ko-KR" sz="1600" dirty="0"/>
              <a:t>)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read()</a:t>
            </a:r>
            <a:r>
              <a:rPr lang="ko-KR" altLang="en-US" sz="1600" dirty="0"/>
              <a:t>를 통해서 </a:t>
            </a:r>
            <a:r>
              <a:rPr lang="ko-KR" altLang="en-US" sz="1600" dirty="0" err="1"/>
              <a:t>한글자씩</a:t>
            </a:r>
            <a:r>
              <a:rPr lang="ko-KR" altLang="en-US" sz="1600" dirty="0"/>
              <a:t> 읽어오며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더 이상 읽을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문자가 없을 경우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EoF</a:t>
            </a:r>
            <a:r>
              <a:rPr lang="en-US" altLang="ko-KR" sz="1600" dirty="0"/>
              <a:t>: End of File) </a:t>
            </a:r>
            <a:r>
              <a:rPr lang="ko-KR" altLang="en-US" sz="1600" dirty="0"/>
              <a:t>파일의 끝이라고 판단하여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-1</a:t>
            </a:r>
            <a:r>
              <a:rPr lang="ko-KR" altLang="en-US" sz="1600" dirty="0"/>
              <a:t>을 출력함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D3744-1C86-F60B-839E-BCD0854D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838700"/>
            <a:ext cx="3295650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461448-7E20-18D5-F68F-B5B410BF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8" y="190500"/>
            <a:ext cx="450633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FileReader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Scanner</a:t>
            </a:r>
            <a:r>
              <a:rPr lang="ko-KR" altLang="en-US" dirty="0"/>
              <a:t>의 차이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FileReader</a:t>
            </a:r>
            <a:r>
              <a:rPr lang="en-US" altLang="ko-KR" sz="1600" dirty="0"/>
              <a:t> : </a:t>
            </a:r>
            <a:r>
              <a:rPr lang="ko-KR" altLang="en-US" sz="1600" dirty="0"/>
              <a:t>문자 단위로 데이터를 읽음</a:t>
            </a:r>
            <a:r>
              <a:rPr lang="en-US" altLang="ko-KR" sz="1600" dirty="0"/>
              <a:t>, </a:t>
            </a:r>
            <a:r>
              <a:rPr lang="ko-KR" altLang="en-US" sz="1600" dirty="0"/>
              <a:t>기본적인 문자 스트림을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</a:t>
            </a:r>
            <a:r>
              <a:rPr lang="ko-KR" altLang="en-US" sz="1600" dirty="0"/>
              <a:t>읽기 때문에 </a:t>
            </a:r>
            <a:r>
              <a:rPr lang="ko-KR" altLang="en-US" sz="1600" dirty="0" err="1"/>
              <a:t>구분자</a:t>
            </a:r>
            <a:r>
              <a:rPr lang="ko-KR" altLang="en-US" sz="1600" dirty="0"/>
              <a:t> 개념이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 : </a:t>
            </a:r>
            <a:r>
              <a:rPr lang="ko-KR" altLang="en-US" sz="1600" dirty="0"/>
              <a:t>정수</a:t>
            </a:r>
            <a:r>
              <a:rPr lang="en-US" altLang="ko-KR" sz="1600" dirty="0"/>
              <a:t>, </a:t>
            </a:r>
            <a:r>
              <a:rPr lang="ko-KR" altLang="en-US" sz="1600" dirty="0"/>
              <a:t>실수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등 다양한 데이터 타입을 읽을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기본적으로 공백을 구분자로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필요에 따라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구분자를 변경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7DC25-D07F-510A-F3A9-D5E6580F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11415"/>
            <a:ext cx="5114925" cy="2781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CA6ABF-FF69-5244-549B-3EC4448C5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4" y="3358766"/>
            <a:ext cx="5023103" cy="30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TestFile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새로운 폴더를 만들어서 파일을 만들었을 때는 해당 경로로 접근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하여 파일을 불러올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경로는 </a:t>
            </a:r>
            <a:r>
              <a:rPr lang="ko-KR" altLang="en-US" sz="1600" dirty="0" err="1"/>
              <a:t>역슬러시를</a:t>
            </a:r>
            <a:r>
              <a:rPr lang="ko-KR" altLang="en-US" sz="1600" dirty="0"/>
              <a:t> 사용하여 입력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34B1C-02F4-0C18-453F-2DD38669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147638"/>
            <a:ext cx="5521262" cy="1785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D4F87B-F445-710F-7D98-FB92B66B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1275"/>
            <a:ext cx="5343525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14FE6-6F0A-869D-894D-96A36670A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4224337"/>
            <a:ext cx="3314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9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Stream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연속적으로 흐르는 데이터의 흐름을 의미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처리하는 데 사용되는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한 번에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처리하지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조금씩 처리하는 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파일에서 현재 사용 중인 코드로 들어가는 흐름을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반대로 코드에서 파일로 나가는 흐름을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이라고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E9CA-A69D-8A02-795F-38F26D896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0"/>
          <a:stretch/>
        </p:blipFill>
        <p:spPr>
          <a:xfrm>
            <a:off x="180975" y="914400"/>
            <a:ext cx="5276850" cy="381765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B2D4C12-F76A-2831-B681-58E2C0EB0268}"/>
              </a:ext>
            </a:extLst>
          </p:cNvPr>
          <p:cNvSpPr/>
          <p:nvPr/>
        </p:nvSpPr>
        <p:spPr>
          <a:xfrm flipH="1">
            <a:off x="3162300" y="2247900"/>
            <a:ext cx="1238250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FileInputStream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파일로부터 </a:t>
            </a:r>
            <a:r>
              <a:rPr lang="en-US" altLang="ko-KR" sz="1600" dirty="0"/>
              <a:t>Byte</a:t>
            </a:r>
            <a:r>
              <a:rPr lang="ko-KR" altLang="en-US" sz="1600" dirty="0"/>
              <a:t> 단위로 데이터를 읽어오기 위한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만드는 방식은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과 동일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75562-5BF9-42C7-5F8E-00C8C718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3" y="781050"/>
            <a:ext cx="535686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 스트림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자바의 입력 스트림에서는 읽는 방식이</a:t>
            </a:r>
            <a:r>
              <a:rPr lang="en-US" altLang="ko-KR" sz="1600" dirty="0"/>
              <a:t> </a:t>
            </a:r>
            <a:r>
              <a:rPr lang="ko-KR" altLang="en-US" sz="1600" dirty="0"/>
              <a:t>문자 단위와 바이트 단위로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읽는 방식으로 나뉨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그렇기 때문에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으로 파일을 읽을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한글의 경우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1</a:t>
            </a:r>
            <a:r>
              <a:rPr lang="ko-KR" altLang="en-US" sz="1600" dirty="0"/>
              <a:t>바이트가 아닌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바이트이기 때문에 문자가 깨지는 현상이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는 문자 단위로 읽기 때문에 읽어올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그러나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가 항상 좋은 것은 아님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파일의 크기가 큰 경우에는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에 비해 속도가 느림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50583-0E21-A7F3-972E-13793260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638175"/>
            <a:ext cx="3019425" cy="2038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ED85E2-4BEA-55A8-0B73-96AFABCC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4052887"/>
            <a:ext cx="2443163" cy="1852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19F340-EE5E-7E20-3D7F-0512E141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587" y="3969543"/>
            <a:ext cx="2207951" cy="1935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9B3114-B6C5-EB46-0299-9B64974B35EE}"/>
              </a:ext>
            </a:extLst>
          </p:cNvPr>
          <p:cNvSpPr txBox="1"/>
          <p:nvPr/>
        </p:nvSpPr>
        <p:spPr>
          <a:xfrm>
            <a:off x="3629025" y="348615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FileReader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822DA-E183-C5A7-D62B-68BB27EC6419}"/>
              </a:ext>
            </a:extLst>
          </p:cNvPr>
          <p:cNvSpPr txBox="1"/>
          <p:nvPr/>
        </p:nvSpPr>
        <p:spPr>
          <a:xfrm>
            <a:off x="676275" y="359997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6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FileWriter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 파일에 데이터를 쓰는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생성자를 통해 파일 경로와 파일 모드를 지정하여 객체를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write() </a:t>
            </a:r>
            <a:r>
              <a:rPr lang="ko-KR" altLang="en-US" sz="1600" dirty="0"/>
              <a:t>메서드를 사용하여 파일에 한 </a:t>
            </a:r>
            <a:r>
              <a:rPr lang="ko-KR" altLang="en-US" sz="1600" dirty="0" err="1"/>
              <a:t>글자씩</a:t>
            </a:r>
            <a:r>
              <a:rPr lang="ko-KR" altLang="en-US" sz="1600" dirty="0"/>
              <a:t> 쓸 수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write(String str) </a:t>
            </a:r>
            <a:r>
              <a:rPr lang="ko-KR" altLang="en-US" sz="1600" dirty="0"/>
              <a:t>메서드를 사용하여 문자열을 한 번에 쓸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String</a:t>
            </a:r>
            <a:r>
              <a:rPr lang="ko-KR" altLang="en-US" sz="1600" dirty="0"/>
              <a:t>을 미리 캐릭터형 배열에 삽입 후 </a:t>
            </a:r>
            <a:r>
              <a:rPr lang="en-US" altLang="ko-KR" sz="1600" dirty="0"/>
              <a:t>write() </a:t>
            </a:r>
            <a:r>
              <a:rPr lang="ko-KR" altLang="en-US" sz="1600" dirty="0"/>
              <a:t>메서드를 이용해서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캐릭터형 배열을 </a:t>
            </a:r>
            <a:r>
              <a:rPr lang="en-US" altLang="ko-KR" sz="1600" dirty="0"/>
              <a:t>write</a:t>
            </a:r>
            <a:r>
              <a:rPr lang="ko-KR" altLang="en-US" sz="1600" dirty="0"/>
              <a:t>하면 </a:t>
            </a:r>
            <a:r>
              <a:rPr lang="en-US" altLang="ko-KR" sz="1600" dirty="0"/>
              <a:t>datalog.txt </a:t>
            </a:r>
            <a:r>
              <a:rPr lang="ko-KR" altLang="en-US" sz="1600" dirty="0"/>
              <a:t>파일이 생성된 것을 확인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35C02-EE24-2AEC-D66B-B45E9E2D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44847"/>
            <a:ext cx="4289980" cy="4682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D60AE-F1B0-0785-B229-7685C707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04" y="3561404"/>
            <a:ext cx="4292045" cy="31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FileWriter</a:t>
            </a:r>
            <a:r>
              <a:rPr lang="ko-KR" altLang="en-US" dirty="0"/>
              <a:t>의 </a:t>
            </a:r>
            <a:r>
              <a:rPr lang="en-US" altLang="ko-KR" dirty="0"/>
              <a:t>write()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단순히 캐릭터형 배열을 </a:t>
            </a:r>
            <a:r>
              <a:rPr lang="en-US" altLang="ko-KR" sz="1600" dirty="0"/>
              <a:t>for</a:t>
            </a:r>
            <a:r>
              <a:rPr lang="ko-KR" altLang="en-US" sz="1600" dirty="0"/>
              <a:t>문 </a:t>
            </a:r>
            <a:r>
              <a:rPr lang="ko-KR" altLang="en-US" sz="1600" dirty="0" err="1"/>
              <a:t>돌리는게</a:t>
            </a:r>
            <a:r>
              <a:rPr lang="ko-KR" altLang="en-US" sz="1600" dirty="0"/>
              <a:t> 아닌 </a:t>
            </a:r>
            <a:r>
              <a:rPr lang="en-US" altLang="ko-KR" sz="1600" dirty="0"/>
              <a:t>write() </a:t>
            </a:r>
            <a:r>
              <a:rPr lang="ko-KR" altLang="en-US" sz="1600" dirty="0"/>
              <a:t>메서드를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사용하여 바로 출력도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배열 뿐만 아니라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만든 문자열도 바로 사용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EEF36-7CB5-4430-63D3-42F3A36B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457200"/>
            <a:ext cx="5319713" cy="3238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4A5054-5AB0-DA9A-8903-D61E5DC59FDC}"/>
              </a:ext>
            </a:extLst>
          </p:cNvPr>
          <p:cNvSpPr/>
          <p:nvPr/>
        </p:nvSpPr>
        <p:spPr>
          <a:xfrm>
            <a:off x="476250" y="3019425"/>
            <a:ext cx="5048250" cy="59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5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FileOutputStream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파일에 바이트 단위로 데이터를 쓰는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생성자를 통해 파일 경로와 파일 모드를 지정하여 객체를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write() </a:t>
            </a:r>
            <a:r>
              <a:rPr lang="ko-KR" altLang="en-US" sz="1600" dirty="0"/>
              <a:t>메서드를 사용하여 파일에 한 </a:t>
            </a:r>
            <a:r>
              <a:rPr lang="ko-KR" altLang="en-US" sz="1600" dirty="0" err="1"/>
              <a:t>바이트씩</a:t>
            </a:r>
            <a:r>
              <a:rPr lang="ko-KR" altLang="en-US" sz="1600" dirty="0"/>
              <a:t> 쓸 수 있고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write(byte[] b) </a:t>
            </a:r>
            <a:r>
              <a:rPr lang="ko-KR" altLang="en-US" sz="1600" dirty="0"/>
              <a:t>메서드를 사용하여 바이트 배열을 한 번에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쓸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파일을 실행하여 메모장으로 확인하면 </a:t>
            </a:r>
            <a:r>
              <a:rPr lang="en-US" altLang="ko-KR" sz="1600" dirty="0"/>
              <a:t>180</a:t>
            </a:r>
            <a:r>
              <a:rPr lang="ko-KR" altLang="en-US" sz="1600" dirty="0"/>
              <a:t>이 아닌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다른 문자가 들어가 있는걸 볼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D8F83-C82C-B9F7-A15E-DA95C4A4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252413"/>
            <a:ext cx="4986338" cy="4471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E67B9A-CDF6-429D-0D4F-E5511F95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4518290"/>
            <a:ext cx="3581400" cy="21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FileOutputStream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값이 제대로 들어갔는지 확인을 위해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을 이용하여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안에 있는 값을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그러면 </a:t>
            </a:r>
            <a:r>
              <a:rPr lang="en-US" altLang="ko-KR" sz="1600" dirty="0"/>
              <a:t>180</a:t>
            </a:r>
            <a:r>
              <a:rPr lang="ko-KR" altLang="en-US" sz="1600" dirty="0"/>
              <a:t>이 정상적으로 들어가 있는걸 볼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해당 정수형 값을 바이트로 변환하여 저장했기 때문에 눈에 보이는 </a:t>
            </a:r>
            <a:endParaRPr lang="en-US" altLang="ko-KR" sz="16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값이 다름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 -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파일에 정수형 값을 저장하려면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해당 값을 문자열로 변환한 후에 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를 사용하여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저장해야함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24ECC-C5F2-4220-C227-AD75285E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433387"/>
            <a:ext cx="5305425" cy="2847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F59069-4046-27DC-048E-0F02CD3E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576639"/>
            <a:ext cx="3790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출력 스트림</a:t>
            </a:r>
            <a:r>
              <a:rPr lang="en-US" altLang="ko-KR" dirty="0"/>
              <a:t>(Output Stream)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자바의 출력 스트림도 쓰는 방식이</a:t>
            </a:r>
            <a:r>
              <a:rPr lang="en-US" altLang="ko-KR" sz="1600" dirty="0"/>
              <a:t> </a:t>
            </a:r>
            <a:r>
              <a:rPr lang="ko-KR" altLang="en-US" sz="1600" dirty="0"/>
              <a:t>문자 단위와 바이트 단위로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읽는 방식으로 나뉨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그렇기 때문에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으로 파일을 쓸 때</a:t>
            </a:r>
            <a:r>
              <a:rPr lang="en-US" altLang="ko-KR" sz="1600" dirty="0"/>
              <a:t>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B3114-B6C5-EB46-0299-9B64974B35EE}"/>
              </a:ext>
            </a:extLst>
          </p:cNvPr>
          <p:cNvSpPr txBox="1"/>
          <p:nvPr/>
        </p:nvSpPr>
        <p:spPr>
          <a:xfrm>
            <a:off x="3629025" y="348615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FileReader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822DA-E183-C5A7-D62B-68BB27EC6419}"/>
              </a:ext>
            </a:extLst>
          </p:cNvPr>
          <p:cNvSpPr txBox="1"/>
          <p:nvPr/>
        </p:nvSpPr>
        <p:spPr>
          <a:xfrm>
            <a:off x="676275" y="359997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59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호텔 예약 관리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Scanner</a:t>
            </a:r>
            <a:r>
              <a:rPr lang="ko-KR" altLang="en-US" sz="1600" dirty="0"/>
              <a:t>로 입력을 받은 후 이름과 전화번호를 </a:t>
            </a:r>
            <a:r>
              <a:rPr lang="en-US" altLang="ko-KR" sz="1600" dirty="0"/>
              <a:t>customer.txt</a:t>
            </a:r>
            <a:r>
              <a:rPr lang="ko-KR" altLang="en-US" sz="1600" dirty="0"/>
              <a:t>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저장하는 프로그램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내용을 입력하면 </a:t>
            </a:r>
            <a:r>
              <a:rPr lang="en-US" altLang="ko-KR" sz="1600" dirty="0"/>
              <a:t>customer.txt </a:t>
            </a:r>
            <a:r>
              <a:rPr lang="ko-KR" altLang="en-US" sz="1600" dirty="0"/>
              <a:t>에 내용이 작성된 것을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볼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하지만 </a:t>
            </a:r>
            <a:r>
              <a:rPr lang="en-US" altLang="ko-KR" sz="1600" dirty="0" err="1"/>
              <a:t>FileWriter</a:t>
            </a:r>
            <a:r>
              <a:rPr lang="ko-KR" altLang="en-US" sz="1600" dirty="0"/>
              <a:t>는 기존의 파일이 </a:t>
            </a:r>
            <a:r>
              <a:rPr lang="ko-KR" altLang="en-US" sz="1600" dirty="0" err="1"/>
              <a:t>있든없든</a:t>
            </a:r>
            <a:r>
              <a:rPr lang="ko-KR" altLang="en-US" sz="1600" dirty="0"/>
              <a:t> 무조건 새 기록을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남기기 때문에 다시 실행시켰을 때 기존 파일이 새로 입력한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내용으로 바뀌게 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686F-2F39-90FA-6D58-F5143FB5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201119"/>
            <a:ext cx="4392797" cy="4342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2B06C-5028-18C0-0249-B577123B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49" y="3896968"/>
            <a:ext cx="3183121" cy="28610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340BFF-FE8E-77F7-F4E9-7BD862037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24" y="4748212"/>
            <a:ext cx="5924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FileWriter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ko-KR" altLang="en-US" sz="1600" dirty="0"/>
              <a:t>생성자의 두 번째 인자는 파일에 데이터를 쓸 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기존 내용을 덮어쓸지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기존 내용 뒤에 추가할지를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결정하는 값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true : </a:t>
            </a:r>
            <a:r>
              <a:rPr lang="ko-KR" altLang="en-US" sz="1600" dirty="0"/>
              <a:t>기존 내용 뒤에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false(</a:t>
            </a:r>
            <a:r>
              <a:rPr lang="ko-KR" altLang="en-US" sz="1600" dirty="0"/>
              <a:t>기본값</a:t>
            </a:r>
            <a:r>
              <a:rPr lang="en-US" altLang="ko-KR" sz="1600" dirty="0"/>
              <a:t>) : </a:t>
            </a:r>
            <a:r>
              <a:rPr lang="ko-KR" altLang="en-US" sz="1600" dirty="0"/>
              <a:t>기존 내용 덮어쓰기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1A01F-1EA2-3119-6CE5-DC2CAEB4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548640"/>
            <a:ext cx="463867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2CA0E7-4F72-5F6E-471F-FB375F03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660374"/>
            <a:ext cx="5429250" cy="14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61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TestFile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 뿐만 아니라 폴더를 불러올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폴더의 이름과 경로도 받아오기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isDirectory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파일과 폴더를 다 불러올 수 있기 때문에 구분이 필요함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메소드를 써서 폴더인지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폴더일 경우 </a:t>
            </a:r>
            <a:r>
              <a:rPr lang="en-US" altLang="ko-KR" sz="1600" dirty="0"/>
              <a:t>true, </a:t>
            </a:r>
            <a:r>
              <a:rPr lang="ko-KR" altLang="en-US" sz="1600" dirty="0"/>
              <a:t>아닐 경우는 </a:t>
            </a:r>
            <a:r>
              <a:rPr lang="en-US" altLang="ko-KR" sz="1600" dirty="0"/>
              <a:t>false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F5DF3-900E-5B15-652C-FE2D5FE2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48641"/>
            <a:ext cx="4972050" cy="956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F29618-FF06-2EC2-8D7D-1975962C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76" y="1638300"/>
            <a:ext cx="2309050" cy="1106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065E83-3857-BABD-B86C-8F425C73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7" y="3332365"/>
            <a:ext cx="5387148" cy="956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612B3-9F27-B0CB-C7A9-DE4D7BC30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4572000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개행문자</a:t>
            </a:r>
            <a:r>
              <a:rPr lang="ko-KR" altLang="en-US" dirty="0"/>
              <a:t>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입력한 문자를 구분 하기 위해 입력 이후 </a:t>
            </a:r>
            <a:r>
              <a:rPr lang="ko-KR" altLang="en-US" sz="1600" dirty="0" err="1"/>
              <a:t>개행문자를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28D92-D8C0-C5D9-4F9B-6CBD119B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19075"/>
            <a:ext cx="5143500" cy="1963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2160D-4CF6-956C-BE20-ABB7AA6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808734"/>
            <a:ext cx="59245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56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읽어오기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를 통해 파일을 읽어온 후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문자들을 </a:t>
            </a:r>
            <a:r>
              <a:rPr lang="en-US" altLang="ko-KR" sz="1600" dirty="0"/>
              <a:t>StringBuilder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이용하여 </a:t>
            </a:r>
            <a:r>
              <a:rPr lang="ko-KR" altLang="en-US" sz="1600" dirty="0" err="1"/>
              <a:t>한글자씩</a:t>
            </a:r>
            <a:r>
              <a:rPr lang="ko-KR" altLang="en-US" sz="1600" dirty="0"/>
              <a:t> 저장함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출력하여 해당 파일에 </a:t>
            </a:r>
            <a:r>
              <a:rPr lang="ko-KR" altLang="en-US" sz="1600" dirty="0" err="1"/>
              <a:t>적혀있는</a:t>
            </a:r>
            <a:r>
              <a:rPr lang="ko-KR" altLang="en-US" sz="1600" dirty="0"/>
              <a:t> 내용을 출력할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C7887-33E3-A5AC-CF74-8A116ECA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76224"/>
            <a:ext cx="5469689" cy="477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C0D9A1-906D-D017-AF95-A070A91D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149" y="4467225"/>
            <a:ext cx="2581275" cy="2209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91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Split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개행문자를</a:t>
            </a:r>
            <a:r>
              <a:rPr lang="ko-KR" altLang="en-US" sz="1600" dirty="0"/>
              <a:t> 기준으로 문자열을 나눌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split(“\n”)</a:t>
            </a:r>
            <a:r>
              <a:rPr lang="ko-KR" altLang="en-US" sz="1600" dirty="0"/>
              <a:t>를 입력하여 </a:t>
            </a:r>
            <a:r>
              <a:rPr lang="ko-KR" altLang="en-US" sz="1600" dirty="0" err="1"/>
              <a:t>개행문자</a:t>
            </a:r>
            <a:r>
              <a:rPr lang="ko-KR" altLang="en-US" sz="1600" dirty="0"/>
              <a:t> 기준으로 저장 후 하나씩 출력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2E312-94AE-6B3F-3CA2-3726F08C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23850"/>
            <a:ext cx="4038600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3495B6-9C84-B0BE-AF4C-577F9B61C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2145401"/>
            <a:ext cx="2066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65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BufferedReader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텍스트 파일이나 문자열로부터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읽어오는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생성자를 통해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를 생성할 때는 파일이나 문자열을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읽어올 수 있는 </a:t>
            </a:r>
            <a:r>
              <a:rPr lang="en-US" altLang="ko-KR" sz="1600" dirty="0"/>
              <a:t>Reader </a:t>
            </a:r>
            <a:r>
              <a:rPr lang="ko-KR" altLang="en-US" sz="1600" dirty="0"/>
              <a:t>객체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FileReader</a:t>
            </a:r>
            <a:r>
              <a:rPr lang="en-US" altLang="ko-KR" sz="1600" dirty="0"/>
              <a:t>)</a:t>
            </a:r>
            <a:r>
              <a:rPr lang="ko-KR" altLang="en-US" sz="1600" dirty="0"/>
              <a:t>를 인자로 전달해야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한줄씩</a:t>
            </a:r>
            <a:r>
              <a:rPr lang="ko-KR" altLang="en-US" sz="1600" dirty="0"/>
              <a:t> 읽어오기 때문에 속도나 성능 면에서 </a:t>
            </a:r>
            <a:r>
              <a:rPr lang="en-US" altLang="ko-KR" sz="1600" dirty="0"/>
              <a:t>Reader</a:t>
            </a:r>
            <a:r>
              <a:rPr lang="ko-KR" altLang="en-US" sz="1600" dirty="0"/>
              <a:t>보다 더 우수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2FC3E-05B8-8B15-EB7A-073F6609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280988"/>
            <a:ext cx="4719638" cy="45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56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없는 파일 객체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실제로 존재하지 않아도 객체로 생성이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그렇기 때문에 실제로 존재하는지 </a:t>
            </a:r>
            <a:r>
              <a:rPr lang="en-US" altLang="ko-KR" sz="1600" dirty="0"/>
              <a:t>exist() </a:t>
            </a:r>
            <a:r>
              <a:rPr lang="ko-KR" altLang="en-US" sz="1600" dirty="0"/>
              <a:t>메소드를 통해 확인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해주는 것이 필요함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절대경로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하나하나 경로를 다 찾아서 적어놓은 것이 절대 경로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명확하게 파일을 찾을 수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경로가 길어질수록 </a:t>
            </a:r>
            <a:r>
              <a:rPr lang="ko-KR" altLang="en-US" sz="1600" dirty="0" err="1"/>
              <a:t>적을게</a:t>
            </a:r>
            <a:r>
              <a:rPr lang="ko-KR" altLang="en-US" sz="1600" dirty="0"/>
              <a:t> 많음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폴더의 주소창을 눌러 한번에 폴더 경로 복사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022A-0DDF-CA54-1F1A-CAE5978E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1938"/>
            <a:ext cx="5562600" cy="909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1347E-8317-E197-D8B7-D5DD84A0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3" y="1146992"/>
            <a:ext cx="2795588" cy="934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59C79-7D11-F4BE-816F-4888F7ED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738437"/>
            <a:ext cx="5057775" cy="14144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0D68AD-164E-9351-2DD4-951188F74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6" y="4686300"/>
            <a:ext cx="3886200" cy="1495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621AC3-E82F-7AE7-721F-1EBE99BFD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5752918"/>
            <a:ext cx="2219326" cy="8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상대 경로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기본적으로 파일이 생성된 곳을 가리키는 경로</a:t>
            </a:r>
            <a:r>
              <a:rPr lang="en-US" altLang="ko-KR" sz="1600" dirty="0"/>
              <a:t>(</a:t>
            </a:r>
            <a:r>
              <a:rPr lang="ko-KR" altLang="en-US" sz="1600" dirty="0"/>
              <a:t>내가 만든 프로젝트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내에 있는 경로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getPath</a:t>
            </a:r>
            <a:r>
              <a:rPr lang="en-US" altLang="ko-KR" sz="1600" dirty="0"/>
              <a:t>()</a:t>
            </a:r>
            <a:r>
              <a:rPr lang="ko-KR" altLang="en-US" sz="1600" dirty="0"/>
              <a:t>를 하면 입력한 상대경로가 나오므로 절대 주소를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받으려면 </a:t>
            </a:r>
            <a:r>
              <a:rPr lang="en-US" altLang="ko-KR" sz="1600" dirty="0" err="1"/>
              <a:t>getAbsolutePath</a:t>
            </a:r>
            <a:r>
              <a:rPr lang="en-US" altLang="ko-KR" sz="1600" dirty="0"/>
              <a:t>()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이용해야됨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36792-3D6B-921E-82D1-A117ED40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57162"/>
            <a:ext cx="5062538" cy="1585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1D40AA-05D2-BE3C-787A-5494A9E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114550"/>
            <a:ext cx="5468874" cy="1266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86B6F0-C731-78DD-18B3-66C955A18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3748431"/>
            <a:ext cx="5429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getCanonicalPath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파일이 실제로 있는 경로를 받아오기 위한 메소드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그냥 쓸 수 없고 예외처리를 </a:t>
            </a:r>
            <a:r>
              <a:rPr lang="ko-KR" altLang="en-US" sz="1600" dirty="0" err="1"/>
              <a:t>해줘야됨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파일이 실제로 존재하고 있는 경로가 반환됨</a:t>
            </a:r>
            <a:r>
              <a:rPr lang="en-US" altLang="ko-KR" sz="1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A57592-B0F0-AF73-D6DD-078C27383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4" t="16389" r="22656" b="33611"/>
          <a:stretch/>
        </p:blipFill>
        <p:spPr>
          <a:xfrm>
            <a:off x="285750" y="219075"/>
            <a:ext cx="5392674" cy="2362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65D9AD-9CE3-BE60-CCEC-F074B3C5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933702"/>
            <a:ext cx="5286375" cy="1343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5E56EE-D6CF-0F3C-5D7D-B9B8AE07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891087"/>
            <a:ext cx="5105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폴더 계층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폴더 안에 있는 폴더를 기본적으로 자식 폴더라고 지칭함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상위 폴더를 부모 폴더라고 부름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getParent</a:t>
            </a:r>
            <a:r>
              <a:rPr lang="en-US" altLang="ko-KR" sz="1600" dirty="0"/>
              <a:t>()</a:t>
            </a:r>
            <a:r>
              <a:rPr lang="ko-KR" altLang="en-US" sz="1600" dirty="0"/>
              <a:t> 메소드를 통해 부모 폴더 경로 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</a:t>
            </a:r>
            <a:r>
              <a:rPr lang="ko-KR" altLang="en-US" sz="1600" dirty="0" err="1"/>
              <a:t>주소값으로</a:t>
            </a:r>
            <a:r>
              <a:rPr lang="ko-KR" altLang="en-US" sz="1600" dirty="0"/>
              <a:t>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선언도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ㄴ </a:t>
            </a:r>
            <a:r>
              <a:rPr lang="en-US" altLang="ko-KR" sz="1600" dirty="0" err="1"/>
              <a:t>getParentFile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메소드를 통해 생성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9EB75-7DDB-F9E8-8944-59895A63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7" y="209550"/>
            <a:ext cx="5255727" cy="3324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A38D36-0AD4-C21B-0729-7BF10BF908C4}"/>
              </a:ext>
            </a:extLst>
          </p:cNvPr>
          <p:cNvSpPr/>
          <p:nvPr/>
        </p:nvSpPr>
        <p:spPr>
          <a:xfrm>
            <a:off x="1333500" y="619125"/>
            <a:ext cx="1847850" cy="199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D147F6-DFC4-1AEE-4BD7-154D9D79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7" y="4176712"/>
            <a:ext cx="5378028" cy="900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8D3677-14C4-6962-7A59-AF09E90A7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85" y="5438775"/>
            <a:ext cx="5086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6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상대 경로의 부모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ko-KR" altLang="en-US" sz="1600" dirty="0"/>
              <a:t>으로 생성을 하면 기본적으로 현재 경로 폴더를 </a:t>
            </a:r>
            <a:r>
              <a:rPr lang="ko-KR" altLang="en-US" sz="1600" dirty="0" err="1"/>
              <a:t>받아옴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..</a:t>
            </a:r>
            <a:r>
              <a:rPr lang="ko-KR" altLang="en-US" sz="1600" dirty="0"/>
              <a:t>으로 생성시 현재 경로의 부모 폴더를 </a:t>
            </a:r>
            <a:r>
              <a:rPr lang="ko-KR" altLang="en-US" sz="1600" dirty="0" err="1"/>
              <a:t>받아옴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latin typeface="Consolas" panose="020B0609020204030204" pitchFamily="49" charset="0"/>
              </a:rPr>
              <a:t>..\\.. </a:t>
            </a:r>
            <a:r>
              <a:rPr lang="ko-KR" altLang="en-US" sz="1600" dirty="0">
                <a:latin typeface="Consolas" panose="020B0609020204030204" pitchFamily="49" charset="0"/>
              </a:rPr>
              <a:t>을 통해 상위경로의 상위 경로를 받아올 수 있음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B69648-3CA6-69D2-C742-93C50F81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548640"/>
            <a:ext cx="5276850" cy="2566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5B589C-3956-4C2D-8CB1-61B74AE6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3360227"/>
            <a:ext cx="5402199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생성자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파일의 생성자를 확인해보면 부모와 자식이 있는 것을 확인할 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내용을 이용하여 부모 폴더에 객체를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폴더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부모 폴더와 자식 폴더를 입력하는 </a:t>
            </a:r>
            <a:r>
              <a:rPr lang="en-US" altLang="ko-KR" sz="1600" dirty="0" err="1"/>
              <a:t>helloFolder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주소는 나오지만 실제로 존재하지는 않음</a:t>
            </a:r>
            <a:r>
              <a:rPr lang="en-US" altLang="ko-KR" sz="1600" dirty="0"/>
              <a:t>(</a:t>
            </a:r>
            <a:r>
              <a:rPr lang="ko-KR" altLang="en-US" sz="1600" dirty="0"/>
              <a:t>생성하지 않았기 때문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F6E332-97BD-3A88-8C51-0DD2B3B96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1" t="28333" r="27578" b="38611"/>
          <a:stretch/>
        </p:blipFill>
        <p:spPr>
          <a:xfrm>
            <a:off x="219076" y="548640"/>
            <a:ext cx="5105400" cy="2051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B42081-7B39-E894-39B2-938169D0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7" y="2776537"/>
            <a:ext cx="5459348" cy="1615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1C875A-A6E1-ABF6-E0BC-AB753E620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" y="4862512"/>
            <a:ext cx="3476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1447</Words>
  <Application>Microsoft Office PowerPoint</Application>
  <PresentationFormat>와이드스크린</PresentationFormat>
  <Paragraphs>216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110</cp:revision>
  <dcterms:created xsi:type="dcterms:W3CDTF">2024-07-17T02:44:34Z</dcterms:created>
  <dcterms:modified xsi:type="dcterms:W3CDTF">2024-07-23T07:01:47Z</dcterms:modified>
</cp:coreProperties>
</file>