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88" r:id="rId3"/>
    <p:sldId id="312" r:id="rId4"/>
    <p:sldId id="289" r:id="rId5"/>
    <p:sldId id="313" r:id="rId6"/>
    <p:sldId id="314" r:id="rId7"/>
    <p:sldId id="315" r:id="rId8"/>
    <p:sldId id="317" r:id="rId9"/>
    <p:sldId id="31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</a:t>
            </a:r>
            <a:r>
              <a:rPr lang="en-US" altLang="ko-KR" sz="1600" dirty="0"/>
              <a:t>DB</a:t>
            </a:r>
            <a:r>
              <a:rPr lang="ko-KR" altLang="en-US" sz="1600" dirty="0"/>
              <a:t>에 있는 테이블을 쉽게 가져올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테이블을 </a:t>
            </a:r>
            <a:r>
              <a:rPr lang="ko-KR" altLang="en-US" sz="1600" dirty="0" err="1"/>
              <a:t>우클릭하여</a:t>
            </a:r>
            <a:r>
              <a:rPr lang="ko-KR" altLang="en-US" sz="1600" dirty="0"/>
              <a:t> 사진처럼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22701-8333-572F-4916-F8BB4D5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750" b="37200"/>
          <a:stretch/>
        </p:blipFill>
        <p:spPr>
          <a:xfrm>
            <a:off x="393192" y="215894"/>
            <a:ext cx="3566160" cy="4306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0763E8-EFB7-CC67-39FB-21A44AD6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" y="4812237"/>
            <a:ext cx="7316152" cy="19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522976" y="548640"/>
            <a:ext cx="6793992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Primary Key(</a:t>
            </a:r>
            <a:r>
              <a:rPr lang="ko-KR" altLang="en-US" dirty="0" err="1"/>
              <a:t>기본키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DB</a:t>
            </a:r>
            <a:r>
              <a:rPr lang="ko-KR" altLang="en-US" sz="1600" dirty="0"/>
              <a:t>의 테이블에서 고유한 정보를 갖고 있는 하나 또는 여러 개의 컬럼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아래의 특징을 가짐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① 고유성</a:t>
            </a:r>
            <a:r>
              <a:rPr lang="en-US" altLang="ko-KR" sz="1600" dirty="0"/>
              <a:t>(Unique) : </a:t>
            </a:r>
            <a:r>
              <a:rPr lang="ko-KR" altLang="en-US" sz="1600" dirty="0"/>
              <a:t>프라이머리 키에 포함된 값은 테이블 내에서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ko-KR" altLang="en-US" sz="1600" dirty="0"/>
              <a:t>고유해야 함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값을 가지는 두 행이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ko-KR" altLang="en-US" sz="1600" dirty="0"/>
              <a:t>존재할 수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② </a:t>
            </a:r>
            <a:r>
              <a:rPr lang="en-US" altLang="ko-KR" sz="1600" dirty="0"/>
              <a:t>Not Null) : </a:t>
            </a:r>
            <a:r>
              <a:rPr lang="ko-KR" altLang="en-US" sz="1600" dirty="0"/>
              <a:t>프라이머리 키 컬럼은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값을 가질 수 없고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</a:t>
            </a:r>
            <a:r>
              <a:rPr lang="ko-KR" altLang="en-US" sz="1600" dirty="0"/>
              <a:t>항상 유효한 값을 가져야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③ 변경 </a:t>
            </a:r>
            <a:r>
              <a:rPr lang="ko-KR" altLang="en-US" sz="1600" dirty="0" err="1"/>
              <a:t>불가성</a:t>
            </a:r>
            <a:r>
              <a:rPr lang="en-US" altLang="ko-KR" sz="1600" dirty="0"/>
              <a:t>(Immutability): </a:t>
            </a:r>
            <a:r>
              <a:rPr lang="ko-KR" altLang="en-US" sz="1600" dirty="0"/>
              <a:t>프라이머리 키 값은 한 번 설정되면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</a:t>
            </a:r>
            <a:r>
              <a:rPr lang="ko-KR" altLang="en-US" sz="1600" dirty="0"/>
              <a:t>변경되지 않는 것이 일반적</a:t>
            </a:r>
            <a:r>
              <a:rPr lang="en-US" altLang="ko-KR" sz="1600" dirty="0"/>
              <a:t>. </a:t>
            </a:r>
            <a:r>
              <a:rPr lang="ko-KR" altLang="en-US" sz="1600" dirty="0"/>
              <a:t>이는 행을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</a:t>
            </a:r>
            <a:r>
              <a:rPr lang="ko-KR" altLang="en-US" sz="1600" dirty="0"/>
              <a:t>고유하게 식별하는 역할을 계속 유지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    </a:t>
            </a:r>
            <a:r>
              <a:rPr lang="ko-KR" altLang="en-US" sz="1600" dirty="0"/>
              <a:t>하기 위함</a:t>
            </a:r>
            <a:endParaRPr lang="en-US" altLang="ko-KR" sz="1600" dirty="0"/>
          </a:p>
        </p:txBody>
      </p:sp>
      <p:pic>
        <p:nvPicPr>
          <p:cNvPr id="1026" name="Picture 2" descr="Primary key: Definition, advantages and special features">
            <a:extLst>
              <a:ext uri="{FF2B5EF4-FFF2-40B4-BE49-F238E27FC236}">
                <a16:creationId xmlns:a16="http://schemas.microsoft.com/office/drawing/2014/main" id="{E0760B3D-F1A0-FB81-2C49-115AD17D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149658"/>
            <a:ext cx="4888992" cy="24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옵션에서 기본키를 설정할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컬럼 별 옵션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①</a:t>
            </a:r>
            <a:r>
              <a:rPr lang="en-US" altLang="ko-KR" sz="1600" dirty="0"/>
              <a:t> PK(Primary key) :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② </a:t>
            </a:r>
            <a:r>
              <a:rPr lang="en-US" altLang="ko-KR" sz="1600" dirty="0"/>
              <a:t>NN(Not Null) : Null</a:t>
            </a:r>
            <a:r>
              <a:rPr lang="ko-KR" altLang="en-US" sz="1600" dirty="0"/>
              <a:t> 값을 허용하지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③ </a:t>
            </a:r>
            <a:r>
              <a:rPr lang="en-US" altLang="ko-KR" sz="1600" dirty="0"/>
              <a:t>UQ(Unique) : </a:t>
            </a:r>
            <a:r>
              <a:rPr lang="ko-KR" altLang="en-US" sz="1600" dirty="0" err="1"/>
              <a:t>고유값</a:t>
            </a:r>
            <a:r>
              <a:rPr lang="ko-KR" altLang="en-US" sz="1600" dirty="0"/>
              <a:t> 설정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중복값을</a:t>
            </a:r>
            <a:r>
              <a:rPr lang="ko-KR" altLang="en-US" sz="1600" dirty="0"/>
              <a:t> 허용하지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④ </a:t>
            </a:r>
            <a:r>
              <a:rPr lang="en-US" altLang="ko-KR" sz="1600" dirty="0"/>
              <a:t>B(Binary) : </a:t>
            </a:r>
            <a:r>
              <a:rPr lang="ko-KR" altLang="en-US" sz="1600" dirty="0"/>
              <a:t>해당 컬럼이 이진 데이터를 저장함을 의미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⑤ </a:t>
            </a:r>
            <a:r>
              <a:rPr lang="en-US" altLang="ko-KR" sz="1600" dirty="0"/>
              <a:t>UN(Unsigned) : </a:t>
            </a:r>
            <a:r>
              <a:rPr lang="ko-KR" altLang="en-US" sz="1600" dirty="0"/>
              <a:t>부호 없는 숫자형 데이터를 저장함을 의미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ko-KR" altLang="en-US" sz="1600" dirty="0"/>
              <a:t>양수와</a:t>
            </a:r>
            <a:r>
              <a:rPr lang="en-US" altLang="ko-KR" sz="1600" dirty="0"/>
              <a:t> 0</a:t>
            </a:r>
            <a:r>
              <a:rPr lang="ko-KR" altLang="en-US" sz="1600" dirty="0"/>
              <a:t>만 저장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⑥ </a:t>
            </a:r>
            <a:r>
              <a:rPr lang="en-US" altLang="ko-KR" sz="1600" dirty="0"/>
              <a:t>ZF(Zero Fill) : </a:t>
            </a:r>
            <a:r>
              <a:rPr lang="ko-KR" altLang="en-US" sz="1600" dirty="0"/>
              <a:t>해당 컬럼의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채워짐을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ex) </a:t>
            </a:r>
            <a:r>
              <a:rPr lang="en-US" altLang="ko-KR" sz="1400" dirty="0"/>
              <a:t>INT(5) </a:t>
            </a:r>
            <a:r>
              <a:rPr lang="ko-KR" altLang="en-US" sz="1400" dirty="0"/>
              <a:t>타입의 경우 </a:t>
            </a:r>
            <a:r>
              <a:rPr lang="en-US" altLang="ko-KR" sz="1400" dirty="0"/>
              <a:t>42</a:t>
            </a:r>
            <a:r>
              <a:rPr lang="ko-KR" altLang="en-US" sz="1400" dirty="0"/>
              <a:t>라는 값이 </a:t>
            </a:r>
            <a:r>
              <a:rPr lang="en-US" altLang="ko-KR" sz="1400" dirty="0"/>
              <a:t>00042</a:t>
            </a:r>
            <a:r>
              <a:rPr lang="ko-KR" altLang="en-US" sz="1400" dirty="0"/>
              <a:t>로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⑦ </a:t>
            </a:r>
            <a:r>
              <a:rPr lang="en-US" altLang="ko-KR" sz="1600" dirty="0"/>
              <a:t>AI(Auto Increment) : </a:t>
            </a:r>
            <a:r>
              <a:rPr lang="ko-KR" altLang="en-US" sz="1600" dirty="0"/>
              <a:t>자동 증가</a:t>
            </a:r>
            <a:r>
              <a:rPr lang="en-US" altLang="ko-KR" sz="1600" dirty="0"/>
              <a:t>, </a:t>
            </a:r>
            <a:r>
              <a:rPr lang="ko-KR" altLang="en-US" sz="1600" dirty="0"/>
              <a:t>행이 추가될 때마다 값이 자동 증가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⑧ </a:t>
            </a:r>
            <a:r>
              <a:rPr lang="en-US" altLang="ko-KR" sz="1600" dirty="0"/>
              <a:t>G(Generated Column) : </a:t>
            </a:r>
            <a:r>
              <a:rPr lang="ko-KR" altLang="en-US" sz="1600" dirty="0"/>
              <a:t>생성된 칼럼으로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칼럼의 값을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기반으로 자동으로 계산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768FC-F265-BE70-FA6B-0BC75AD0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" y="2705481"/>
            <a:ext cx="5169789" cy="25904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3905C3-DA4E-8624-448E-1A74D6EF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16" r="88516" b="72778"/>
          <a:stretch/>
        </p:blipFill>
        <p:spPr>
          <a:xfrm>
            <a:off x="400050" y="676760"/>
            <a:ext cx="1839901" cy="1514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C21B0F-F142-AB8E-2DDB-C11DFACCFD94}"/>
              </a:ext>
            </a:extLst>
          </p:cNvPr>
          <p:cNvSpPr/>
          <p:nvPr/>
        </p:nvSpPr>
        <p:spPr>
          <a:xfrm>
            <a:off x="1828800" y="1695450"/>
            <a:ext cx="2190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34200" y="740477"/>
            <a:ext cx="4771675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UPDATE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내 데이터 값을 수정할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을 통해 </a:t>
            </a:r>
            <a:r>
              <a:rPr lang="ko-KR" altLang="en-US" sz="1600" dirty="0" err="1"/>
              <a:t>수정값</a:t>
            </a:r>
            <a:r>
              <a:rPr lang="ko-KR" altLang="en-US" sz="1600" dirty="0"/>
              <a:t> 설정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03651-9994-E2AB-A669-691D966B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4" y="493589"/>
            <a:ext cx="463179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16529" y="786197"/>
            <a:ext cx="538276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 err="1"/>
              <a:t>auto_INCREMENT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기본키</a:t>
            </a:r>
            <a:r>
              <a:rPr lang="ko-KR" altLang="en-US" sz="1600" dirty="0"/>
              <a:t> 설정 후 자동으로 증가하게 만들어줄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명시적으로 넣는 것도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다만 명시적으로 </a:t>
            </a:r>
            <a:r>
              <a:rPr lang="ko-KR" altLang="en-US" sz="1600" dirty="0" err="1"/>
              <a:t>넣고난</a:t>
            </a:r>
            <a:r>
              <a:rPr lang="ko-KR" altLang="en-US" sz="1600" dirty="0"/>
              <a:t> 이후 값으로 기준점이 설정됨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</a:t>
            </a:r>
            <a:r>
              <a:rPr lang="ko-KR" altLang="en-US" sz="1600" dirty="0"/>
              <a:t>가장 높은 숫자로 변경됨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85DFA-A5DD-3066-D8F8-A2D77B09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6" y="571500"/>
            <a:ext cx="570043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16529" y="786197"/>
            <a:ext cx="5382768" cy="563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참조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같은 </a:t>
            </a:r>
            <a:r>
              <a:rPr lang="en-US" altLang="ko-KR" sz="1600" dirty="0"/>
              <a:t>DB </a:t>
            </a:r>
            <a:r>
              <a:rPr lang="ko-KR" altLang="en-US" sz="1600" dirty="0"/>
              <a:t>내에 다른 테이블이더라도 같은 정보를 담고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있는 컬럼이 존재할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다른 테이블의 컬럼을 참조하여 값을 불러오거나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할 수 </a:t>
            </a:r>
            <a:r>
              <a:rPr lang="ko-KR" altLang="en-US" sz="1600" dirty="0" err="1"/>
              <a:t>잇음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한 테이블의 컬럼이 다른 테이블의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프라이머리 키</a:t>
            </a:r>
            <a:r>
              <a:rPr lang="en-US" altLang="ko-KR" sz="1600" dirty="0"/>
              <a:t>(Primary Key)</a:t>
            </a:r>
            <a:r>
              <a:rPr lang="ko-KR" altLang="en-US" sz="1600" dirty="0"/>
              <a:t>를 참조하는 제약 조건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외래키의 특징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① 참조 무결성</a:t>
            </a:r>
            <a:r>
              <a:rPr lang="en-US" altLang="ko-KR" sz="1400" dirty="0"/>
              <a:t>(Referential Integrity) : </a:t>
            </a:r>
            <a:r>
              <a:rPr lang="ko-KR" altLang="en-US" sz="1400" dirty="0"/>
              <a:t>외래키는 참조하는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</a:t>
            </a:r>
            <a:r>
              <a:rPr lang="ko-KR" altLang="en-US" sz="1400" dirty="0"/>
              <a:t> 테이블의 프라이머리 키와 일치해야 함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데이터의 무결성을 보장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/>
              <a:t>② 제약 조건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외래키</a:t>
            </a:r>
            <a:r>
              <a:rPr lang="ko-KR" altLang="en-US" sz="1400" dirty="0"/>
              <a:t> 제약 조건을 통해 잘못된 데이터 입력을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방지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부모 테이블에 존재하지 않는 값을 자식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테이블에 입력할 수 없음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/>
              <a:t>③ 관계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외래키를 사용하여 두 테이블 간의 관계를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할 수 있음</a:t>
            </a:r>
            <a:r>
              <a:rPr lang="en-US" altLang="ko-KR" sz="1400" dirty="0"/>
              <a:t>. 1:1, 1:</a:t>
            </a:r>
            <a:r>
              <a:rPr lang="ko-KR" altLang="en-US" sz="1400" dirty="0"/>
              <a:t>다</a:t>
            </a:r>
            <a:r>
              <a:rPr lang="en-US" altLang="ko-KR" sz="1400" dirty="0"/>
              <a:t>, </a:t>
            </a:r>
            <a:r>
              <a:rPr lang="ko-KR" altLang="en-US" sz="1400" dirty="0"/>
              <a:t>다</a:t>
            </a:r>
            <a:r>
              <a:rPr lang="en-US" altLang="ko-KR" sz="1400" dirty="0"/>
              <a:t>:</a:t>
            </a:r>
            <a:r>
              <a:rPr lang="ko-KR" altLang="en-US" sz="1400" dirty="0"/>
              <a:t>다 관계를 설정할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44BBC-6851-A595-7E64-4AE39164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3" y="319087"/>
            <a:ext cx="5903297" cy="2566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9B5471-FF87-2011-9ACA-9810474F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1" y="3172501"/>
            <a:ext cx="4572762" cy="24526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9CCD98-D201-0B55-B4C0-3A35255B98EA}"/>
              </a:ext>
            </a:extLst>
          </p:cNvPr>
          <p:cNvSpPr/>
          <p:nvPr/>
        </p:nvSpPr>
        <p:spPr>
          <a:xfrm>
            <a:off x="2438400" y="1695450"/>
            <a:ext cx="1504950" cy="127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2FDEA-4166-DEAF-4FDA-D53A0F6905EA}"/>
              </a:ext>
            </a:extLst>
          </p:cNvPr>
          <p:cNvSpPr/>
          <p:nvPr/>
        </p:nvSpPr>
        <p:spPr>
          <a:xfrm>
            <a:off x="285750" y="4467225"/>
            <a:ext cx="1504950" cy="127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5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16529" y="786197"/>
            <a:ext cx="538276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Sub-Query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쿼리문</a:t>
            </a:r>
            <a:r>
              <a:rPr lang="ko-KR" altLang="en-US" sz="1600" dirty="0"/>
              <a:t> 안에 쿼리문을 적는 것도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서브 </a:t>
            </a:r>
            <a:r>
              <a:rPr lang="ko-KR" altLang="en-US" sz="1600" dirty="0" err="1"/>
              <a:t>쿼리란</a:t>
            </a:r>
            <a:r>
              <a:rPr lang="ko-KR" altLang="en-US" sz="1600" dirty="0"/>
              <a:t> </a:t>
            </a:r>
            <a:r>
              <a:rPr lang="en-US" altLang="ko-KR" sz="1600" dirty="0"/>
              <a:t>SQL</a:t>
            </a:r>
            <a:r>
              <a:rPr lang="ko-KR" altLang="en-US" sz="1600" dirty="0"/>
              <a:t>에서 다른 쿼리의 내부에 포함된 쿼리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서브 쿼리는 메인 쿼리</a:t>
            </a:r>
            <a:r>
              <a:rPr lang="en-US" altLang="ko-KR" sz="1600" dirty="0"/>
              <a:t>(Main Query)</a:t>
            </a:r>
            <a:r>
              <a:rPr lang="ko-KR" altLang="en-US" sz="1600" dirty="0"/>
              <a:t>나 외부 쿼리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(Outer Query)</a:t>
            </a:r>
            <a:r>
              <a:rPr lang="ko-KR" altLang="en-US" sz="1600" dirty="0"/>
              <a:t>의 일부로 사용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2BB1B-81D8-2908-EA3C-8405A3A6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3" y="230069"/>
            <a:ext cx="5979497" cy="3509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A83B06-ED6C-89C4-2FF3-4B057CEB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3" y="4467424"/>
            <a:ext cx="8436864" cy="19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16529" y="786197"/>
            <a:ext cx="538276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Sub-Query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서브쿼리의</a:t>
            </a:r>
            <a:r>
              <a:rPr lang="ko-KR" altLang="en-US" sz="1600" dirty="0"/>
              <a:t> 결과는 항상 값 하나만 나오는 것이 아닌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여러 행의 결과값이 나올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이것을 이용하여 다양한 위치에 </a:t>
            </a:r>
            <a:r>
              <a:rPr lang="ko-KR" altLang="en-US" sz="1600" dirty="0" err="1"/>
              <a:t>서브쿼리를</a:t>
            </a:r>
            <a:r>
              <a:rPr lang="ko-KR" altLang="en-US" sz="1600" dirty="0"/>
              <a:t> 사용할 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5F0CD4-CB8D-ABAF-28CD-B6C7D15B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3" y="591467"/>
            <a:ext cx="6308681" cy="23437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9D514-39E0-EE4C-392F-32C40657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236976"/>
            <a:ext cx="6217920" cy="28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5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16529" y="786197"/>
            <a:ext cx="538276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집계함수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- 1 </a:t>
            </a:r>
            <a:r>
              <a:rPr lang="ko-KR" altLang="en-US" sz="1600" dirty="0"/>
              <a:t>행으로만 결과가 나오며 </a:t>
            </a:r>
            <a:r>
              <a:rPr lang="en-US" altLang="ko-KR" sz="1600" dirty="0"/>
              <a:t>count, sum, avg </a:t>
            </a:r>
            <a:r>
              <a:rPr lang="ko-KR" altLang="en-US" sz="1600" dirty="0"/>
              <a:t>등의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연산 식을 사용할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max,</a:t>
            </a:r>
            <a:r>
              <a:rPr lang="ko-KR" altLang="en-US" sz="1600" dirty="0"/>
              <a:t> </a:t>
            </a:r>
            <a:r>
              <a:rPr lang="en-US" altLang="ko-KR" sz="1600" dirty="0"/>
              <a:t>min</a:t>
            </a:r>
            <a:r>
              <a:rPr lang="ko-KR" altLang="en-US" sz="1600" dirty="0"/>
              <a:t> 또한 사용 가능하며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집계함수 별로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표기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824CE-4B7C-185C-BAF7-F5771E31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" y="92202"/>
            <a:ext cx="5973318" cy="4178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779116-49C4-BE50-29EB-DCC643D4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8" y="4486466"/>
            <a:ext cx="5632025" cy="22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569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153</cp:revision>
  <dcterms:created xsi:type="dcterms:W3CDTF">2024-07-17T02:44:34Z</dcterms:created>
  <dcterms:modified xsi:type="dcterms:W3CDTF">2024-08-08T08:09:40Z</dcterms:modified>
</cp:coreProperties>
</file>