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B] 기본키 / 외래키 / 후보키 / 복합키 개념">
            <a:extLst>
              <a:ext uri="{FF2B5EF4-FFF2-40B4-BE49-F238E27FC236}">
                <a16:creationId xmlns:a16="http://schemas.microsoft.com/office/drawing/2014/main" id="{995B5A95-CD65-B1FE-0585-2B1BA3AA7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8"/>
          <a:stretch/>
        </p:blipFill>
        <p:spPr bwMode="auto">
          <a:xfrm>
            <a:off x="130805" y="909334"/>
            <a:ext cx="5282443" cy="410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외래키</a:t>
            </a:r>
            <a:r>
              <a:rPr lang="en-US" altLang="ko-KR" dirty="0"/>
              <a:t>(Foreign Key)-1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서로 연관 관계를 맺고 있는 테이블들이 존재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 테이블과 연관되어 있으면서 </a:t>
            </a:r>
            <a:r>
              <a:rPr lang="en-US" altLang="ko-KR" sz="1600" dirty="0"/>
              <a:t>Primary Key</a:t>
            </a:r>
            <a:r>
              <a:rPr lang="ko-KR" altLang="en-US" sz="1600" dirty="0"/>
              <a:t>로 지정되어 있는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키를 외래키라고 지칭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72734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20840" y="632460"/>
            <a:ext cx="6656832" cy="3830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외래키</a:t>
            </a:r>
            <a:r>
              <a:rPr lang="ko-KR" altLang="en-US" dirty="0"/>
              <a:t> 참조하는 테이블 생성하기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컬럼 내의 여러 개 자료가 존재할 시 </a:t>
            </a:r>
            <a:r>
              <a:rPr lang="en-US" altLang="ko-KR" sz="1600" dirty="0"/>
              <a:t>DB</a:t>
            </a:r>
            <a:r>
              <a:rPr lang="ko-KR" altLang="en-US" sz="1600" dirty="0"/>
              <a:t>에서 검색이나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사용하기에 어려움이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이를 위해 외래키를 참조하는 테이블을 각각 생성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왼쪽과 같은 테이블을 </a:t>
            </a:r>
            <a:r>
              <a:rPr lang="ko-KR" altLang="en-US" sz="1600" dirty="0" err="1"/>
              <a:t>정규화하기로</a:t>
            </a:r>
            <a:r>
              <a:rPr lang="ko-KR" altLang="en-US" sz="1600" dirty="0"/>
              <a:t>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먼저 테이블을 </a:t>
            </a:r>
            <a:r>
              <a:rPr lang="ko-KR" altLang="en-US" sz="1600" dirty="0" err="1"/>
              <a:t>정규화하기</a:t>
            </a:r>
            <a:r>
              <a:rPr lang="ko-KR" altLang="en-US" sz="1600" dirty="0"/>
              <a:t> 위해 테이블을 </a:t>
            </a:r>
            <a:r>
              <a:rPr lang="ko-KR" altLang="en-US" sz="1600" dirty="0" err="1"/>
              <a:t>나눠줌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기본키를 위해 </a:t>
            </a:r>
            <a:r>
              <a:rPr lang="en-US" altLang="ko-KR" sz="1600" dirty="0"/>
              <a:t>index </a:t>
            </a:r>
            <a:r>
              <a:rPr lang="ko-KR" altLang="en-US" sz="1600" dirty="0"/>
              <a:t>값을 </a:t>
            </a:r>
            <a:r>
              <a:rPr lang="ko-KR" altLang="en-US" sz="1600" dirty="0" err="1"/>
              <a:t>구분지음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53CB88-FAD1-7640-61B8-A2914288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3" y="632461"/>
            <a:ext cx="6461569" cy="10683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0D6C26-4714-F8A3-37D9-3AB7FD06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3" y="3429000"/>
            <a:ext cx="5543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6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20840" y="632460"/>
            <a:ext cx="665683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외래키</a:t>
            </a:r>
            <a:r>
              <a:rPr lang="ko-KR" altLang="en-US" dirty="0"/>
              <a:t> 참조하는 테이블 생성하기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해당 테이블 생성 후 값을 </a:t>
            </a:r>
            <a:r>
              <a:rPr lang="ko-KR" altLang="en-US" sz="1600" dirty="0" err="1"/>
              <a:t>넣어줌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6FDC76-DB07-FCD4-0DD6-AF60EED3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" y="204406"/>
            <a:ext cx="4914900" cy="2809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0DD416-BBCA-AFF3-45B1-002F76C93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1" y="3931920"/>
            <a:ext cx="6536246" cy="133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7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20840" y="632460"/>
            <a:ext cx="6656832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외래키</a:t>
            </a:r>
            <a:r>
              <a:rPr lang="ko-KR" altLang="en-US" dirty="0"/>
              <a:t> 참조하는 테이블 생성하기</a:t>
            </a:r>
            <a:r>
              <a:rPr lang="en-US" altLang="ko-KR" dirty="0"/>
              <a:t>-3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각 테이블을 연결해주기 위한 하나의 테이블을 생성함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테이블에는 각 테이블의 정보를 가져오기 위한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외래키를 저장하고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463BF-D5FF-80D8-5AAD-F77732AFE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3" y="865632"/>
            <a:ext cx="6346317" cy="376123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3708A29-B7B8-0561-5828-A159286BC11A}"/>
              </a:ext>
            </a:extLst>
          </p:cNvPr>
          <p:cNvCxnSpPr>
            <a:cxnSpLocks/>
          </p:cNvCxnSpPr>
          <p:nvPr/>
        </p:nvCxnSpPr>
        <p:spPr>
          <a:xfrm>
            <a:off x="483863" y="1127346"/>
            <a:ext cx="2231905" cy="15427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ACC306-2072-A124-2E5A-CC77E21F1DCE}"/>
              </a:ext>
            </a:extLst>
          </p:cNvPr>
          <p:cNvCxnSpPr>
            <a:cxnSpLocks/>
          </p:cNvCxnSpPr>
          <p:nvPr/>
        </p:nvCxnSpPr>
        <p:spPr>
          <a:xfrm>
            <a:off x="483861" y="1340665"/>
            <a:ext cx="2158755" cy="1658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2AB084-1654-444E-FB23-7FD14C0CD4ED}"/>
              </a:ext>
            </a:extLst>
          </p:cNvPr>
          <p:cNvCxnSpPr>
            <a:cxnSpLocks/>
          </p:cNvCxnSpPr>
          <p:nvPr/>
        </p:nvCxnSpPr>
        <p:spPr>
          <a:xfrm>
            <a:off x="483861" y="1127346"/>
            <a:ext cx="2158755" cy="1725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4B1F5DF-B824-3C75-F21C-D8A28A6CE146}"/>
              </a:ext>
            </a:extLst>
          </p:cNvPr>
          <p:cNvCxnSpPr>
            <a:cxnSpLocks/>
          </p:cNvCxnSpPr>
          <p:nvPr/>
        </p:nvCxnSpPr>
        <p:spPr>
          <a:xfrm flipV="1">
            <a:off x="3584448" y="1127346"/>
            <a:ext cx="1746504" cy="15427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FF234C-BFD2-2808-A8E6-73E278A0B544}"/>
              </a:ext>
            </a:extLst>
          </p:cNvPr>
          <p:cNvCxnSpPr>
            <a:cxnSpLocks/>
          </p:cNvCxnSpPr>
          <p:nvPr/>
        </p:nvCxnSpPr>
        <p:spPr>
          <a:xfrm flipV="1">
            <a:off x="3584448" y="1310226"/>
            <a:ext cx="1746504" cy="15427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C161D8-5E47-1D54-D288-F15C4BF6FCF5}"/>
              </a:ext>
            </a:extLst>
          </p:cNvPr>
          <p:cNvCxnSpPr>
            <a:cxnSpLocks/>
          </p:cNvCxnSpPr>
          <p:nvPr/>
        </p:nvCxnSpPr>
        <p:spPr>
          <a:xfrm flipV="1">
            <a:off x="3584448" y="1340665"/>
            <a:ext cx="1746504" cy="1695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4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20840" y="632460"/>
            <a:ext cx="6656832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외래키</a:t>
            </a:r>
            <a:r>
              <a:rPr lang="ko-KR" altLang="en-US" dirty="0"/>
              <a:t> 참조하는 테이블 생성하기</a:t>
            </a:r>
            <a:r>
              <a:rPr lang="en-US" altLang="ko-KR" dirty="0"/>
              <a:t>-4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테이블 생성 시 외래키를 설정해줄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각 테이블의 해당하는 </a:t>
            </a:r>
            <a:r>
              <a:rPr lang="ko-KR" altLang="en-US" sz="1600" dirty="0" err="1"/>
              <a:t>기본키</a:t>
            </a:r>
            <a:r>
              <a:rPr lang="ko-KR" altLang="en-US" sz="1600" dirty="0"/>
              <a:t> 값에 외래키를 설정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en-US" altLang="ko-KR" sz="1600" dirty="0"/>
              <a:t>EER Diagram</a:t>
            </a:r>
            <a:r>
              <a:rPr lang="ko-KR" altLang="en-US" sz="1600" dirty="0"/>
              <a:t>을 확인하면 참조되어 있는 것을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볼 수 있음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35A4EC-E4CC-5843-F45B-5139D86AB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" y="632460"/>
            <a:ext cx="5753100" cy="1781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318C9A-446F-8B40-DA6E-2BE9725857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885" b="3670"/>
          <a:stretch/>
        </p:blipFill>
        <p:spPr>
          <a:xfrm>
            <a:off x="256795" y="3081528"/>
            <a:ext cx="6162294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1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20840" y="632460"/>
            <a:ext cx="6656832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Unique </a:t>
            </a:r>
            <a:r>
              <a:rPr lang="ko-KR" altLang="en-US" dirty="0"/>
              <a:t>제약사항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중복된 값을 넣지 못하게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중복된 값을 넣으려고 하면 에러 발생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874744-C6E2-C9E2-2CCB-0D154431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632461"/>
            <a:ext cx="5729288" cy="22844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46867C1-CCE4-AC5E-27E2-8D37AE86A0A2}"/>
              </a:ext>
            </a:extLst>
          </p:cNvPr>
          <p:cNvSpPr/>
          <p:nvPr/>
        </p:nvSpPr>
        <p:spPr>
          <a:xfrm>
            <a:off x="3246120" y="1801368"/>
            <a:ext cx="292608" cy="658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118C9E-B637-07E6-2594-1901760D4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74" y="3628643"/>
            <a:ext cx="5676900" cy="552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C90C5D-01D9-BC4F-311A-51432BB9B5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525" t="11417"/>
          <a:stretch/>
        </p:blipFill>
        <p:spPr>
          <a:xfrm>
            <a:off x="1046987" y="4892799"/>
            <a:ext cx="4398265" cy="217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940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20840" y="632460"/>
            <a:ext cx="6656832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Join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둘 이상의 테이블을 연결해서 결합하여 검색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연결하기 위한 테이블이 적어도 하나 이상의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컬럼을 공유하고 있어야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6F6FF5-93D4-C1CE-9401-1E92919B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911733"/>
            <a:ext cx="6468809" cy="461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7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20840" y="632460"/>
            <a:ext cx="6656832" cy="235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Cross Join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한쪽 테이블의 모든 행과 다른 쪽 테이블의 모든 행을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조인시키는</a:t>
            </a:r>
            <a:r>
              <a:rPr lang="ko-KR" altLang="en-US" sz="1600" dirty="0"/>
              <a:t> 기능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상호 조인 결과의 전체 행 개수는 두 테이블의 각 행의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 개수를 곱한 수만큼 나옴</a:t>
            </a:r>
            <a:r>
              <a:rPr lang="en-US" altLang="ko-KR" sz="1600" dirty="0"/>
              <a:t>( 3x3 = 9)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카티션</a:t>
            </a:r>
            <a:r>
              <a:rPr lang="ko-KR" altLang="en-US" sz="1600" dirty="0"/>
              <a:t> 곱</a:t>
            </a:r>
            <a:r>
              <a:rPr lang="en-US" altLang="ko-KR" sz="1600" dirty="0"/>
              <a:t>(CARTESIAN PRODUCT)</a:t>
            </a:r>
            <a:r>
              <a:rPr lang="ko-KR" altLang="en-US" sz="1600" dirty="0"/>
              <a:t>이라고도 부름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6867C1-CCE4-AC5E-27E2-8D37AE86A0A2}"/>
              </a:ext>
            </a:extLst>
          </p:cNvPr>
          <p:cNvSpPr/>
          <p:nvPr/>
        </p:nvSpPr>
        <p:spPr>
          <a:xfrm>
            <a:off x="3246120" y="1801368"/>
            <a:ext cx="292608" cy="658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혼자 공부하는 SQL_CROSS JOIN">
            <a:extLst>
              <a:ext uri="{FF2B5EF4-FFF2-40B4-BE49-F238E27FC236}">
                <a16:creationId xmlns:a16="http://schemas.microsoft.com/office/drawing/2014/main" id="{46126990-B6C0-4CF9-6E07-BC74A3861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0"/>
            <a:ext cx="5879592" cy="587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81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20840" y="632460"/>
            <a:ext cx="6656832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Cross Join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왼쪽 정보처럼 한쪽 값이 많을 경우 다른 테이블의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정보는</a:t>
            </a:r>
            <a:r>
              <a:rPr lang="en-US" altLang="ko-KR" sz="1600" dirty="0"/>
              <a:t> </a:t>
            </a:r>
            <a:r>
              <a:rPr lang="ko-KR" altLang="en-US" sz="1600" dirty="0"/>
              <a:t>계속 반복해서 나옴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742176-3EDF-4D1C-A061-742E57FFF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6" y="986409"/>
            <a:ext cx="50196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9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20840" y="632460"/>
            <a:ext cx="6656832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Left Outer Join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A LEFT OUTER JOIN B</a:t>
            </a:r>
            <a:r>
              <a:rPr lang="ko-KR" altLang="en-US" sz="1600" dirty="0"/>
              <a:t> 로 작성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A </a:t>
            </a:r>
            <a:r>
              <a:rPr lang="ko-KR" altLang="en-US" sz="1600" dirty="0"/>
              <a:t>테이블의 행 정보와 </a:t>
            </a:r>
            <a:r>
              <a:rPr lang="en-US" altLang="ko-KR" sz="1600" dirty="0"/>
              <a:t>B </a:t>
            </a:r>
            <a:r>
              <a:rPr lang="ko-KR" altLang="en-US" sz="1600" dirty="0"/>
              <a:t>테이블의 행 정보를 비교하여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같은 것을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join </a:t>
            </a:r>
            <a:r>
              <a:rPr lang="ko-KR" altLang="en-US" sz="1600" dirty="0"/>
              <a:t>기준 왼쪽에 있는 것만 다 </a:t>
            </a:r>
            <a:r>
              <a:rPr lang="en-US" altLang="ko-KR" sz="1600" dirty="0"/>
              <a:t>SELECT </a:t>
            </a:r>
            <a:r>
              <a:rPr lang="ko-KR" altLang="en-US" sz="1600" dirty="0"/>
              <a:t>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9528D4-4D90-79BA-6483-71E301B59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" y="632460"/>
            <a:ext cx="6365367" cy="21709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6D92F7-3D48-614E-C24B-906197E8A519}"/>
              </a:ext>
            </a:extLst>
          </p:cNvPr>
          <p:cNvSpPr/>
          <p:nvPr/>
        </p:nvSpPr>
        <p:spPr>
          <a:xfrm>
            <a:off x="27432" y="274320"/>
            <a:ext cx="539496" cy="61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D24475-CF91-A2DB-E5BC-39854ED14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67" y="4054603"/>
            <a:ext cx="6088657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23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20840" y="632460"/>
            <a:ext cx="6656832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Right Outer Join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A RIGHT OUTER JOIN B</a:t>
            </a:r>
            <a:r>
              <a:rPr lang="ko-KR" altLang="en-US" sz="1600" dirty="0"/>
              <a:t> 로 작성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A </a:t>
            </a:r>
            <a:r>
              <a:rPr lang="ko-KR" altLang="en-US" sz="1600" dirty="0"/>
              <a:t>테이블의 행 정보와 </a:t>
            </a:r>
            <a:r>
              <a:rPr lang="en-US" altLang="ko-KR" sz="1600" dirty="0"/>
              <a:t>B </a:t>
            </a:r>
            <a:r>
              <a:rPr lang="ko-KR" altLang="en-US" sz="1600" dirty="0"/>
              <a:t>테이블의 행 정보를 비교하여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같은 것을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join </a:t>
            </a:r>
            <a:r>
              <a:rPr lang="ko-KR" altLang="en-US" sz="1600" dirty="0"/>
              <a:t>기준 오른쪽에 있는 것만 다 </a:t>
            </a:r>
            <a:r>
              <a:rPr lang="en-US" altLang="ko-KR" sz="1600" dirty="0"/>
              <a:t>SELECT </a:t>
            </a:r>
            <a:r>
              <a:rPr lang="ko-KR" altLang="en-US" sz="1600" dirty="0"/>
              <a:t>됨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63849D-1664-D05A-98E5-83235E46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" y="563158"/>
            <a:ext cx="6158484" cy="27765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276A150-8AC7-C3B9-35F4-7138D9DC6CE1}"/>
              </a:ext>
            </a:extLst>
          </p:cNvPr>
          <p:cNvSpPr/>
          <p:nvPr/>
        </p:nvSpPr>
        <p:spPr>
          <a:xfrm>
            <a:off x="54864" y="283464"/>
            <a:ext cx="539496" cy="61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604E3D7-9BF4-4519-7E1F-ACFAEBDC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" y="3999005"/>
            <a:ext cx="6475095" cy="25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56832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외래키</a:t>
            </a:r>
            <a:r>
              <a:rPr lang="en-US" altLang="ko-KR" dirty="0"/>
              <a:t>(Foreign Key)-2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각 테이블 별로 연관시키기 위해서는 먼저 </a:t>
            </a:r>
            <a:r>
              <a:rPr lang="ko-KR" altLang="en-US" sz="1600" dirty="0" err="1"/>
              <a:t>기본키</a:t>
            </a:r>
            <a:r>
              <a:rPr lang="en-US" altLang="ko-KR" sz="1600" dirty="0"/>
              <a:t>(PK) </a:t>
            </a:r>
            <a:r>
              <a:rPr lang="ko-KR" altLang="en-US" sz="1600" dirty="0"/>
              <a:t>값이 필요함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연관된 테이블에는 해당 기본키를 참조하는 컬럼이 존재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컬럼을 통해 테이블 간의 데이터 접근이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4107D7-B5BE-9CF0-3BE4-4732CED1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11" y="814806"/>
            <a:ext cx="4906504" cy="186537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387A40-A7AE-12EE-48D3-14881AE71D67}"/>
              </a:ext>
            </a:extLst>
          </p:cNvPr>
          <p:cNvCxnSpPr/>
          <p:nvPr/>
        </p:nvCxnSpPr>
        <p:spPr>
          <a:xfrm>
            <a:off x="2998463" y="1481328"/>
            <a:ext cx="12900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569D77-3C56-CF65-F0E8-7DE31A574285}"/>
              </a:ext>
            </a:extLst>
          </p:cNvPr>
          <p:cNvCxnSpPr>
            <a:cxnSpLocks/>
          </p:cNvCxnSpPr>
          <p:nvPr/>
        </p:nvCxnSpPr>
        <p:spPr>
          <a:xfrm flipV="1">
            <a:off x="3127248" y="1481328"/>
            <a:ext cx="1161288" cy="484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45F081-8771-E540-D16A-0067FF89C2A1}"/>
              </a:ext>
            </a:extLst>
          </p:cNvPr>
          <p:cNvCxnSpPr>
            <a:cxnSpLocks/>
          </p:cNvCxnSpPr>
          <p:nvPr/>
        </p:nvCxnSpPr>
        <p:spPr>
          <a:xfrm flipV="1">
            <a:off x="3127248" y="1723644"/>
            <a:ext cx="1097280" cy="23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98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20840" y="632460"/>
            <a:ext cx="6656832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Inner Join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A INNER JOIN B</a:t>
            </a:r>
            <a:r>
              <a:rPr lang="ko-KR" altLang="en-US" sz="1600" dirty="0"/>
              <a:t> 로 작성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A </a:t>
            </a:r>
            <a:r>
              <a:rPr lang="ko-KR" altLang="en-US" sz="1600" dirty="0"/>
              <a:t>테이블의 행 정보와 </a:t>
            </a:r>
            <a:r>
              <a:rPr lang="en-US" altLang="ko-KR" sz="1600" dirty="0"/>
              <a:t>B </a:t>
            </a:r>
            <a:r>
              <a:rPr lang="ko-KR" altLang="en-US" sz="1600" dirty="0"/>
              <a:t>테이블의 행 정보를 비교하여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같은 것을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공통적인 부분만 출력됨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88A8E0-77CE-91B1-FFA0-4A262010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11942"/>
            <a:ext cx="5867400" cy="2657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8699B8-DDF2-D480-B768-7B44AC90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623316"/>
            <a:ext cx="5800725" cy="28670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ED23EB-E4C9-7E18-CB3A-07CED8CF385E}"/>
              </a:ext>
            </a:extLst>
          </p:cNvPr>
          <p:cNvSpPr/>
          <p:nvPr/>
        </p:nvSpPr>
        <p:spPr>
          <a:xfrm>
            <a:off x="146304" y="521208"/>
            <a:ext cx="539496" cy="61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0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12464DA0-169F-5B23-377E-880B9E8E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6" y="1070038"/>
            <a:ext cx="11832025" cy="416033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43A509-5363-405B-DE5C-90111C6E85DE}"/>
              </a:ext>
            </a:extLst>
          </p:cNvPr>
          <p:cNvCxnSpPr>
            <a:cxnSpLocks/>
          </p:cNvCxnSpPr>
          <p:nvPr/>
        </p:nvCxnSpPr>
        <p:spPr>
          <a:xfrm>
            <a:off x="859536" y="1874520"/>
            <a:ext cx="1581912" cy="188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BBBE5F-F72A-5609-F254-B7D69FF1CC0B}"/>
              </a:ext>
            </a:extLst>
          </p:cNvPr>
          <p:cNvCxnSpPr>
            <a:cxnSpLocks/>
          </p:cNvCxnSpPr>
          <p:nvPr/>
        </p:nvCxnSpPr>
        <p:spPr>
          <a:xfrm flipV="1">
            <a:off x="7232904" y="1874520"/>
            <a:ext cx="2907792" cy="188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3E672D-86B8-D5CA-6F10-A63722D03CE5}"/>
              </a:ext>
            </a:extLst>
          </p:cNvPr>
          <p:cNvCxnSpPr>
            <a:cxnSpLocks/>
          </p:cNvCxnSpPr>
          <p:nvPr/>
        </p:nvCxnSpPr>
        <p:spPr>
          <a:xfrm>
            <a:off x="3209544" y="1874520"/>
            <a:ext cx="265176" cy="188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E46B82-27CD-AFAB-DD7C-AE002C6A8A87}"/>
              </a:ext>
            </a:extLst>
          </p:cNvPr>
          <p:cNvSpPr txBox="1"/>
          <p:nvPr/>
        </p:nvSpPr>
        <p:spPr>
          <a:xfrm>
            <a:off x="768096" y="457200"/>
            <a:ext cx="36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Quiz </a:t>
            </a:r>
            <a:r>
              <a:rPr lang="ko-KR" altLang="en-US" dirty="0"/>
              <a:t>참조 부분</a:t>
            </a:r>
          </a:p>
        </p:txBody>
      </p:sp>
    </p:spTree>
    <p:extLst>
      <p:ext uri="{BB962C8B-B14F-4D97-AF65-F5344CB8AC3E}">
        <p14:creationId xmlns:p14="http://schemas.microsoft.com/office/powerpoint/2010/main" val="243397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56832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연관된 테이블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Company, owner </a:t>
            </a:r>
            <a:r>
              <a:rPr lang="ko-KR" altLang="en-US" sz="1600" dirty="0"/>
              <a:t>테이블을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외래키</a:t>
            </a:r>
            <a:r>
              <a:rPr lang="ko-KR" altLang="en-US" sz="1600" dirty="0"/>
              <a:t> 참조를 위한 </a:t>
            </a:r>
            <a:r>
              <a:rPr lang="en-US" altLang="ko-KR" sz="1600" dirty="0" err="1"/>
              <a:t>ownerNo</a:t>
            </a:r>
            <a:r>
              <a:rPr lang="en-US" altLang="ko-KR" sz="1600" dirty="0"/>
              <a:t> </a:t>
            </a:r>
            <a:r>
              <a:rPr lang="ko-KR" altLang="en-US" sz="1600" dirty="0"/>
              <a:t>컬럼이 </a:t>
            </a:r>
            <a:r>
              <a:rPr lang="en-US" altLang="ko-KR" sz="1600" dirty="0"/>
              <a:t>Company </a:t>
            </a:r>
            <a:r>
              <a:rPr lang="ko-KR" altLang="en-US" sz="1600" dirty="0"/>
              <a:t>테이블에 존재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키를 이용하여 </a:t>
            </a:r>
            <a:r>
              <a:rPr lang="en-US" altLang="ko-KR" sz="1600" dirty="0"/>
              <a:t>owner </a:t>
            </a:r>
            <a:r>
              <a:rPr lang="ko-KR" altLang="en-US" sz="1600" dirty="0"/>
              <a:t>테이블에 접근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C6072D-B6E5-44A3-FE15-CF68D1650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1" y="548640"/>
            <a:ext cx="5253135" cy="46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5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513578" y="539496"/>
            <a:ext cx="6656832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외래키</a:t>
            </a:r>
            <a:r>
              <a:rPr lang="ko-KR" altLang="en-US" dirty="0"/>
              <a:t> 설정하기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테이블 설정에서 </a:t>
            </a:r>
            <a:r>
              <a:rPr lang="en-US" altLang="ko-KR" sz="1600" dirty="0"/>
              <a:t>Foreign Keys</a:t>
            </a:r>
            <a:r>
              <a:rPr lang="ko-KR" altLang="en-US" sz="1600" dirty="0"/>
              <a:t>를 클릭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6E0AB3-38E5-1755-AEC4-BF67723C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8" y="0"/>
            <a:ext cx="5588006" cy="64648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0E19B7B-1889-4610-CE71-FEC996490D7C}"/>
              </a:ext>
            </a:extLst>
          </p:cNvPr>
          <p:cNvSpPr/>
          <p:nvPr/>
        </p:nvSpPr>
        <p:spPr>
          <a:xfrm>
            <a:off x="694944" y="5907024"/>
            <a:ext cx="658368" cy="557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12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20840" y="632460"/>
            <a:ext cx="6656832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외래키</a:t>
            </a:r>
            <a:r>
              <a:rPr lang="ko-KR" altLang="en-US" dirty="0"/>
              <a:t> 설정하기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Foreign Key Name </a:t>
            </a:r>
            <a:r>
              <a:rPr lang="ko-KR" altLang="en-US" sz="1600" dirty="0"/>
              <a:t>설정 후 연관된 테이블 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어떤 컬럼과 연결할지 설정 후 </a:t>
            </a:r>
            <a:r>
              <a:rPr lang="en-US" altLang="ko-KR" sz="1600" dirty="0"/>
              <a:t>Apply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9AF3AA-6F14-FCC4-FCA5-77F3AEFB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5" y="632460"/>
            <a:ext cx="6495526" cy="23850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0E19B7B-1889-4610-CE71-FEC996490D7C}"/>
              </a:ext>
            </a:extLst>
          </p:cNvPr>
          <p:cNvSpPr/>
          <p:nvPr/>
        </p:nvSpPr>
        <p:spPr>
          <a:xfrm>
            <a:off x="154114" y="1636776"/>
            <a:ext cx="2040445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01C2E5-8A4F-B26E-4F0C-1573ECEB3D80}"/>
              </a:ext>
            </a:extLst>
          </p:cNvPr>
          <p:cNvSpPr/>
          <p:nvPr/>
        </p:nvSpPr>
        <p:spPr>
          <a:xfrm>
            <a:off x="4055555" y="1636776"/>
            <a:ext cx="2040445" cy="667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0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5CBF83A-E1D2-41F9-E758-7488C86ED9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1725" b="75067"/>
          <a:stretch/>
        </p:blipFill>
        <p:spPr>
          <a:xfrm>
            <a:off x="329184" y="365760"/>
            <a:ext cx="3447288" cy="1709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20840" y="632460"/>
            <a:ext cx="6656832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ERD(EER Diagram) </a:t>
            </a:r>
            <a:r>
              <a:rPr lang="ko-KR" altLang="en-US" dirty="0"/>
              <a:t>보기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Database </a:t>
            </a:r>
            <a:r>
              <a:rPr lang="ko-KR" altLang="en-US" sz="1600" dirty="0"/>
              <a:t>탭의 </a:t>
            </a:r>
            <a:r>
              <a:rPr lang="en-US" altLang="ko-KR" sz="1600" dirty="0"/>
              <a:t>Reverse Engineer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Next </a:t>
            </a:r>
            <a:r>
              <a:rPr lang="ko-KR" altLang="en-US" sz="1600" dirty="0"/>
              <a:t>버튼 누르고</a:t>
            </a:r>
            <a:r>
              <a:rPr lang="en-US" altLang="ko-KR" sz="1600" dirty="0"/>
              <a:t>, </a:t>
            </a:r>
            <a:r>
              <a:rPr lang="ko-KR" altLang="en-US" sz="1600" dirty="0"/>
              <a:t>확인하려는 </a:t>
            </a:r>
            <a:r>
              <a:rPr lang="en-US" altLang="ko-KR" sz="1600" dirty="0"/>
              <a:t>DB </a:t>
            </a:r>
            <a:r>
              <a:rPr lang="ko-KR" altLang="en-US" sz="1600" dirty="0"/>
              <a:t>체크하여 </a:t>
            </a:r>
            <a:r>
              <a:rPr lang="en-US" altLang="ko-KR" sz="1600" dirty="0"/>
              <a:t>Next </a:t>
            </a:r>
            <a:r>
              <a:rPr lang="ko-KR" altLang="en-US" sz="1600" dirty="0"/>
              <a:t>클릭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E19B7B-1889-4610-CE71-FEC996490D7C}"/>
              </a:ext>
            </a:extLst>
          </p:cNvPr>
          <p:cNvSpPr/>
          <p:nvPr/>
        </p:nvSpPr>
        <p:spPr>
          <a:xfrm>
            <a:off x="1397698" y="1088136"/>
            <a:ext cx="2040445" cy="210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67A98D-5A80-070D-5924-333293F464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99" t="15133" r="26276" b="19733"/>
          <a:stretch/>
        </p:blipFill>
        <p:spPr>
          <a:xfrm>
            <a:off x="329184" y="2523744"/>
            <a:ext cx="5937236" cy="36118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01C2E5-8A4F-B26E-4F0C-1573ECEB3D80}"/>
              </a:ext>
            </a:extLst>
          </p:cNvPr>
          <p:cNvSpPr/>
          <p:nvPr/>
        </p:nvSpPr>
        <p:spPr>
          <a:xfrm>
            <a:off x="2638235" y="3204972"/>
            <a:ext cx="2040445" cy="667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8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2B4374-8514-9AD6-63EE-10F061F1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9" y="832104"/>
            <a:ext cx="6718748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20840" y="632460"/>
            <a:ext cx="6656832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EER(Enhanced Entity-Relationship) Diagram 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DB </a:t>
            </a:r>
            <a:r>
              <a:rPr lang="ko-KR" altLang="en-US" sz="1600" dirty="0"/>
              <a:t>내의 테이블을 확인할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테이블 내 데이터 구조 확인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외래키</a:t>
            </a:r>
            <a:r>
              <a:rPr lang="ko-KR" altLang="en-US" sz="1600" dirty="0"/>
              <a:t> 참조 등의 테이블 간 연관관계 확인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963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20840" y="632460"/>
            <a:ext cx="6656832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 정규화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외래키</a:t>
            </a:r>
            <a:r>
              <a:rPr lang="ko-KR" altLang="en-US" sz="1600" dirty="0"/>
              <a:t> 참조를 할 때 개수가 많거나 하는 경우</a:t>
            </a:r>
            <a:r>
              <a:rPr lang="en-US" altLang="ko-KR" sz="1600" dirty="0"/>
              <a:t> </a:t>
            </a:r>
            <a:r>
              <a:rPr lang="ko-KR" altLang="en-US" sz="1600" dirty="0"/>
              <a:t>한번에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참조가 쉽지 않은 경우가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 때는 해당 번호에 해당하는 중간 테이블을 생성하여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좀더 쉽게 관리할 수 있음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757319-1E36-3B9C-ADE0-5D53894D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69" y="888111"/>
            <a:ext cx="6100763" cy="276948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8810D03-321B-92DF-BEC2-5E58EA9589BE}"/>
              </a:ext>
            </a:extLst>
          </p:cNvPr>
          <p:cNvCxnSpPr>
            <a:cxnSpLocks/>
          </p:cNvCxnSpPr>
          <p:nvPr/>
        </p:nvCxnSpPr>
        <p:spPr>
          <a:xfrm>
            <a:off x="1837175" y="1371600"/>
            <a:ext cx="814585" cy="7498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2C52E9-088E-FCBD-D1B0-E00B9CEC923F}"/>
              </a:ext>
            </a:extLst>
          </p:cNvPr>
          <p:cNvCxnSpPr>
            <a:cxnSpLocks/>
          </p:cNvCxnSpPr>
          <p:nvPr/>
        </p:nvCxnSpPr>
        <p:spPr>
          <a:xfrm>
            <a:off x="1764792" y="1595628"/>
            <a:ext cx="790764" cy="129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C20F98-DD90-ACF9-2A1A-A3ADE8EFC9FE}"/>
              </a:ext>
            </a:extLst>
          </p:cNvPr>
          <p:cNvCxnSpPr>
            <a:cxnSpLocks/>
          </p:cNvCxnSpPr>
          <p:nvPr/>
        </p:nvCxnSpPr>
        <p:spPr>
          <a:xfrm flipV="1">
            <a:off x="3296027" y="1371600"/>
            <a:ext cx="1673352" cy="7498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B3C69E2-B1EE-C6CC-1D3E-7A56F5B01A40}"/>
              </a:ext>
            </a:extLst>
          </p:cNvPr>
          <p:cNvCxnSpPr>
            <a:cxnSpLocks/>
          </p:cNvCxnSpPr>
          <p:nvPr/>
        </p:nvCxnSpPr>
        <p:spPr>
          <a:xfrm>
            <a:off x="1837174" y="1371600"/>
            <a:ext cx="736478" cy="1014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35E1912-3B7A-949A-EF25-2F2804A4AF0B}"/>
              </a:ext>
            </a:extLst>
          </p:cNvPr>
          <p:cNvCxnSpPr>
            <a:cxnSpLocks/>
          </p:cNvCxnSpPr>
          <p:nvPr/>
        </p:nvCxnSpPr>
        <p:spPr>
          <a:xfrm flipV="1">
            <a:off x="3296027" y="1595628"/>
            <a:ext cx="1673352" cy="7498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EEAAD7-F20B-1503-E2C5-22DC5C6BAC53}"/>
              </a:ext>
            </a:extLst>
          </p:cNvPr>
          <p:cNvCxnSpPr>
            <a:cxnSpLocks/>
          </p:cNvCxnSpPr>
          <p:nvPr/>
        </p:nvCxnSpPr>
        <p:spPr>
          <a:xfrm flipV="1">
            <a:off x="3274647" y="2121408"/>
            <a:ext cx="1643729" cy="773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18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20840" y="632460"/>
            <a:ext cx="6656832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표에서 값 붙여넣기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엑셀의 값을 복사한 후 </a:t>
            </a:r>
            <a:r>
              <a:rPr lang="en-US" altLang="ko-KR" sz="1600" dirty="0"/>
              <a:t>select *</a:t>
            </a:r>
            <a:r>
              <a:rPr lang="ko-KR" altLang="en-US" sz="1600" dirty="0"/>
              <a:t>을 통하여 조회한 값에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붙여넣기 가능</a:t>
            </a:r>
            <a:r>
              <a:rPr lang="en-US" altLang="ko-KR" sz="1600" dirty="0"/>
              <a:t>(</a:t>
            </a:r>
            <a:r>
              <a:rPr lang="ko-KR" altLang="en-US" sz="1600" dirty="0"/>
              <a:t>단축키 말고 </a:t>
            </a:r>
            <a:r>
              <a:rPr lang="ko-KR" altLang="en-US" sz="1600" dirty="0" err="1"/>
              <a:t>우클릭으로</a:t>
            </a:r>
            <a:r>
              <a:rPr lang="en-US" altLang="ko-KR" sz="16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514E97-540E-3C9A-53D7-5B35BE8E3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0" y="550926"/>
            <a:ext cx="2495550" cy="2628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BDA67F-3736-11E7-528A-CA1C616445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450" t="52400" r="66025" b="2000"/>
          <a:stretch/>
        </p:blipFill>
        <p:spPr>
          <a:xfrm>
            <a:off x="3273552" y="301752"/>
            <a:ext cx="2624328" cy="31272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E068D6-D8C0-7F54-4569-32E38EB92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973" y="4341876"/>
            <a:ext cx="28098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4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602</Words>
  <Application>Microsoft Office PowerPoint</Application>
  <PresentationFormat>와이드스크린</PresentationFormat>
  <Paragraphs>88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172</cp:revision>
  <dcterms:created xsi:type="dcterms:W3CDTF">2024-07-17T02:44:34Z</dcterms:created>
  <dcterms:modified xsi:type="dcterms:W3CDTF">2024-08-09T08:53:36Z</dcterms:modified>
</cp:coreProperties>
</file>