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82" r:id="rId6"/>
    <p:sldId id="274" r:id="rId7"/>
    <p:sldId id="275" r:id="rId8"/>
    <p:sldId id="284" r:id="rId9"/>
    <p:sldId id="280" r:id="rId10"/>
    <p:sldId id="276" r:id="rId11"/>
    <p:sldId id="277" r:id="rId12"/>
    <p:sldId id="281" r:id="rId13"/>
    <p:sldId id="285" r:id="rId14"/>
    <p:sldId id="278" r:id="rId15"/>
    <p:sldId id="279" r:id="rId16"/>
    <p:sldId id="283" r:id="rId17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9498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EE69B-616C-4763-94B2-46001866BA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8BFFA49-12B1-42D0-AB01-0D26EC88754D}">
      <dgm:prSet phldrT="[文字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Data Collection</a:t>
          </a:r>
          <a:endParaRPr lang="zh-TW" altLang="en-US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4783F3E5-6727-407F-9B4C-97DE6B835692}" type="parTrans" cxnId="{890BCD75-AEFF-4F81-96E3-BE17B7CE6E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5FE9C5-8EBC-4931-99EE-72F863A478B1}" type="sibTrans" cxnId="{890BCD75-AEFF-4F81-96E3-BE17B7CE6E43}">
      <dgm:prSet/>
      <dgm:spPr>
        <a:solidFill>
          <a:srgbClr val="FFFF00">
            <a:alpha val="90000"/>
          </a:srgbClr>
        </a:solidFill>
        <a:ln>
          <a:solidFill>
            <a:schemeClr val="bg1">
              <a:lumMod val="75000"/>
              <a:lumOff val="25000"/>
            </a:schemeClr>
          </a:solidFill>
        </a:ln>
      </dgm:spPr>
      <dgm:t>
        <a:bodyPr/>
        <a:lstStyle/>
        <a:p>
          <a:endParaRPr lang="zh-TW" altLang="en-US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EC04D0-C714-4D74-8FC5-8A56E2310311}">
      <dgm:prSet phldrT="[文字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Data Preparation</a:t>
          </a:r>
          <a:endParaRPr lang="zh-TW" altLang="en-US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654224C1-9DA7-4D87-9D08-437842954F98}" type="parTrans" cxnId="{61C1D6F8-6065-4455-A42E-9BE65DD7531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86EBD-BBA7-4A30-B23B-6183E97FB55F}" type="sibTrans" cxnId="{61C1D6F8-6065-4455-A42E-9BE65DD75313}">
      <dgm:prSet/>
      <dgm:spPr>
        <a:solidFill>
          <a:srgbClr val="FFFF00">
            <a:alpha val="90000"/>
          </a:srgbClr>
        </a:solidFill>
        <a:ln>
          <a:solidFill>
            <a:schemeClr val="bg1">
              <a:lumMod val="75000"/>
              <a:lumOff val="25000"/>
            </a:schemeClr>
          </a:solidFill>
        </a:ln>
      </dgm:spPr>
      <dgm:t>
        <a:bodyPr/>
        <a:lstStyle/>
        <a:p>
          <a:endParaRPr lang="zh-TW" altLang="en-US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E3AADD-C5BE-45D4-BC05-F0F2451E0362}">
      <dgm:prSet phldrT="[文字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Training </a:t>
          </a:r>
          <a:endParaRPr lang="zh-TW" altLang="en-US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44AC59B9-8C43-487F-A4FF-5CC35377210E}" type="parTrans" cxnId="{394DA249-0295-4A54-B727-61BBE4435B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67A9-EEC0-4B97-B0F5-2E168884808C}" type="sibTrans" cxnId="{394DA249-0295-4A54-B727-61BBE4435B81}">
      <dgm:prSet/>
      <dgm:spPr>
        <a:solidFill>
          <a:srgbClr val="FFFF00">
            <a:alpha val="90000"/>
          </a:srgbClr>
        </a:solidFill>
        <a:ln>
          <a:solidFill>
            <a:schemeClr val="bg1">
              <a:lumMod val="75000"/>
              <a:lumOff val="25000"/>
            </a:schemeClr>
          </a:solidFill>
        </a:ln>
      </dgm:spPr>
      <dgm:t>
        <a:bodyPr/>
        <a:lstStyle/>
        <a:p>
          <a:endParaRPr lang="zh-TW" altLang="en-US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76E3FF-8FB6-4793-9AEC-BEDE5B668FAC}">
      <dgm:prSet phldrT="[文字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Evaluations</a:t>
          </a:r>
          <a:endParaRPr lang="zh-TW" altLang="en-US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28684826-324A-4E7C-8D63-976D8E2A02BA}" type="parTrans" cxnId="{73B5B2FC-570E-43C4-B5FB-7F682125622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94F639-EFBC-45E1-9FCE-FCB766231E47}" type="sibTrans" cxnId="{73B5B2FC-570E-43C4-B5FB-7F682125622C}">
      <dgm:prSet/>
      <dgm:spPr>
        <a:solidFill>
          <a:srgbClr val="FFFF00">
            <a:alpha val="90000"/>
          </a:srgbClr>
        </a:solidFill>
        <a:ln>
          <a:solidFill>
            <a:schemeClr val="bg1">
              <a:lumMod val="75000"/>
              <a:lumOff val="25000"/>
            </a:schemeClr>
          </a:solidFill>
        </a:ln>
      </dgm:spPr>
      <dgm:t>
        <a:bodyPr/>
        <a:lstStyle/>
        <a:p>
          <a:endParaRPr lang="zh-TW" altLang="en-US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0C5AE8-5F8D-4260-ADEF-470333419A34}">
      <dgm:prSet phldrT="[文字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Tuning</a:t>
          </a:r>
          <a:endParaRPr lang="zh-TW" altLang="en-US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F0799E08-08F0-4797-8B07-D6D014AC5988}" type="parTrans" cxnId="{664A9662-E499-4E75-A94B-E362AC3ED0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1F7C7-17C7-4A78-850B-73C0ABCC6C21}" type="sibTrans" cxnId="{664A9662-E499-4E75-A94B-E362AC3ED0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9278B5-A511-4F2F-9794-477FD4DA403A}" type="pres">
      <dgm:prSet presAssocID="{FB4EE69B-616C-4763-94B2-46001866BA7D}" presName="outerComposite" presStyleCnt="0">
        <dgm:presLayoutVars>
          <dgm:chMax val="5"/>
          <dgm:dir/>
          <dgm:resizeHandles val="exact"/>
        </dgm:presLayoutVars>
      </dgm:prSet>
      <dgm:spPr/>
    </dgm:pt>
    <dgm:pt modelId="{55DB5DD9-A801-4CBE-8B4D-3F59F01559A7}" type="pres">
      <dgm:prSet presAssocID="{FB4EE69B-616C-4763-94B2-46001866BA7D}" presName="dummyMaxCanvas" presStyleCnt="0">
        <dgm:presLayoutVars/>
      </dgm:prSet>
      <dgm:spPr/>
    </dgm:pt>
    <dgm:pt modelId="{3C57C31C-1E78-4CCB-8B80-E0BC08603E63}" type="pres">
      <dgm:prSet presAssocID="{FB4EE69B-616C-4763-94B2-46001866BA7D}" presName="FiveNodes_1" presStyleLbl="node1" presStyleIdx="0" presStyleCnt="5" custScaleX="93243" custScaleY="73681">
        <dgm:presLayoutVars>
          <dgm:bulletEnabled val="1"/>
        </dgm:presLayoutVars>
      </dgm:prSet>
      <dgm:spPr/>
    </dgm:pt>
    <dgm:pt modelId="{D4347B43-DD66-4E0D-AFA2-9EC968FA3AB6}" type="pres">
      <dgm:prSet presAssocID="{FB4EE69B-616C-4763-94B2-46001866BA7D}" presName="FiveNodes_2" presStyleLbl="node1" presStyleIdx="1" presStyleCnt="5" custScaleX="93243" custScaleY="73681">
        <dgm:presLayoutVars>
          <dgm:bulletEnabled val="1"/>
        </dgm:presLayoutVars>
      </dgm:prSet>
      <dgm:spPr/>
    </dgm:pt>
    <dgm:pt modelId="{91944F0C-2F2C-4191-9364-E3576F6440A1}" type="pres">
      <dgm:prSet presAssocID="{FB4EE69B-616C-4763-94B2-46001866BA7D}" presName="FiveNodes_3" presStyleLbl="node1" presStyleIdx="2" presStyleCnt="5" custScaleX="93243" custScaleY="73681">
        <dgm:presLayoutVars>
          <dgm:bulletEnabled val="1"/>
        </dgm:presLayoutVars>
      </dgm:prSet>
      <dgm:spPr/>
    </dgm:pt>
    <dgm:pt modelId="{6DAA5FF9-08D1-4130-8D9B-8D0609AD0EC1}" type="pres">
      <dgm:prSet presAssocID="{FB4EE69B-616C-4763-94B2-46001866BA7D}" presName="FiveNodes_4" presStyleLbl="node1" presStyleIdx="3" presStyleCnt="5" custScaleX="93243" custScaleY="73681">
        <dgm:presLayoutVars>
          <dgm:bulletEnabled val="1"/>
        </dgm:presLayoutVars>
      </dgm:prSet>
      <dgm:spPr/>
    </dgm:pt>
    <dgm:pt modelId="{86AFD792-8767-4D47-921B-F5CDF0AC84EB}" type="pres">
      <dgm:prSet presAssocID="{FB4EE69B-616C-4763-94B2-46001866BA7D}" presName="FiveNodes_5" presStyleLbl="node1" presStyleIdx="4" presStyleCnt="5" custScaleX="93243" custScaleY="73681">
        <dgm:presLayoutVars>
          <dgm:bulletEnabled val="1"/>
        </dgm:presLayoutVars>
      </dgm:prSet>
      <dgm:spPr/>
    </dgm:pt>
    <dgm:pt modelId="{37B79D71-B143-44EE-A14F-CA4562BBE6BD}" type="pres">
      <dgm:prSet presAssocID="{FB4EE69B-616C-4763-94B2-46001866BA7D}" presName="FiveConn_1-2" presStyleLbl="fgAccFollowNode1" presStyleIdx="0" presStyleCnt="4" custScaleX="69480" custScaleY="73482">
        <dgm:presLayoutVars>
          <dgm:bulletEnabled val="1"/>
        </dgm:presLayoutVars>
      </dgm:prSet>
      <dgm:spPr/>
    </dgm:pt>
    <dgm:pt modelId="{53E8AF38-9106-4F6A-B4AB-26B466572B1B}" type="pres">
      <dgm:prSet presAssocID="{FB4EE69B-616C-4763-94B2-46001866BA7D}" presName="FiveConn_2-3" presStyleLbl="fgAccFollowNode1" presStyleIdx="1" presStyleCnt="4" custScaleX="69480" custScaleY="73482">
        <dgm:presLayoutVars>
          <dgm:bulletEnabled val="1"/>
        </dgm:presLayoutVars>
      </dgm:prSet>
      <dgm:spPr/>
    </dgm:pt>
    <dgm:pt modelId="{D4117544-C4A2-448B-B539-DED5A8DD47AF}" type="pres">
      <dgm:prSet presAssocID="{FB4EE69B-616C-4763-94B2-46001866BA7D}" presName="FiveConn_3-4" presStyleLbl="fgAccFollowNode1" presStyleIdx="2" presStyleCnt="4" custScaleX="69480" custScaleY="73482">
        <dgm:presLayoutVars>
          <dgm:bulletEnabled val="1"/>
        </dgm:presLayoutVars>
      </dgm:prSet>
      <dgm:spPr/>
    </dgm:pt>
    <dgm:pt modelId="{31895E05-DB7F-40BF-B143-F19ED7360E9F}" type="pres">
      <dgm:prSet presAssocID="{FB4EE69B-616C-4763-94B2-46001866BA7D}" presName="FiveConn_4-5" presStyleLbl="fgAccFollowNode1" presStyleIdx="3" presStyleCnt="4" custScaleX="69480" custScaleY="73482">
        <dgm:presLayoutVars>
          <dgm:bulletEnabled val="1"/>
        </dgm:presLayoutVars>
      </dgm:prSet>
      <dgm:spPr/>
    </dgm:pt>
    <dgm:pt modelId="{76049985-26C0-4CBE-961D-75957A01657F}" type="pres">
      <dgm:prSet presAssocID="{FB4EE69B-616C-4763-94B2-46001866BA7D}" presName="FiveNodes_1_text" presStyleLbl="node1" presStyleIdx="4" presStyleCnt="5">
        <dgm:presLayoutVars>
          <dgm:bulletEnabled val="1"/>
        </dgm:presLayoutVars>
      </dgm:prSet>
      <dgm:spPr/>
    </dgm:pt>
    <dgm:pt modelId="{3F498FF4-6A01-423A-97AC-293B145D75ED}" type="pres">
      <dgm:prSet presAssocID="{FB4EE69B-616C-4763-94B2-46001866BA7D}" presName="FiveNodes_2_text" presStyleLbl="node1" presStyleIdx="4" presStyleCnt="5">
        <dgm:presLayoutVars>
          <dgm:bulletEnabled val="1"/>
        </dgm:presLayoutVars>
      </dgm:prSet>
      <dgm:spPr/>
    </dgm:pt>
    <dgm:pt modelId="{3390FF91-EDE8-4549-8EC1-6ED3A7C20F75}" type="pres">
      <dgm:prSet presAssocID="{FB4EE69B-616C-4763-94B2-46001866BA7D}" presName="FiveNodes_3_text" presStyleLbl="node1" presStyleIdx="4" presStyleCnt="5">
        <dgm:presLayoutVars>
          <dgm:bulletEnabled val="1"/>
        </dgm:presLayoutVars>
      </dgm:prSet>
      <dgm:spPr/>
    </dgm:pt>
    <dgm:pt modelId="{70C6C5C7-8ED1-4DFD-AD6A-8720BF0FCE81}" type="pres">
      <dgm:prSet presAssocID="{FB4EE69B-616C-4763-94B2-46001866BA7D}" presName="FiveNodes_4_text" presStyleLbl="node1" presStyleIdx="4" presStyleCnt="5">
        <dgm:presLayoutVars>
          <dgm:bulletEnabled val="1"/>
        </dgm:presLayoutVars>
      </dgm:prSet>
      <dgm:spPr/>
    </dgm:pt>
    <dgm:pt modelId="{8B8A1931-292E-4A8F-960D-86E1BF6922AB}" type="pres">
      <dgm:prSet presAssocID="{FB4EE69B-616C-4763-94B2-46001866BA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51AE716-B229-467F-9D23-E1C06E94CCD7}" type="presOf" srcId="{8C76E3FF-8FB6-4793-9AEC-BEDE5B668FAC}" destId="{70C6C5C7-8ED1-4DFD-AD6A-8720BF0FCE81}" srcOrd="1" destOrd="0" presId="urn:microsoft.com/office/officeart/2005/8/layout/vProcess5"/>
    <dgm:cxn modelId="{EDC6A530-4632-4D31-B517-E341295A535A}" type="presOf" srcId="{F12967A9-EEC0-4B97-B0F5-2E168884808C}" destId="{D4117544-C4A2-448B-B539-DED5A8DD47AF}" srcOrd="0" destOrd="0" presId="urn:microsoft.com/office/officeart/2005/8/layout/vProcess5"/>
    <dgm:cxn modelId="{664A9662-E499-4E75-A94B-E362AC3ED04E}" srcId="{FB4EE69B-616C-4763-94B2-46001866BA7D}" destId="{C50C5AE8-5F8D-4260-ADEF-470333419A34}" srcOrd="4" destOrd="0" parTransId="{F0799E08-08F0-4797-8B07-D6D014AC5988}" sibTransId="{5B61F7C7-17C7-4A78-850B-73C0ABCC6C21}"/>
    <dgm:cxn modelId="{5B6A5C69-1E8C-4331-A501-0AA3333967E4}" type="presOf" srcId="{545FE9C5-8EBC-4931-99EE-72F863A478B1}" destId="{37B79D71-B143-44EE-A14F-CA4562BBE6BD}" srcOrd="0" destOrd="0" presId="urn:microsoft.com/office/officeart/2005/8/layout/vProcess5"/>
    <dgm:cxn modelId="{394DA249-0295-4A54-B727-61BBE4435B81}" srcId="{FB4EE69B-616C-4763-94B2-46001866BA7D}" destId="{0FE3AADD-C5BE-45D4-BC05-F0F2451E0362}" srcOrd="2" destOrd="0" parTransId="{44AC59B9-8C43-487F-A4FF-5CC35377210E}" sibTransId="{F12967A9-EEC0-4B97-B0F5-2E168884808C}"/>
    <dgm:cxn modelId="{E91DB570-410C-48E7-AF42-28D51986D2AC}" type="presOf" srcId="{8C76E3FF-8FB6-4793-9AEC-BEDE5B668FAC}" destId="{6DAA5FF9-08D1-4130-8D9B-8D0609AD0EC1}" srcOrd="0" destOrd="0" presId="urn:microsoft.com/office/officeart/2005/8/layout/vProcess5"/>
    <dgm:cxn modelId="{852E8752-920B-43C0-837F-1A5E2743CC51}" type="presOf" srcId="{DEEC04D0-C714-4D74-8FC5-8A56E2310311}" destId="{D4347B43-DD66-4E0D-AFA2-9EC968FA3AB6}" srcOrd="0" destOrd="0" presId="urn:microsoft.com/office/officeart/2005/8/layout/vProcess5"/>
    <dgm:cxn modelId="{890BCD75-AEFF-4F81-96E3-BE17B7CE6E43}" srcId="{FB4EE69B-616C-4763-94B2-46001866BA7D}" destId="{F8BFFA49-12B1-42D0-AB01-0D26EC88754D}" srcOrd="0" destOrd="0" parTransId="{4783F3E5-6727-407F-9B4C-97DE6B835692}" sibTransId="{545FE9C5-8EBC-4931-99EE-72F863A478B1}"/>
    <dgm:cxn modelId="{BF6E8178-2783-468D-A6E0-1E981349AF4B}" type="presOf" srcId="{5C94F639-EFBC-45E1-9FCE-FCB766231E47}" destId="{31895E05-DB7F-40BF-B143-F19ED7360E9F}" srcOrd="0" destOrd="0" presId="urn:microsoft.com/office/officeart/2005/8/layout/vProcess5"/>
    <dgm:cxn modelId="{ED62FF78-6270-4DFF-91FA-090A4321EE5B}" type="presOf" srcId="{FB4EE69B-616C-4763-94B2-46001866BA7D}" destId="{459278B5-A511-4F2F-9794-477FD4DA403A}" srcOrd="0" destOrd="0" presId="urn:microsoft.com/office/officeart/2005/8/layout/vProcess5"/>
    <dgm:cxn modelId="{14775189-2DAC-4CD7-BE80-8A9E4BF6C9FC}" type="presOf" srcId="{0FE3AADD-C5BE-45D4-BC05-F0F2451E0362}" destId="{3390FF91-EDE8-4549-8EC1-6ED3A7C20F75}" srcOrd="1" destOrd="0" presId="urn:microsoft.com/office/officeart/2005/8/layout/vProcess5"/>
    <dgm:cxn modelId="{46CB12A4-E8B1-4490-B676-179B1A4F6559}" type="presOf" srcId="{F8BFFA49-12B1-42D0-AB01-0D26EC88754D}" destId="{76049985-26C0-4CBE-961D-75957A01657F}" srcOrd="1" destOrd="0" presId="urn:microsoft.com/office/officeart/2005/8/layout/vProcess5"/>
    <dgm:cxn modelId="{E66A8CAE-2D8B-4F43-B3B8-E4E4ACAE66D5}" type="presOf" srcId="{DF286EBD-BBA7-4A30-B23B-6183E97FB55F}" destId="{53E8AF38-9106-4F6A-B4AB-26B466572B1B}" srcOrd="0" destOrd="0" presId="urn:microsoft.com/office/officeart/2005/8/layout/vProcess5"/>
    <dgm:cxn modelId="{C4236FC4-0042-420C-A632-92CB07625A8A}" type="presOf" srcId="{F8BFFA49-12B1-42D0-AB01-0D26EC88754D}" destId="{3C57C31C-1E78-4CCB-8B80-E0BC08603E63}" srcOrd="0" destOrd="0" presId="urn:microsoft.com/office/officeart/2005/8/layout/vProcess5"/>
    <dgm:cxn modelId="{F3F4EBCA-B62B-4015-8AC9-C3AB77403390}" type="presOf" srcId="{C50C5AE8-5F8D-4260-ADEF-470333419A34}" destId="{86AFD792-8767-4D47-921B-F5CDF0AC84EB}" srcOrd="0" destOrd="0" presId="urn:microsoft.com/office/officeart/2005/8/layout/vProcess5"/>
    <dgm:cxn modelId="{1BBE0ED2-377F-4484-9276-E624F434FADF}" type="presOf" srcId="{DEEC04D0-C714-4D74-8FC5-8A56E2310311}" destId="{3F498FF4-6A01-423A-97AC-293B145D75ED}" srcOrd="1" destOrd="0" presId="urn:microsoft.com/office/officeart/2005/8/layout/vProcess5"/>
    <dgm:cxn modelId="{30DC79D9-5675-4D7E-BCCF-C0757A0E91E4}" type="presOf" srcId="{C50C5AE8-5F8D-4260-ADEF-470333419A34}" destId="{8B8A1931-292E-4A8F-960D-86E1BF6922AB}" srcOrd="1" destOrd="0" presId="urn:microsoft.com/office/officeart/2005/8/layout/vProcess5"/>
    <dgm:cxn modelId="{61C1D6F8-6065-4455-A42E-9BE65DD75313}" srcId="{FB4EE69B-616C-4763-94B2-46001866BA7D}" destId="{DEEC04D0-C714-4D74-8FC5-8A56E2310311}" srcOrd="1" destOrd="0" parTransId="{654224C1-9DA7-4D87-9D08-437842954F98}" sibTransId="{DF286EBD-BBA7-4A30-B23B-6183E97FB55F}"/>
    <dgm:cxn modelId="{5AC55FFA-8C58-4AC7-924A-A5D385E2B3BA}" type="presOf" srcId="{0FE3AADD-C5BE-45D4-BC05-F0F2451E0362}" destId="{91944F0C-2F2C-4191-9364-E3576F6440A1}" srcOrd="0" destOrd="0" presId="urn:microsoft.com/office/officeart/2005/8/layout/vProcess5"/>
    <dgm:cxn modelId="{73B5B2FC-570E-43C4-B5FB-7F682125622C}" srcId="{FB4EE69B-616C-4763-94B2-46001866BA7D}" destId="{8C76E3FF-8FB6-4793-9AEC-BEDE5B668FAC}" srcOrd="3" destOrd="0" parTransId="{28684826-324A-4E7C-8D63-976D8E2A02BA}" sibTransId="{5C94F639-EFBC-45E1-9FCE-FCB766231E47}"/>
    <dgm:cxn modelId="{7A24BCE9-CD9E-4DA7-9529-6337AD4E46C0}" type="presParOf" srcId="{459278B5-A511-4F2F-9794-477FD4DA403A}" destId="{55DB5DD9-A801-4CBE-8B4D-3F59F01559A7}" srcOrd="0" destOrd="0" presId="urn:microsoft.com/office/officeart/2005/8/layout/vProcess5"/>
    <dgm:cxn modelId="{3645C2C2-E37A-43C4-B680-D16150F7A576}" type="presParOf" srcId="{459278B5-A511-4F2F-9794-477FD4DA403A}" destId="{3C57C31C-1E78-4CCB-8B80-E0BC08603E63}" srcOrd="1" destOrd="0" presId="urn:microsoft.com/office/officeart/2005/8/layout/vProcess5"/>
    <dgm:cxn modelId="{E1B2D09D-230E-4AC9-B7F1-9771379306E2}" type="presParOf" srcId="{459278B5-A511-4F2F-9794-477FD4DA403A}" destId="{D4347B43-DD66-4E0D-AFA2-9EC968FA3AB6}" srcOrd="2" destOrd="0" presId="urn:microsoft.com/office/officeart/2005/8/layout/vProcess5"/>
    <dgm:cxn modelId="{B1DEFFF0-CD05-4D65-AC0F-1DCBA9381613}" type="presParOf" srcId="{459278B5-A511-4F2F-9794-477FD4DA403A}" destId="{91944F0C-2F2C-4191-9364-E3576F6440A1}" srcOrd="3" destOrd="0" presId="urn:microsoft.com/office/officeart/2005/8/layout/vProcess5"/>
    <dgm:cxn modelId="{FE976D32-3394-4A18-ADDE-5C6963D68CAA}" type="presParOf" srcId="{459278B5-A511-4F2F-9794-477FD4DA403A}" destId="{6DAA5FF9-08D1-4130-8D9B-8D0609AD0EC1}" srcOrd="4" destOrd="0" presId="urn:microsoft.com/office/officeart/2005/8/layout/vProcess5"/>
    <dgm:cxn modelId="{22FA591C-FE6D-449C-92DF-AAFC0E9782E2}" type="presParOf" srcId="{459278B5-A511-4F2F-9794-477FD4DA403A}" destId="{86AFD792-8767-4D47-921B-F5CDF0AC84EB}" srcOrd="5" destOrd="0" presId="urn:microsoft.com/office/officeart/2005/8/layout/vProcess5"/>
    <dgm:cxn modelId="{EF6635C0-57FC-438C-A41A-30E6D68C373D}" type="presParOf" srcId="{459278B5-A511-4F2F-9794-477FD4DA403A}" destId="{37B79D71-B143-44EE-A14F-CA4562BBE6BD}" srcOrd="6" destOrd="0" presId="urn:microsoft.com/office/officeart/2005/8/layout/vProcess5"/>
    <dgm:cxn modelId="{3925BAAB-9757-42A6-8346-0786B2AEF010}" type="presParOf" srcId="{459278B5-A511-4F2F-9794-477FD4DA403A}" destId="{53E8AF38-9106-4F6A-B4AB-26B466572B1B}" srcOrd="7" destOrd="0" presId="urn:microsoft.com/office/officeart/2005/8/layout/vProcess5"/>
    <dgm:cxn modelId="{0A99497C-A6E5-486D-BCE6-FD6DBF457F54}" type="presParOf" srcId="{459278B5-A511-4F2F-9794-477FD4DA403A}" destId="{D4117544-C4A2-448B-B539-DED5A8DD47AF}" srcOrd="8" destOrd="0" presId="urn:microsoft.com/office/officeart/2005/8/layout/vProcess5"/>
    <dgm:cxn modelId="{C5E9E95A-36A1-454E-869A-7F45EA218A8B}" type="presParOf" srcId="{459278B5-A511-4F2F-9794-477FD4DA403A}" destId="{31895E05-DB7F-40BF-B143-F19ED7360E9F}" srcOrd="9" destOrd="0" presId="urn:microsoft.com/office/officeart/2005/8/layout/vProcess5"/>
    <dgm:cxn modelId="{8B81B5B2-61DD-4DAE-9D70-BD0D18671114}" type="presParOf" srcId="{459278B5-A511-4F2F-9794-477FD4DA403A}" destId="{76049985-26C0-4CBE-961D-75957A01657F}" srcOrd="10" destOrd="0" presId="urn:microsoft.com/office/officeart/2005/8/layout/vProcess5"/>
    <dgm:cxn modelId="{1B11790C-485B-4AA0-BE37-219B12E77C4F}" type="presParOf" srcId="{459278B5-A511-4F2F-9794-477FD4DA403A}" destId="{3F498FF4-6A01-423A-97AC-293B145D75ED}" srcOrd="11" destOrd="0" presId="urn:microsoft.com/office/officeart/2005/8/layout/vProcess5"/>
    <dgm:cxn modelId="{21F83228-3DBF-4C4F-9763-D7E8B884534D}" type="presParOf" srcId="{459278B5-A511-4F2F-9794-477FD4DA403A}" destId="{3390FF91-EDE8-4549-8EC1-6ED3A7C20F75}" srcOrd="12" destOrd="0" presId="urn:microsoft.com/office/officeart/2005/8/layout/vProcess5"/>
    <dgm:cxn modelId="{DD3834CF-07D6-4C4C-8C69-749D25FC6C71}" type="presParOf" srcId="{459278B5-A511-4F2F-9794-477FD4DA403A}" destId="{70C6C5C7-8ED1-4DFD-AD6A-8720BF0FCE81}" srcOrd="13" destOrd="0" presId="urn:microsoft.com/office/officeart/2005/8/layout/vProcess5"/>
    <dgm:cxn modelId="{C8546FBA-8CE0-4CB6-8C6D-5F4CDEDE8FB3}" type="presParOf" srcId="{459278B5-A511-4F2F-9794-477FD4DA403A}" destId="{8B8A1931-292E-4A8F-960D-86E1BF6922A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C31C-1E78-4CCB-8B80-E0BC08603E63}">
      <dsp:nvSpPr>
        <dsp:cNvPr id="0" name=""/>
        <dsp:cNvSpPr/>
      </dsp:nvSpPr>
      <dsp:spPr>
        <a:xfrm>
          <a:off x="192767" y="109651"/>
          <a:ext cx="5320185" cy="6139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Data Collection</a:t>
          </a:r>
          <a:endParaRPr lang="zh-TW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210749" y="127633"/>
        <a:ext cx="4400447" cy="577980"/>
      </dsp:txXfrm>
    </dsp:sp>
    <dsp:sp modelId="{D4347B43-DD66-4E0D-AFA2-9EC968FA3AB6}">
      <dsp:nvSpPr>
        <dsp:cNvPr id="0" name=""/>
        <dsp:cNvSpPr/>
      </dsp:nvSpPr>
      <dsp:spPr>
        <a:xfrm>
          <a:off x="618844" y="1058626"/>
          <a:ext cx="5320185" cy="6139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Preparation</a:t>
          </a:r>
          <a:endParaRPr lang="zh-TW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636826" y="1076608"/>
        <a:ext cx="4381921" cy="577980"/>
      </dsp:txXfrm>
    </dsp:sp>
    <dsp:sp modelId="{91944F0C-2F2C-4191-9364-E3576F6440A1}">
      <dsp:nvSpPr>
        <dsp:cNvPr id="0" name=""/>
        <dsp:cNvSpPr/>
      </dsp:nvSpPr>
      <dsp:spPr>
        <a:xfrm>
          <a:off x="1044921" y="2007602"/>
          <a:ext cx="5320185" cy="6139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Training </a:t>
          </a:r>
          <a:endParaRPr lang="zh-TW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1062903" y="2025584"/>
        <a:ext cx="4381921" cy="577980"/>
      </dsp:txXfrm>
    </dsp:sp>
    <dsp:sp modelId="{6DAA5FF9-08D1-4130-8D9B-8D0609AD0EC1}">
      <dsp:nvSpPr>
        <dsp:cNvPr id="0" name=""/>
        <dsp:cNvSpPr/>
      </dsp:nvSpPr>
      <dsp:spPr>
        <a:xfrm>
          <a:off x="1470997" y="2956578"/>
          <a:ext cx="5320185" cy="6139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rPr>
            <a:t>Evaluations</a:t>
          </a:r>
          <a:endParaRPr lang="zh-TW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1488979" y="2974560"/>
        <a:ext cx="4381921" cy="577980"/>
      </dsp:txXfrm>
    </dsp:sp>
    <dsp:sp modelId="{86AFD792-8767-4D47-921B-F5CDF0AC84EB}">
      <dsp:nvSpPr>
        <dsp:cNvPr id="0" name=""/>
        <dsp:cNvSpPr/>
      </dsp:nvSpPr>
      <dsp:spPr>
        <a:xfrm>
          <a:off x="1897074" y="3905554"/>
          <a:ext cx="5320185" cy="6139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Tuning</a:t>
          </a:r>
          <a:endParaRPr lang="zh-TW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1915056" y="3923536"/>
        <a:ext cx="4381921" cy="577980"/>
      </dsp:txXfrm>
    </dsp:sp>
    <dsp:sp modelId="{37B79D71-B143-44EE-A14F-CA4562BBE6BD}">
      <dsp:nvSpPr>
        <dsp:cNvPr id="0" name=""/>
        <dsp:cNvSpPr/>
      </dsp:nvSpPr>
      <dsp:spPr>
        <a:xfrm>
          <a:off x="5246760" y="680545"/>
          <a:ext cx="376311" cy="397986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bg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430" y="680545"/>
        <a:ext cx="206971" cy="304849"/>
      </dsp:txXfrm>
    </dsp:sp>
    <dsp:sp modelId="{53E8AF38-9106-4F6A-B4AB-26B466572B1B}">
      <dsp:nvSpPr>
        <dsp:cNvPr id="0" name=""/>
        <dsp:cNvSpPr/>
      </dsp:nvSpPr>
      <dsp:spPr>
        <a:xfrm>
          <a:off x="5672837" y="1629521"/>
          <a:ext cx="376311" cy="397986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bg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57507" y="1629521"/>
        <a:ext cx="206971" cy="304849"/>
      </dsp:txXfrm>
    </dsp:sp>
    <dsp:sp modelId="{D4117544-C4A2-448B-B539-DED5A8DD47AF}">
      <dsp:nvSpPr>
        <dsp:cNvPr id="0" name=""/>
        <dsp:cNvSpPr/>
      </dsp:nvSpPr>
      <dsp:spPr>
        <a:xfrm>
          <a:off x="6098913" y="2564609"/>
          <a:ext cx="376311" cy="397986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bg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83583" y="2564609"/>
        <a:ext cx="206971" cy="304849"/>
      </dsp:txXfrm>
    </dsp:sp>
    <dsp:sp modelId="{31895E05-DB7F-40BF-B143-F19ED7360E9F}">
      <dsp:nvSpPr>
        <dsp:cNvPr id="0" name=""/>
        <dsp:cNvSpPr/>
      </dsp:nvSpPr>
      <dsp:spPr>
        <a:xfrm>
          <a:off x="6524990" y="3522843"/>
          <a:ext cx="376311" cy="397986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bg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09660" y="3522843"/>
        <a:ext cx="206971" cy="30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DD15D0-6645-432F-A0D5-7D2B62715CB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2020/6/21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396B47-6540-4820-9BCD-7F00673DC5CC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170A596-7141-45E9-836C-E467146705E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1. 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我們成功分析、預測出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TED Talks 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每部演講的觀看次數，預測出來的次數有達到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成的準確率。</a:t>
            </a:r>
            <a:endParaRPr lang="en-US" altLang="zh-TW" dirty="0">
              <a:solidFill>
                <a:schemeClr val="tx2">
                  <a:lumMod val="1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2. 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我們專案的目的是在於提供給使用者、創作者做一個參考，讓大家在觀看演講之前，可以透過我們預測出來的結果，做一個篩選的動作，讓使用者選擇到最符合自己的演講。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11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62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動機  </a:t>
            </a:r>
            <a:r>
              <a:rPr lang="en-US" altLang="zh-TW" dirty="0"/>
              <a:t>1.TED Talk</a:t>
            </a:r>
            <a:r>
              <a:rPr lang="zh-TW" altLang="en-US" dirty="0"/>
              <a:t>的官網上有許多免費的演講可以觀看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2.</a:t>
            </a:r>
            <a:r>
              <a:rPr lang="zh-TW" altLang="en-US" dirty="0"/>
              <a:t>我們想要將這些資料分析那些演講是熱門的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3.</a:t>
            </a:r>
            <a:r>
              <a:rPr lang="zh-TW" altLang="en-US" dirty="0"/>
              <a:t>我們想要分析哪些</a:t>
            </a:r>
            <a:r>
              <a:rPr lang="en-US" altLang="zh-TW" dirty="0"/>
              <a:t>Tag</a:t>
            </a:r>
            <a:r>
              <a:rPr lang="zh-TW" altLang="en-US" dirty="0"/>
              <a:t>、</a:t>
            </a:r>
            <a:r>
              <a:rPr lang="en-US" altLang="zh-TW" dirty="0"/>
              <a:t>feature</a:t>
            </a:r>
            <a:r>
              <a:rPr lang="zh-TW" altLang="en-US" dirty="0"/>
              <a:t>是吸引人的， 並且用機器學習來推薦最熱門的影片</a:t>
            </a:r>
            <a:br>
              <a:rPr lang="en-US" altLang="zh-TW" dirty="0"/>
            </a:br>
            <a:r>
              <a:rPr lang="zh-TW" altLang="en-US" dirty="0"/>
              <a:t>目標  我們會分析這些大量免費的資料，告訴使用者、創作者有效的資訊，提供給使用者、創作者更好的使用體驗跟選擇。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41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zh-TW" altLang="en-US" dirty="0"/>
              <a:t>這篇教我們使用機器學習，透過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XGBRegressor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ExtraTreesRegressor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LGBMRegressor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、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Random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forest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來預測觀看次數。  但是這篇的預測結果誤差太大，所以我們並沒有使用相同的做法，我們有使用別的方法去做。</a:t>
            </a:r>
            <a:endParaRPr 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22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191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我們使用</a:t>
            </a:r>
            <a:r>
              <a:rPr lang="en-US" altLang="zh-TW" dirty="0"/>
              <a:t>SVC</a:t>
            </a:r>
            <a:r>
              <a:rPr lang="zh-TW" altLang="en-US" dirty="0"/>
              <a:t>的目的是為了做分類，期望透過</a:t>
            </a:r>
            <a:r>
              <a:rPr lang="en-US" altLang="zh-TW" dirty="0"/>
              <a:t>SVC</a:t>
            </a:r>
            <a:r>
              <a:rPr lang="zh-TW" altLang="en-US" dirty="0"/>
              <a:t>去給定我們選擇的</a:t>
            </a:r>
            <a:r>
              <a:rPr lang="en-US" altLang="zh-TW" dirty="0"/>
              <a:t>features</a:t>
            </a:r>
            <a:r>
              <a:rPr lang="zh-TW" altLang="en-US" dirty="0"/>
              <a:t>，並且預測觀看次數。 將我們的資料分成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 </a:t>
            </a:r>
            <a:r>
              <a:rPr lang="en-US" altLang="zh-TW" dirty="0"/>
              <a:t>3</a:t>
            </a:r>
            <a:r>
              <a:rPr lang="zh-TW" altLang="en-US" dirty="0"/>
              <a:t>等分的訓練資料 </a:t>
            </a:r>
            <a:r>
              <a:rPr lang="en-US" altLang="zh-TW" dirty="0"/>
              <a:t>7</a:t>
            </a:r>
            <a:r>
              <a:rPr lang="zh-TW" altLang="en-US" dirty="0"/>
              <a:t>等分的測試資料。</a:t>
            </a:r>
            <a:br>
              <a:rPr lang="en-US" altLang="zh-TW" dirty="0"/>
            </a:br>
            <a:r>
              <a:rPr lang="zh-TW" altLang="en-US" dirty="0"/>
              <a:t>我們也會去嘗試不同的</a:t>
            </a:r>
            <a:r>
              <a:rPr lang="en-US" altLang="zh-TW" dirty="0"/>
              <a:t>feature</a:t>
            </a:r>
            <a:r>
              <a:rPr lang="zh-TW" altLang="en-US" dirty="0"/>
              <a:t>來達到更棒的期望值。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77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我們會以多個預測出來的模型下去做投票，投出更佳的模型下去做預測。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4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Label encoding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把每個類別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mapping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到某個整數，不會增加新欄位</a:t>
            </a:r>
            <a:endParaRPr lang="zh-TW" altLang="en-US" sz="1200" b="0" i="1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One hot encoding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為每個類別新增一個欄位，用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0/1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表示是否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這兩個編碼方式的目的是為了將類別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(categorical)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或是文字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(text)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的資料轉換成數字，而讓程式能夠更好的去理解及運算，方便我們進行機器學習。</a:t>
            </a:r>
          </a:p>
          <a:p>
            <a:endParaRPr lang="zh-TW" altLang="en-US" sz="1200" b="0" i="1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768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我們取</a:t>
            </a:r>
            <a:r>
              <a:rPr lang="en-US" altLang="zh-TW" dirty="0"/>
              <a:t>log</a:t>
            </a:r>
            <a:r>
              <a:rPr lang="zh-TW" altLang="en-US" dirty="0"/>
              <a:t>的目的在於讓他跟接近常態分佈。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代表觀看次數的區間，依照下方這張圖，讓</a:t>
            </a:r>
            <a:r>
              <a:rPr lang="en-US" altLang="zh-TW" dirty="0"/>
              <a:t>ML</a:t>
            </a:r>
            <a:r>
              <a:rPr lang="zh-TW" altLang="en-US" dirty="0"/>
              <a:t>來預測結果。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567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7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A6F10-DE70-4C5D-95F1-5FB3B411227B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F87A2-A4CE-44F2-804B-31A1A6740967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F8CCE002-9F7E-4F7A-9EA4-B793B9E4F522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08A1E-CFC5-43A6-BD7C-073CBF930612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87EB8-E9C8-4306-B3A8-0200E52C5110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D04C0-8CA3-4995-850D-B57F91809464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11A49-F58E-49A7-9078-3B20AEDED41D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149DA-D8A9-4682-ABAC-995BEDC7D3D8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C560B-F190-4E98-ADF7-3D106D769863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F5D010-4AD4-478A-8B56-15B7BB3299B0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AE904-BBFB-4F37-891D-4EE1921C8ED1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AE4517-A623-4E34-A2DC-DDD1A7DC4CDE}" type="datetime1">
              <a:rPr lang="zh-TW" altLang="en-US" noProof="0" smtClean="0"/>
              <a:t>2020/6/21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hlbqj/Data-Science-Project/blob/master/TedTalks_NEW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ochev/predicting-ted-talks-views-with-ml-mod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8303"/>
            <a:ext cx="12191980" cy="685799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099860"/>
            <a:ext cx="11471565" cy="1739347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TED talks analyzes the relationship between </a:t>
            </a:r>
            <a:br>
              <a:rPr lang="en-US" altLang="zh-TW" sz="2800" dirty="0"/>
            </a:br>
            <a:r>
              <a:rPr lang="en-US" altLang="zh-TW" sz="2800" dirty="0"/>
              <a:t>labels and view traffic</a:t>
            </a:r>
            <a:endParaRPr lang="zh-TW" altLang="zh-TW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Google Shape;90;p13"/>
          <p:cNvSpPr txBox="1">
            <a:spLocks noGrp="1"/>
          </p:cNvSpPr>
          <p:nvPr/>
        </p:nvSpPr>
        <p:spPr>
          <a:xfrm>
            <a:off x="3048" y="4053905"/>
            <a:ext cx="121920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130000"/>
              </a:lnSpc>
              <a:spcBef>
                <a:spcPts val="0"/>
              </a:spcBef>
              <a:buClr>
                <a:schemeClr val="lt2"/>
              </a:buClr>
              <a:buSzPts val="2220"/>
            </a:pPr>
            <a:r>
              <a:rPr 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Name：</a:t>
            </a:r>
            <a:r>
              <a:rPr lang="zh-TW" alt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張文有</a:t>
            </a:r>
            <a:r>
              <a:rPr lang="en-US" altLang="zh-TW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芮嘉輝</a:t>
            </a:r>
            <a:r>
              <a:rPr lang="en-US" altLang="zh-TW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黃泀翰</a:t>
            </a:r>
            <a:r>
              <a:rPr 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黃彥穎</a:t>
            </a:r>
            <a:endParaRPr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None/>
            </a:pPr>
            <a:r>
              <a:rPr 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Sid：105590009, 105590023, 105590024, 105590026</a:t>
            </a:r>
            <a:endParaRPr 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None/>
            </a:pPr>
            <a:r>
              <a:rPr lang="en-US" sz="222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Date：06/17/2020</a:t>
            </a:r>
            <a:endParaRPr sz="222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91;p13"/>
          <p:cNvSpPr/>
          <p:nvPr/>
        </p:nvSpPr>
        <p:spPr>
          <a:xfrm>
            <a:off x="0" y="5890402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sym typeface="Arial"/>
              </a:rPr>
              <a:t>National Taipei University of Technology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sym typeface="Arial"/>
              </a:rPr>
              <a:t>Computer Science and Information Engineering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AA3FD54-C8CA-4368-806F-E0BECFD3D418}"/>
              </a:ext>
            </a:extLst>
          </p:cNvPr>
          <p:cNvSpPr txBox="1"/>
          <p:nvPr/>
        </p:nvSpPr>
        <p:spPr>
          <a:xfrm>
            <a:off x="491080" y="513708"/>
            <a:ext cx="419377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C3FA2E43-19F3-41C7-A9B1-6CC9181A3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43262"/>
              </p:ext>
            </p:extLst>
          </p:nvPr>
        </p:nvGraphicFramePr>
        <p:xfrm>
          <a:off x="2286422" y="1600200"/>
          <a:ext cx="7410028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365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F3B40C-5999-46CE-86F2-4F0DC3DE54C2}"/>
              </a:ext>
            </a:extLst>
          </p:cNvPr>
          <p:cNvSpPr/>
          <p:nvPr/>
        </p:nvSpPr>
        <p:spPr>
          <a:xfrm>
            <a:off x="497365" y="1753383"/>
            <a:ext cx="10616837" cy="1843345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37257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Conclusions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651163-74DC-412B-BA6F-BA56CC703287}"/>
              </a:ext>
            </a:extLst>
          </p:cNvPr>
          <p:cNvSpPr txBox="1"/>
          <p:nvPr/>
        </p:nvSpPr>
        <p:spPr>
          <a:xfrm>
            <a:off x="491079" y="1819373"/>
            <a:ext cx="1072681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We have successfully analyzed and predicted views of each speech, and the prediction rate reaches 60%.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The purpose of our project is to provide a reference for users and creators. Everyone can make a screening based on our predicted results before watching the speech, so that users can choose the speech that is most suitable for them.</a:t>
            </a:r>
          </a:p>
        </p:txBody>
      </p:sp>
    </p:spTree>
    <p:extLst>
      <p:ext uri="{BB962C8B-B14F-4D97-AF65-F5344CB8AC3E}">
        <p14:creationId xmlns:p14="http://schemas.microsoft.com/office/powerpoint/2010/main" val="286854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91080" y="513708"/>
            <a:ext cx="2168863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D39DAC6-79AC-46CF-9322-8C434A355F6A}"/>
              </a:ext>
            </a:extLst>
          </p:cNvPr>
          <p:cNvGrpSpPr/>
          <p:nvPr/>
        </p:nvGrpSpPr>
        <p:grpSpPr>
          <a:xfrm>
            <a:off x="937595" y="2245481"/>
            <a:ext cx="9594771" cy="1011836"/>
            <a:chOff x="1517440" y="3195266"/>
            <a:chExt cx="8249898" cy="848583"/>
          </a:xfrm>
        </p:grpSpPr>
        <p:cxnSp>
          <p:nvCxnSpPr>
            <p:cNvPr id="4" name="直接连接符 2">
              <a:extLst>
                <a:ext uri="{FF2B5EF4-FFF2-40B4-BE49-F238E27FC236}">
                  <a16:creationId xmlns:a16="http://schemas.microsoft.com/office/drawing/2014/main" id="{AEB19E37-AE48-479E-9120-76E4F625E306}"/>
                </a:ext>
              </a:extLst>
            </p:cNvPr>
            <p:cNvCxnSpPr/>
            <p:nvPr/>
          </p:nvCxnSpPr>
          <p:spPr>
            <a:xfrm>
              <a:off x="1663268" y="3573900"/>
              <a:ext cx="3129096" cy="0"/>
            </a:xfrm>
            <a:prstGeom prst="line">
              <a:avLst/>
            </a:prstGeom>
            <a:ln w="76200">
              <a:solidFill>
                <a:srgbClr val="006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6">
              <a:extLst>
                <a:ext uri="{FF2B5EF4-FFF2-40B4-BE49-F238E27FC236}">
                  <a16:creationId xmlns:a16="http://schemas.microsoft.com/office/drawing/2014/main" id="{5B9C47A2-DB3A-4B06-BCCC-82EDED9E970A}"/>
                </a:ext>
              </a:extLst>
            </p:cNvPr>
            <p:cNvCxnSpPr/>
            <p:nvPr/>
          </p:nvCxnSpPr>
          <p:spPr>
            <a:xfrm>
              <a:off x="4697998" y="3573900"/>
              <a:ext cx="4853326" cy="0"/>
            </a:xfrm>
            <a:prstGeom prst="line">
              <a:avLst/>
            </a:prstGeom>
            <a:ln w="76200">
              <a:solidFill>
                <a:srgbClr val="006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34">
              <a:extLst>
                <a:ext uri="{FF2B5EF4-FFF2-40B4-BE49-F238E27FC236}">
                  <a16:creationId xmlns:a16="http://schemas.microsoft.com/office/drawing/2014/main" id="{EF0AC5B9-C18A-42E8-909E-C391C5B573BF}"/>
                </a:ext>
              </a:extLst>
            </p:cNvPr>
            <p:cNvSpPr/>
            <p:nvPr/>
          </p:nvSpPr>
          <p:spPr>
            <a:xfrm>
              <a:off x="1538013" y="3195266"/>
              <a:ext cx="574328" cy="738618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xtBox 60">
              <a:extLst>
                <a:ext uri="{FF2B5EF4-FFF2-40B4-BE49-F238E27FC236}">
                  <a16:creationId xmlns:a16="http://schemas.microsoft.com/office/drawing/2014/main" id="{D55589C8-B2B8-44FD-8869-F46408EA2F83}"/>
                </a:ext>
              </a:extLst>
            </p:cNvPr>
            <p:cNvSpPr txBox="1"/>
            <p:nvPr/>
          </p:nvSpPr>
          <p:spPr>
            <a:xfrm>
              <a:off x="1517440" y="3435664"/>
              <a:ext cx="586721" cy="28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05/11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34">
              <a:extLst>
                <a:ext uri="{FF2B5EF4-FFF2-40B4-BE49-F238E27FC236}">
                  <a16:creationId xmlns:a16="http://schemas.microsoft.com/office/drawing/2014/main" id="{58771164-004A-4744-B10D-2AB6FB6E8C8C}"/>
                </a:ext>
              </a:extLst>
            </p:cNvPr>
            <p:cNvSpPr/>
            <p:nvPr/>
          </p:nvSpPr>
          <p:spPr>
            <a:xfrm>
              <a:off x="5314042" y="3195266"/>
              <a:ext cx="574328" cy="738618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75">
              <a:extLst>
                <a:ext uri="{FF2B5EF4-FFF2-40B4-BE49-F238E27FC236}">
                  <a16:creationId xmlns:a16="http://schemas.microsoft.com/office/drawing/2014/main" id="{06B5DAAA-5D0A-4699-96CD-1AA422B000A9}"/>
                </a:ext>
              </a:extLst>
            </p:cNvPr>
            <p:cNvSpPr txBox="1"/>
            <p:nvPr/>
          </p:nvSpPr>
          <p:spPr>
            <a:xfrm>
              <a:off x="5298647" y="3435664"/>
              <a:ext cx="599843" cy="28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05/25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" name="组合 57">
              <a:extLst>
                <a:ext uri="{FF2B5EF4-FFF2-40B4-BE49-F238E27FC236}">
                  <a16:creationId xmlns:a16="http://schemas.microsoft.com/office/drawing/2014/main" id="{24592D79-9DF9-4E64-82E6-724D4AE80818}"/>
                </a:ext>
              </a:extLst>
            </p:cNvPr>
            <p:cNvGrpSpPr/>
            <p:nvPr/>
          </p:nvGrpSpPr>
          <p:grpSpPr>
            <a:xfrm rot="10800000">
              <a:off x="7151987" y="3220206"/>
              <a:ext cx="633946" cy="823643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等腰三角形 43">
                <a:extLst>
                  <a:ext uri="{FF2B5EF4-FFF2-40B4-BE49-F238E27FC236}">
                    <a16:creationId xmlns:a16="http://schemas.microsoft.com/office/drawing/2014/main" id="{93849A7B-658F-481F-A2A3-56434F7D4796}"/>
                  </a:ext>
                </a:extLst>
              </p:cNvPr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等腰三角形 42">
                <a:extLst>
                  <a:ext uri="{FF2B5EF4-FFF2-40B4-BE49-F238E27FC236}">
                    <a16:creationId xmlns:a16="http://schemas.microsoft.com/office/drawing/2014/main" id="{216DC1DB-3A52-44DA-A800-2F577732588B}"/>
                  </a:ext>
                </a:extLst>
              </p:cNvPr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5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TextBox 76">
              <a:extLst>
                <a:ext uri="{FF2B5EF4-FFF2-40B4-BE49-F238E27FC236}">
                  <a16:creationId xmlns:a16="http://schemas.microsoft.com/office/drawing/2014/main" id="{9DA88DDA-3302-41A9-B375-AF17BB719C13}"/>
                </a:ext>
              </a:extLst>
            </p:cNvPr>
            <p:cNvSpPr txBox="1"/>
            <p:nvPr/>
          </p:nvSpPr>
          <p:spPr>
            <a:xfrm>
              <a:off x="7136197" y="3387736"/>
              <a:ext cx="599843" cy="28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06/05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34">
              <a:extLst>
                <a:ext uri="{FF2B5EF4-FFF2-40B4-BE49-F238E27FC236}">
                  <a16:creationId xmlns:a16="http://schemas.microsoft.com/office/drawing/2014/main" id="{217D593C-7184-43BA-9A54-9D2453A5442D}"/>
                </a:ext>
              </a:extLst>
            </p:cNvPr>
            <p:cNvSpPr/>
            <p:nvPr/>
          </p:nvSpPr>
          <p:spPr>
            <a:xfrm>
              <a:off x="9188524" y="3195266"/>
              <a:ext cx="574328" cy="738618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7889976C-FE2D-453A-A7C0-B3495FCD4497}"/>
                </a:ext>
              </a:extLst>
            </p:cNvPr>
            <p:cNvSpPr txBox="1"/>
            <p:nvPr/>
          </p:nvSpPr>
          <p:spPr>
            <a:xfrm>
              <a:off x="9167495" y="3435664"/>
              <a:ext cx="599843" cy="28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06/15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5" name="组合 47">
              <a:extLst>
                <a:ext uri="{FF2B5EF4-FFF2-40B4-BE49-F238E27FC236}">
                  <a16:creationId xmlns:a16="http://schemas.microsoft.com/office/drawing/2014/main" id="{27284B72-5396-49BB-953D-B6E38AF64DE2}"/>
                </a:ext>
              </a:extLst>
            </p:cNvPr>
            <p:cNvGrpSpPr/>
            <p:nvPr/>
          </p:nvGrpSpPr>
          <p:grpSpPr>
            <a:xfrm rot="10800000">
              <a:off x="3378109" y="3220205"/>
              <a:ext cx="633946" cy="823643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等腰三角形 43">
                <a:extLst>
                  <a:ext uri="{FF2B5EF4-FFF2-40B4-BE49-F238E27FC236}">
                    <a16:creationId xmlns:a16="http://schemas.microsoft.com/office/drawing/2014/main" id="{66E3EFDE-52EA-48AA-9491-6BF9C5AC267A}"/>
                  </a:ext>
                </a:extLst>
              </p:cNvPr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等腰三角形 42">
                <a:extLst>
                  <a:ext uri="{FF2B5EF4-FFF2-40B4-BE49-F238E27FC236}">
                    <a16:creationId xmlns:a16="http://schemas.microsoft.com/office/drawing/2014/main" id="{88C90BB5-F49B-4188-9D3B-D817D6E4FA68}"/>
                  </a:ext>
                </a:extLst>
              </p:cNvPr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5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0C288DFC-011A-4F4E-9B07-2274522177E5}"/>
                </a:ext>
              </a:extLst>
            </p:cNvPr>
            <p:cNvSpPr txBox="1"/>
            <p:nvPr/>
          </p:nvSpPr>
          <p:spPr>
            <a:xfrm>
              <a:off x="3395095" y="3387736"/>
              <a:ext cx="599843" cy="28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05/24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CAE91AE-AAEB-4F97-8455-8ADF6DD7E958}"/>
              </a:ext>
            </a:extLst>
          </p:cNvPr>
          <p:cNvSpPr/>
          <p:nvPr/>
        </p:nvSpPr>
        <p:spPr>
          <a:xfrm>
            <a:off x="366440" y="1637722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0070C0"/>
                </a:solidFill>
              </a:rPr>
              <a:t>Collect data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3ECF9B-5BD7-4B77-A076-4E21A0263597}"/>
              </a:ext>
            </a:extLst>
          </p:cNvPr>
          <p:cNvSpPr/>
          <p:nvPr/>
        </p:nvSpPr>
        <p:spPr>
          <a:xfrm>
            <a:off x="4408657" y="1637722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0070C0"/>
                </a:solidFill>
              </a:rPr>
              <a:t>Data visualization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445B4D-9D6B-4AAC-95D4-2853EEF9280D}"/>
              </a:ext>
            </a:extLst>
          </p:cNvPr>
          <p:cNvSpPr/>
          <p:nvPr/>
        </p:nvSpPr>
        <p:spPr>
          <a:xfrm>
            <a:off x="6781934" y="3395038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0070C0"/>
                </a:solidFill>
              </a:rPr>
              <a:t>Model training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1CD6612-C386-4F06-909C-6CD04DCEA5FA}"/>
              </a:ext>
            </a:extLst>
          </p:cNvPr>
          <p:cNvSpPr/>
          <p:nvPr/>
        </p:nvSpPr>
        <p:spPr>
          <a:xfrm>
            <a:off x="8773758" y="1642217"/>
            <a:ext cx="2543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0070C0"/>
                </a:solidFill>
              </a:rPr>
              <a:t>Prepare Final Report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C30A99-D7B5-49FF-A6ED-945FA427F780}"/>
              </a:ext>
            </a:extLst>
          </p:cNvPr>
          <p:cNvSpPr/>
          <p:nvPr/>
        </p:nvSpPr>
        <p:spPr>
          <a:xfrm>
            <a:off x="654979" y="1619279"/>
            <a:ext cx="132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Collect 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9A4CC2-E5E9-4EB9-838C-C686C0B9E422}"/>
              </a:ext>
            </a:extLst>
          </p:cNvPr>
          <p:cNvSpPr/>
          <p:nvPr/>
        </p:nvSpPr>
        <p:spPr>
          <a:xfrm>
            <a:off x="4705183" y="1643049"/>
            <a:ext cx="188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 visualization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B732FA-0D7A-4436-810B-66F9C09DB1D5}"/>
              </a:ext>
            </a:extLst>
          </p:cNvPr>
          <p:cNvSpPr/>
          <p:nvPr/>
        </p:nvSpPr>
        <p:spPr>
          <a:xfrm>
            <a:off x="7070474" y="3395039"/>
            <a:ext cx="157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Model training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97BCBCF-9884-4288-895B-FC1BD7959091}"/>
              </a:ext>
            </a:extLst>
          </p:cNvPr>
          <p:cNvSpPr/>
          <p:nvPr/>
        </p:nvSpPr>
        <p:spPr>
          <a:xfrm>
            <a:off x="9056027" y="1994217"/>
            <a:ext cx="2543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Prepare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EAA6C23-9111-4F6C-A0E8-250406E76803}"/>
              </a:ext>
            </a:extLst>
          </p:cNvPr>
          <p:cNvSpPr/>
          <p:nvPr/>
        </p:nvSpPr>
        <p:spPr>
          <a:xfrm>
            <a:off x="2612387" y="3341318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 processing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A120E2-08EE-41DD-90EF-819D8FAC351A}"/>
              </a:ext>
            </a:extLst>
          </p:cNvPr>
          <p:cNvSpPr/>
          <p:nvPr/>
        </p:nvSpPr>
        <p:spPr>
          <a:xfrm>
            <a:off x="2323846" y="3339462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chemeClr val="bg2"/>
                </a:solidFill>
              </a:rPr>
              <a:t>Data processing</a:t>
            </a:r>
            <a:endParaRPr lang="zh-TW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EA728345-48FE-4E6C-9107-5A48FDEE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40257"/>
              </p:ext>
            </p:extLst>
          </p:nvPr>
        </p:nvGraphicFramePr>
        <p:xfrm>
          <a:off x="1956288" y="4141295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4119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72686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59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黃泀翰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Visualization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, make PPT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2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張文有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8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黃彥穎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Voting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芮嘉輝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7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893746" y="2613392"/>
            <a:ext cx="4404508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Demo</a:t>
            </a:r>
            <a:endParaRPr lang="zh-TW" altLang="en-US" sz="10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7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91080" y="513708"/>
            <a:ext cx="2351926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4E21E0-EA93-4CB8-8421-E03272010C2A}"/>
              </a:ext>
            </a:extLst>
          </p:cNvPr>
          <p:cNvSpPr txBox="1"/>
          <p:nvPr/>
        </p:nvSpPr>
        <p:spPr>
          <a:xfrm>
            <a:off x="491080" y="1472470"/>
            <a:ext cx="1041573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•Introduction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•Literature review and related works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•Problem statement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•Proposed models (approaches)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•Experiments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•Conclusions</a:t>
            </a:r>
          </a:p>
          <a:p>
            <a:pPr marL="558800" lvl="1" algn="just">
              <a:lnSpc>
                <a:spcPct val="150000"/>
              </a:lnSpc>
              <a:buClr>
                <a:schemeClr val="bg1"/>
              </a:buClr>
              <a:buSzPts val="2000"/>
            </a:pPr>
            <a:r>
              <a:rPr lang="en-US" altLang="zh-TW" sz="2400" dirty="0">
                <a:solidFill>
                  <a:schemeClr val="bg1"/>
                </a:solidFill>
              </a:rPr>
              <a:t>•Others</a:t>
            </a:r>
          </a:p>
        </p:txBody>
      </p:sp>
    </p:spTree>
    <p:extLst>
      <p:ext uri="{BB962C8B-B14F-4D97-AF65-F5344CB8AC3E}">
        <p14:creationId xmlns:p14="http://schemas.microsoft.com/office/powerpoint/2010/main" val="846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118B1CD-BEDB-4A2B-AD2F-F0704EA5F5AA}"/>
              </a:ext>
            </a:extLst>
          </p:cNvPr>
          <p:cNvSpPr/>
          <p:nvPr/>
        </p:nvSpPr>
        <p:spPr>
          <a:xfrm>
            <a:off x="1277751" y="4394462"/>
            <a:ext cx="10279509" cy="1497292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E83DC4-440D-4D4E-B10A-2F2AE2A72014}"/>
              </a:ext>
            </a:extLst>
          </p:cNvPr>
          <p:cNvSpPr/>
          <p:nvPr/>
        </p:nvSpPr>
        <p:spPr>
          <a:xfrm>
            <a:off x="1277751" y="1989054"/>
            <a:ext cx="10279509" cy="1885362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384041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765DAA79-4082-467C-87CA-06DD92441F5C}"/>
              </a:ext>
            </a:extLst>
          </p:cNvPr>
          <p:cNvSpPr txBox="1">
            <a:spLocks/>
          </p:cNvSpPr>
          <p:nvPr/>
        </p:nvSpPr>
        <p:spPr>
          <a:xfrm>
            <a:off x="713505" y="1383423"/>
            <a:ext cx="10515600" cy="4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l"/>
            </a:pPr>
            <a:r>
              <a:rPr lang="en-US" sz="2400" b="1" dirty="0">
                <a:solidFill>
                  <a:schemeClr val="bg1"/>
                </a:solidFill>
              </a:rPr>
              <a:t>Motivation</a:t>
            </a:r>
          </a:p>
          <a:p>
            <a:pPr marL="914400" lvl="1" indent="-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official TED.com website uploaded all audio-video recordings of TED Talks.</a:t>
            </a:r>
            <a:endParaRPr lang="en-US" dirty="0">
              <a:solidFill>
                <a:schemeClr val="bg1"/>
              </a:solidFill>
            </a:endParaRPr>
          </a:p>
          <a:p>
            <a:pPr marL="914400" lvl="1" indent="-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chemeClr val="bg1"/>
                </a:solidFill>
              </a:rPr>
              <a:t>We would like to use these datasets to analyze which videos are popular.</a:t>
            </a:r>
            <a:endParaRPr lang="en-US" dirty="0">
              <a:solidFill>
                <a:schemeClr val="bg1"/>
              </a:solidFill>
            </a:endParaRPr>
          </a:p>
          <a:p>
            <a:pPr marL="101600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chemeClr val="bg1"/>
                </a:solidFill>
              </a:rPr>
              <a:t>Analyzing what kind of tags and features are attractive. Using machine learning to recommend the hottest video.</a:t>
            </a:r>
          </a:p>
          <a:p>
            <a:pPr marL="457200" indent="-381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l"/>
            </a:pPr>
            <a:r>
              <a:rPr lang="en-US" sz="2400" b="1" dirty="0">
                <a:solidFill>
                  <a:schemeClr val="bg1"/>
                </a:solidFill>
              </a:rPr>
              <a:t>Object</a:t>
            </a:r>
          </a:p>
          <a:p>
            <a:pPr marL="101600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chemeClr val="bg1"/>
                </a:solidFill>
              </a:rPr>
              <a:t>Analysis a large amount of free data provided by TED. Tell users effective information through data analysis. Provide users with a better experience and choice when watching TED.</a:t>
            </a:r>
            <a:endParaRPr lang="zh-TW" altLang="zh-TW" dirty="0">
              <a:solidFill>
                <a:schemeClr val="bg1"/>
              </a:solidFill>
            </a:endParaRPr>
          </a:p>
          <a:p>
            <a:pPr marL="4572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A7F12B-8920-4E8D-9BA6-2322E1719DE0}"/>
              </a:ext>
            </a:extLst>
          </p:cNvPr>
          <p:cNvSpPr/>
          <p:nvPr/>
        </p:nvSpPr>
        <p:spPr>
          <a:xfrm>
            <a:off x="956245" y="1875931"/>
            <a:ext cx="9950567" cy="1291476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10791993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Literature review and related works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4E21E0-EA93-4CB8-8421-E03272010C2A}"/>
              </a:ext>
            </a:extLst>
          </p:cNvPr>
          <p:cNvSpPr txBox="1"/>
          <p:nvPr/>
        </p:nvSpPr>
        <p:spPr>
          <a:xfrm>
            <a:off x="491080" y="1809943"/>
            <a:ext cx="104157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0" lvl="1" indent="-457200" algn="just">
              <a:lnSpc>
                <a:spcPct val="150000"/>
              </a:lnSpc>
              <a:buClr>
                <a:schemeClr val="bg1"/>
              </a:buClr>
              <a:buSzPts val="2000"/>
              <a:buFont typeface="+mj-lt"/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hlinkClick r:id="rId4"/>
              </a:rPr>
              <a:t>Predicting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TED Talks Views with ML Models</a:t>
            </a:r>
            <a:endParaRPr lang="en-US" sz="2400" dirty="0">
              <a:solidFill>
                <a:schemeClr val="bg1"/>
              </a:solidFill>
            </a:endParaRPr>
          </a:p>
          <a:p>
            <a:pPr marL="101600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Recommender Systems:</a:t>
            </a:r>
            <a:r>
              <a:rPr lang="sl-SI" sz="2400" dirty="0">
                <a:solidFill>
                  <a:schemeClr val="bg1"/>
                </a:solidFill>
              </a:rPr>
              <a:t>Con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sl-SI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sl-SI" sz="2400" dirty="0">
                <a:solidFill>
                  <a:schemeClr val="bg1"/>
                </a:solidFill>
              </a:rPr>
              <a:t>t</a:t>
            </a:r>
            <a:r>
              <a:rPr lang="en-US" sz="2400" dirty="0">
                <a:solidFill>
                  <a:schemeClr val="bg1"/>
                </a:solidFill>
              </a:rPr>
              <a:t>-based Systems &amp; Collaborative Filtering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A7F12B-8920-4E8D-9BA6-2322E1719DE0}"/>
              </a:ext>
            </a:extLst>
          </p:cNvPr>
          <p:cNvSpPr/>
          <p:nvPr/>
        </p:nvSpPr>
        <p:spPr>
          <a:xfrm>
            <a:off x="986062" y="1617085"/>
            <a:ext cx="9950567" cy="1291476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58085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DCF85D-C17C-45BD-8F26-61C7178F1858}"/>
              </a:ext>
            </a:extLst>
          </p:cNvPr>
          <p:cNvSpPr txBox="1"/>
          <p:nvPr/>
        </p:nvSpPr>
        <p:spPr>
          <a:xfrm>
            <a:off x="986062" y="1688362"/>
            <a:ext cx="995056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Data standardization :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If the views are directly grouped as target, the data will be too concentrated,    resulting in prediction bias, and the </a:t>
            </a:r>
            <a:r>
              <a:rPr lang="en-US" altLang="zh-TW" dirty="0">
                <a:solidFill>
                  <a:schemeClr val="bg1"/>
                </a:solidFill>
              </a:rPr>
              <a:t>logarithm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 function is used to smooth the views data.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303C92-4942-4AC9-B175-02633CB9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20" y="3323496"/>
            <a:ext cx="7651143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1C91F35B-88CE-4A59-8AE8-EB6F04680716}"/>
              </a:ext>
            </a:extLst>
          </p:cNvPr>
          <p:cNvSpPr/>
          <p:nvPr/>
        </p:nvSpPr>
        <p:spPr>
          <a:xfrm>
            <a:off x="606188" y="1574929"/>
            <a:ext cx="10976010" cy="129411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93260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Proposed models (approaches)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45CC3E-3947-4ACF-B38E-E00789BB9505}"/>
              </a:ext>
            </a:extLst>
          </p:cNvPr>
          <p:cNvSpPr txBox="1"/>
          <p:nvPr/>
        </p:nvSpPr>
        <p:spPr>
          <a:xfrm>
            <a:off x="676215" y="1536786"/>
            <a:ext cx="1083595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SVC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(Support Vector Machine)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en-US" altLang="zh-TW" dirty="0">
                <a:solidFill>
                  <a:schemeClr val="bg1"/>
                </a:solidFill>
              </a:rPr>
              <a:t>The purpose of using SVC is to classify, and it is expected to predict the interval of the number of views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and give the selected features(tag, relate views, language, etc.). Set the ratio of training data and test data to 3:7. We also try different features and finally get the best prediction result.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416333-26A9-4797-9F4F-8F87B6F76926}"/>
              </a:ext>
            </a:extLst>
          </p:cNvPr>
          <p:cNvSpPr/>
          <p:nvPr/>
        </p:nvSpPr>
        <p:spPr>
          <a:xfrm>
            <a:off x="5230250" y="2923021"/>
            <a:ext cx="1489213" cy="436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Data[x1, x2,…]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C2FA257-5B85-46CB-B01E-F741873EADD0}"/>
              </a:ext>
            </a:extLst>
          </p:cNvPr>
          <p:cNvCxnSpPr/>
          <p:nvPr/>
        </p:nvCxnSpPr>
        <p:spPr>
          <a:xfrm flipH="1">
            <a:off x="5974856" y="3359426"/>
            <a:ext cx="1" cy="3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B79B68A-4485-41F5-BB20-ECB01733B098}"/>
              </a:ext>
            </a:extLst>
          </p:cNvPr>
          <p:cNvSpPr/>
          <p:nvPr/>
        </p:nvSpPr>
        <p:spPr>
          <a:xfrm>
            <a:off x="5429979" y="3741434"/>
            <a:ext cx="1089754" cy="43640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Predict</a:t>
            </a:r>
            <a:endParaRPr lang="zh-TW" altLang="en-US" sz="1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02852F8-E749-45BE-B515-25E75E298EA8}"/>
              </a:ext>
            </a:extLst>
          </p:cNvPr>
          <p:cNvCxnSpPr/>
          <p:nvPr/>
        </p:nvCxnSpPr>
        <p:spPr>
          <a:xfrm flipH="1">
            <a:off x="3704650" y="4177839"/>
            <a:ext cx="2270206" cy="41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DAB66A4-94B2-4CE7-98A0-DFE27B26951E}"/>
              </a:ext>
            </a:extLst>
          </p:cNvPr>
          <p:cNvSpPr/>
          <p:nvPr/>
        </p:nvSpPr>
        <p:spPr>
          <a:xfrm>
            <a:off x="3268785" y="4596431"/>
            <a:ext cx="871730" cy="415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Class 1</a:t>
            </a:r>
            <a:endParaRPr lang="zh-TW" altLang="en-US" sz="1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094E45-FEDF-4E09-B234-01F0AEB5F1C2}"/>
              </a:ext>
            </a:extLst>
          </p:cNvPr>
          <p:cNvSpPr/>
          <p:nvPr/>
        </p:nvSpPr>
        <p:spPr>
          <a:xfrm>
            <a:off x="4406805" y="4596434"/>
            <a:ext cx="871730" cy="415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Class 2</a:t>
            </a:r>
            <a:endParaRPr lang="zh-TW" altLang="en-US" sz="1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B96691-4042-4B06-B5ED-8FE371DF06C0}"/>
              </a:ext>
            </a:extLst>
          </p:cNvPr>
          <p:cNvSpPr/>
          <p:nvPr/>
        </p:nvSpPr>
        <p:spPr>
          <a:xfrm>
            <a:off x="5540430" y="4596434"/>
            <a:ext cx="871730" cy="415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Class 3</a:t>
            </a:r>
            <a:endParaRPr lang="zh-TW" altLang="en-US" sz="1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61887E-F6D4-4FF6-BF00-D1B721C9A3A2}"/>
              </a:ext>
            </a:extLst>
          </p:cNvPr>
          <p:cNvSpPr/>
          <p:nvPr/>
        </p:nvSpPr>
        <p:spPr>
          <a:xfrm>
            <a:off x="6678450" y="4596433"/>
            <a:ext cx="871730" cy="415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Class 4</a:t>
            </a:r>
            <a:endParaRPr lang="zh-TW" altLang="en-US" sz="1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5E7393F-8571-4E08-9E7E-DDAE3309C843}"/>
              </a:ext>
            </a:extLst>
          </p:cNvPr>
          <p:cNvSpPr/>
          <p:nvPr/>
        </p:nvSpPr>
        <p:spPr>
          <a:xfrm>
            <a:off x="7816470" y="4596432"/>
            <a:ext cx="871730" cy="415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Class 5</a:t>
            </a:r>
            <a:endParaRPr lang="zh-TW" altLang="en-US" sz="1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E85CF81-9002-4288-89D9-6DF382CBECB6}"/>
              </a:ext>
            </a:extLst>
          </p:cNvPr>
          <p:cNvSpPr/>
          <p:nvPr/>
        </p:nvSpPr>
        <p:spPr>
          <a:xfrm>
            <a:off x="3198555" y="5393196"/>
            <a:ext cx="1252481" cy="4372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Test Data</a:t>
            </a:r>
            <a:endParaRPr lang="zh-TW" altLang="en-US" sz="1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F62043F-B4B9-4B5F-9A5B-8F8CF6065FB5}"/>
              </a:ext>
            </a:extLst>
          </p:cNvPr>
          <p:cNvSpPr/>
          <p:nvPr/>
        </p:nvSpPr>
        <p:spPr>
          <a:xfrm>
            <a:off x="5285889" y="5414844"/>
            <a:ext cx="1377934" cy="41560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Check</a:t>
            </a:r>
            <a:endParaRPr lang="zh-TW" altLang="en-US" sz="1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B52A9C7-5C95-4EBB-94AE-DE713541AD9B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5974856" y="5012041"/>
            <a:ext cx="1439" cy="4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4878052-9C55-4195-8C63-CDB58347D3A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451036" y="5611824"/>
            <a:ext cx="834853" cy="1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6BC05C2-E099-4AFE-84A5-47DDADD08A58}"/>
              </a:ext>
            </a:extLst>
          </p:cNvPr>
          <p:cNvSpPr/>
          <p:nvPr/>
        </p:nvSpPr>
        <p:spPr>
          <a:xfrm>
            <a:off x="5289909" y="6143796"/>
            <a:ext cx="1377934" cy="41560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score</a:t>
            </a:r>
            <a:endParaRPr lang="zh-TW" altLang="en-US" sz="1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26AF87C-10EB-4271-A5B3-F098119F9F87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5974856" y="5830451"/>
            <a:ext cx="4020" cy="31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C4D5FF6-6509-4252-B7CB-DF29DC87E311}"/>
              </a:ext>
            </a:extLst>
          </p:cNvPr>
          <p:cNvCxnSpPr/>
          <p:nvPr/>
        </p:nvCxnSpPr>
        <p:spPr>
          <a:xfrm>
            <a:off x="5974856" y="4177839"/>
            <a:ext cx="2277479" cy="41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1BB42D1-2553-4B9F-A4E3-581F50643B35}"/>
              </a:ext>
            </a:extLst>
          </p:cNvPr>
          <p:cNvCxnSpPr/>
          <p:nvPr/>
        </p:nvCxnSpPr>
        <p:spPr>
          <a:xfrm>
            <a:off x="5974856" y="4177839"/>
            <a:ext cx="1139459" cy="4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583CEE-DEAE-428B-977C-4961D9D4AC2F}"/>
              </a:ext>
            </a:extLst>
          </p:cNvPr>
          <p:cNvCxnSpPr/>
          <p:nvPr/>
        </p:nvCxnSpPr>
        <p:spPr>
          <a:xfrm>
            <a:off x="5974856" y="4177839"/>
            <a:ext cx="1439" cy="4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26CBE6F-818B-4BD0-AD79-A3A69F5243BD}"/>
              </a:ext>
            </a:extLst>
          </p:cNvPr>
          <p:cNvCxnSpPr/>
          <p:nvPr/>
        </p:nvCxnSpPr>
        <p:spPr>
          <a:xfrm flipH="1">
            <a:off x="4842670" y="4177839"/>
            <a:ext cx="1132186" cy="4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084A43-0B90-4B0A-A246-C992C6BCCF43}"/>
              </a:ext>
            </a:extLst>
          </p:cNvPr>
          <p:cNvSpPr/>
          <p:nvPr/>
        </p:nvSpPr>
        <p:spPr>
          <a:xfrm>
            <a:off x="917641" y="2047745"/>
            <a:ext cx="3814613" cy="2769352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93260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Proposed models (approaches)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D29A7D-54C5-463B-AD22-73B1A5ACABB2}"/>
              </a:ext>
            </a:extLst>
          </p:cNvPr>
          <p:cNvSpPr txBox="1"/>
          <p:nvPr/>
        </p:nvSpPr>
        <p:spPr>
          <a:xfrm>
            <a:off x="917643" y="2047744"/>
            <a:ext cx="3814612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Better Prediction</a:t>
            </a:r>
            <a:r>
              <a:rPr lang="en-US" altLang="zh-TW" b="1" dirty="0">
                <a:solidFill>
                  <a:schemeClr val="bg1"/>
                </a:solidFill>
              </a:rPr>
              <a:t>: Voting Classifier</a:t>
            </a:r>
            <a:r>
              <a:rPr lang="en-US" altLang="zh-TW" dirty="0">
                <a:solidFill>
                  <a:schemeClr val="bg1"/>
                </a:solidFill>
              </a:rPr>
              <a:t>		A Voting classifier model combines multiple different models (i.e., sub-estimators) into a single model, which is (ideally) stronger than any of the individual models alone.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Ensemble Learning Techniques— VotingClassifier – mc.ai">
            <a:extLst>
              <a:ext uri="{FF2B5EF4-FFF2-40B4-BE49-F238E27FC236}">
                <a16:creationId xmlns:a16="http://schemas.microsoft.com/office/drawing/2014/main" id="{08F87437-D112-4C36-A767-5E6E2CDF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76" y="1708379"/>
            <a:ext cx="6566882" cy="434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2DBE19C-2A87-45CD-BEB2-03A40FA832BA}"/>
              </a:ext>
            </a:extLst>
          </p:cNvPr>
          <p:cNvSpPr/>
          <p:nvPr/>
        </p:nvSpPr>
        <p:spPr>
          <a:xfrm>
            <a:off x="785097" y="1764006"/>
            <a:ext cx="11158664" cy="1828800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379783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Experiments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7513A7-2527-4CFB-9D4E-04BF7AE52760}"/>
              </a:ext>
            </a:extLst>
          </p:cNvPr>
          <p:cNvSpPr txBox="1"/>
          <p:nvPr/>
        </p:nvSpPr>
        <p:spPr>
          <a:xfrm>
            <a:off x="785096" y="1748566"/>
            <a:ext cx="1100783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Data processing   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en-US" altLang="zh-TW" dirty="0">
                <a:solidFill>
                  <a:schemeClr val="bg1"/>
                </a:solidFill>
              </a:rPr>
              <a:t>Various datasets frequently have missing values, so first we check the TED Talks datasets have 				   any wrong. We will fill in those missing values with a default “Other” value.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1A3F20-ECF9-45BA-B9C8-93150DC63998}"/>
              </a:ext>
            </a:extLst>
          </p:cNvPr>
          <p:cNvSpPr txBox="1"/>
          <p:nvPr/>
        </p:nvSpPr>
        <p:spPr>
          <a:xfrm>
            <a:off x="785097" y="2608052"/>
            <a:ext cx="1128121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One-Hot-Encoding   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en-US" altLang="zh-TW" dirty="0">
                <a:solidFill>
                  <a:schemeClr val="bg1"/>
                </a:solidFill>
              </a:rPr>
              <a:t>We apply One-Hot-Encoding on the categorical attributes and get the data ready for training 					</a:t>
            </a:r>
            <a:r>
              <a:rPr lang="zh-TW" altLang="en-US" dirty="0">
                <a:solidFill>
                  <a:schemeClr val="bg1"/>
                </a:solidFill>
              </a:rPr>
              <a:t>         </a:t>
            </a:r>
            <a:r>
              <a:rPr lang="en-US" altLang="zh-TW" dirty="0">
                <a:solidFill>
                  <a:schemeClr val="bg1"/>
                </a:solidFill>
              </a:rPr>
              <a:t>machine learning models. Then We print out the dimensions of the final dataset.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E653BA-40AC-4725-AB6B-761BA8C0FB0F}"/>
              </a:ext>
            </a:extLst>
          </p:cNvPr>
          <p:cNvSpPr/>
          <p:nvPr/>
        </p:nvSpPr>
        <p:spPr>
          <a:xfrm>
            <a:off x="3036197" y="3992886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TW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Label encoding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99D1F0-318C-478C-8F2A-ED103A007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04519"/>
              </p:ext>
            </p:extLst>
          </p:nvPr>
        </p:nvGraphicFramePr>
        <p:xfrm>
          <a:off x="3115474" y="4471112"/>
          <a:ext cx="12995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Red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Red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Yellow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Green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Yellow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D6A4C80-295D-4F54-AB34-C60C6EDC5DF6}"/>
              </a:ext>
            </a:extLst>
          </p:cNvPr>
          <p:cNvCxnSpPr/>
          <p:nvPr/>
        </p:nvCxnSpPr>
        <p:spPr>
          <a:xfrm>
            <a:off x="4775219" y="5364427"/>
            <a:ext cx="4895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439ACC6-7715-4AA1-BB6A-14BB9CEC9206}"/>
              </a:ext>
            </a:extLst>
          </p:cNvPr>
          <p:cNvSpPr/>
          <p:nvPr/>
        </p:nvSpPr>
        <p:spPr>
          <a:xfrm>
            <a:off x="6155619" y="3992886"/>
            <a:ext cx="1853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TW" sz="1600" b="1" dirty="0">
                <a:solidFill>
                  <a:schemeClr val="bg1"/>
                </a:solidFill>
              </a:rPr>
              <a:t>One-Hot-Encoding</a:t>
            </a:r>
            <a:endParaRPr lang="en-US" altLang="zh-TW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83C352-88EE-496D-BD9C-4215DE5C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04126"/>
              </p:ext>
            </p:extLst>
          </p:nvPr>
        </p:nvGraphicFramePr>
        <p:xfrm>
          <a:off x="5593970" y="4471112"/>
          <a:ext cx="29404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Red</a:t>
                      </a:r>
                      <a:endParaRPr lang="en-US" altLang="zh-TW" sz="14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Yellow</a:t>
                      </a:r>
                      <a:endParaRPr lang="en-US" altLang="zh-TW" sz="14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Green</a:t>
                      </a:r>
                      <a:endParaRPr lang="en-US" altLang="zh-TW" sz="14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8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561381-F3C0-473E-B42D-AE083BD549DA}"/>
              </a:ext>
            </a:extLst>
          </p:cNvPr>
          <p:cNvSpPr/>
          <p:nvPr/>
        </p:nvSpPr>
        <p:spPr>
          <a:xfrm>
            <a:off x="683495" y="1668545"/>
            <a:ext cx="11231419" cy="950744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080" y="513708"/>
            <a:ext cx="379783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Experiments</a:t>
            </a:r>
            <a:endParaRPr lang="zh-TW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B4AD7B-3788-416C-B51A-6E3F3D362310}"/>
              </a:ext>
            </a:extLst>
          </p:cNvPr>
          <p:cNvSpPr txBox="1"/>
          <p:nvPr/>
        </p:nvSpPr>
        <p:spPr>
          <a:xfrm>
            <a:off x="683495" y="1616485"/>
            <a:ext cx="1123141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Target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en-US" altLang="zh-TW" dirty="0">
                <a:solidFill>
                  <a:schemeClr val="bg1"/>
                </a:solidFill>
              </a:rPr>
              <a:t>We take the logarithm of views, then according to the mean of views and standard deviation, divided views into five groups. Use 1~5 to represent each viewing frequency interval, so that machine learning can predict its result.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18E504-62BA-4A80-AD5E-BCEEAD59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58" y="2915675"/>
            <a:ext cx="5342083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89910445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32_TF89910445.potx" id="{D51AFC88-EF60-496D-9C6F-AE10744E859D}" vid="{A6695148-A923-41B3-86AD-93BFA79596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tf89910445</Template>
  <TotalTime>0</TotalTime>
  <Words>1057</Words>
  <Application>Microsoft Office PowerPoint</Application>
  <PresentationFormat>寬螢幕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Microsoft JhengHei UI</vt:lpstr>
      <vt:lpstr>Microsoft YaHei</vt:lpstr>
      <vt:lpstr>Arial</vt:lpstr>
      <vt:lpstr>Corbel</vt:lpstr>
      <vt:lpstr>Wingdings</vt:lpstr>
      <vt:lpstr>tf89910445</vt:lpstr>
      <vt:lpstr>TED talks analyzes the relationship between  labels and view traffic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2020-05-03T04:16:58Z</dcterms:created>
  <dcterms:modified xsi:type="dcterms:W3CDTF">2020-06-21T07:52:15Z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