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95" r:id="rId2"/>
    <p:sldMasterId id="2147483962" r:id="rId3"/>
    <p:sldMasterId id="2147484058" r:id="rId4"/>
  </p:sldMasterIdLst>
  <p:sldIdLst>
    <p:sldId id="256" r:id="rId5"/>
    <p:sldId id="286" r:id="rId6"/>
    <p:sldId id="257" r:id="rId7"/>
    <p:sldId id="258" r:id="rId8"/>
    <p:sldId id="259" r:id="rId9"/>
    <p:sldId id="260" r:id="rId10"/>
    <p:sldId id="261" r:id="rId11"/>
    <p:sldId id="264" r:id="rId12"/>
    <p:sldId id="265" r:id="rId13"/>
    <p:sldId id="266" r:id="rId14"/>
    <p:sldId id="267" r:id="rId15"/>
    <p:sldId id="276" r:id="rId16"/>
    <p:sldId id="263" r:id="rId17"/>
    <p:sldId id="277" r:id="rId18"/>
    <p:sldId id="278" r:id="rId19"/>
    <p:sldId id="279" r:id="rId20"/>
    <p:sldId id="280" r:id="rId21"/>
    <p:sldId id="281" r:id="rId22"/>
    <p:sldId id="282" r:id="rId23"/>
    <p:sldId id="287" r:id="rId24"/>
    <p:sldId id="288" r:id="rId25"/>
    <p:sldId id="283" r:id="rId26"/>
    <p:sldId id="284" r:id="rId27"/>
    <p:sldId id="27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4" autoAdjust="0"/>
    <p:restoredTop sz="94660"/>
  </p:normalViewPr>
  <p:slideViewPr>
    <p:cSldViewPr snapToGrid="0">
      <p:cViewPr varScale="1">
        <p:scale>
          <a:sx n="74" d="100"/>
          <a:sy n="74" d="100"/>
        </p:scale>
        <p:origin x="-51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74653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47191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417175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71500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305355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528127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752242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12D40D-7997-4C17-A001-E5C55D9D9FAD}" type="datetimeFigureOut">
              <a:rPr lang="en-US" smtClean="0"/>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60F41-0A69-4219-A66B-D7475183665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46639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12D40D-7997-4C17-A001-E5C55D9D9FAD}" type="datetimeFigureOut">
              <a:rPr lang="en-US" smtClean="0"/>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60F41-0A69-4219-A66B-D74751836654}"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743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2D40D-7997-4C17-A001-E5C55D9D9FAD}" type="datetimeFigureOut">
              <a:rPr lang="en-US" smtClean="0"/>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878151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06002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26012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159805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570120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665318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343365941"/>
      </p:ext>
    </p:extLst>
  </p:cSld>
  <p:clrMapOvr>
    <a:masterClrMapping/>
  </p:clrMapOvr>
  <p:extLst>
    <p:ext uri="{DCECCB84-F9BA-43D5-87BE-67443E8EF086}">
      <p15:sldGuideLst xmlns:p15="http://schemas.microsoft.com/office/powerpoint/2012/main" xmlns=""/>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652388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3972788533"/>
      </p:ext>
    </p:extLst>
  </p:cSld>
  <p:clrMapOvr>
    <a:masterClrMapping/>
  </p:clrMapOvr>
  <p:extLst>
    <p:ext uri="{DCECCB84-F9BA-43D5-87BE-67443E8EF086}">
      <p15:sldGuideLst xmlns:p15="http://schemas.microsoft.com/office/powerpoint/2012/main" xmlns=""/>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930239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12D40D-7997-4C17-A001-E5C55D9D9FAD}" type="datetimeFigureOut">
              <a:rPr lang="en-US" smtClean="0"/>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60F41-0A69-4219-A66B-D7475183665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122143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12D40D-7997-4C17-A001-E5C55D9D9FAD}" type="datetimeFigureOut">
              <a:rPr lang="en-US" smtClean="0"/>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60F41-0A69-4219-A66B-D74751836654}"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6454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2D40D-7997-4C17-A001-E5C55D9D9FAD}" type="datetimeFigureOut">
              <a:rPr lang="en-US" smtClean="0"/>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791399410"/>
      </p:ext>
    </p:extLst>
  </p:cSld>
  <p:clrMapOvr>
    <a:masterClrMapping/>
  </p:clrMapOvr>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6522011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704012509"/>
      </p:ext>
    </p:extLst>
  </p:cSld>
  <p:clrMapOvr>
    <a:masterClrMapping/>
  </p:clrMapOvr>
  <p:extLst>
    <p:ext uri="{DCECCB84-F9BA-43D5-87BE-67443E8EF086}">
      <p15:sldGuideLst xmlns:p15="http://schemas.microsoft.com/office/powerpoint/2012/main" xmlns=""/>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9264622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352124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343985605"/>
      </p:ext>
    </p:extLst>
  </p:cSld>
  <p:clrMapOvr>
    <a:masterClrMapping/>
  </p:clrMapOvr>
  <p:extLst>
    <p:ext uri="{DCECCB84-F9BA-43D5-87BE-67443E8EF086}">
      <p15:sldGuideLst xmlns:p15="http://schemas.microsoft.com/office/powerpoint/2012/main" xmlns=""/>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5092637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858000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029088360"/>
      </p:ext>
    </p:extLst>
  </p:cSld>
  <p:clrMapOvr>
    <a:masterClrMapping/>
  </p:clrMapOvr>
  <p:extLst>
    <p:ext uri="{DCECCB84-F9BA-43D5-87BE-67443E8EF086}">
      <p15:sldGuideLst xmlns:p15="http://schemas.microsoft.com/office/powerpoint/2012/main" xmlns=""/>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4119808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2D40D-7997-4C17-A001-E5C55D9D9FAD}" type="datetimeFigureOut">
              <a:rPr lang="en-US" smtClean="0"/>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3879303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12D40D-7997-4C17-A001-E5C55D9D9FAD}" type="datetimeFigureOut">
              <a:rPr lang="en-US" smtClean="0"/>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357385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866824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A12D40D-7997-4C17-A001-E5C55D9D9FAD}" type="datetimeFigureOut">
              <a:rPr lang="en-US" smtClean="0"/>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456062182"/>
      </p:ext>
    </p:extLst>
  </p:cSld>
  <p:clrMapOvr>
    <a:masterClrMapping/>
  </p:clrMapOvr>
  <p:extLst>
    <p:ext uri="{DCECCB84-F9BA-43D5-87BE-67443E8EF086}">
      <p15:sldGuideLst xmlns:p15="http://schemas.microsoft.com/office/powerpoint/2012/main" xmlns=""/>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861796558"/>
      </p:ext>
    </p:extLst>
  </p:cSld>
  <p:clrMapOvr>
    <a:masterClrMapping/>
  </p:clrMapOvr>
  <p:extLst>
    <p:ext uri="{DCECCB84-F9BA-43D5-87BE-67443E8EF086}">
      <p15:sldGuideLst xmlns:p15="http://schemas.microsoft.com/office/powerpoint/2012/main" xmlns=""/>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4009651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41676832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3062337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3461946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32095172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40500762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6720949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37118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12D40D-7997-4C17-A001-E5C55D9D9FAD}" type="datetimeFigureOut">
              <a:rPr lang="en-US" smtClean="0"/>
              <a:t>5/20/2016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60F41-0A69-4219-A66B-D74751836654}"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588104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12D40D-7997-4C17-A001-E5C55D9D9FAD}" type="datetimeFigureOut">
              <a:rPr lang="en-US" smtClean="0"/>
              <a:t>5/20/2016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265054229"/>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12D40D-7997-4C17-A001-E5C55D9D9FAD}" type="datetimeFigureOut">
              <a:rPr lang="en-US" smtClean="0"/>
              <a:t>5/20/2016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60F41-0A69-4219-A66B-D74751836654}"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901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2D40D-7997-4C17-A001-E5C55D9D9FAD}" type="datetimeFigureOut">
              <a:rPr lang="en-US" smtClean="0"/>
              <a:t>5/20/2016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281944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96081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12D40D-7997-4C17-A001-E5C55D9D9FAD}" type="datetimeFigureOut">
              <a:rPr lang="en-US" smtClean="0"/>
              <a:t>5/20/2016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60F41-0A69-4219-A66B-D74751836654}" type="slidenum">
              <a:rPr lang="en-US" smtClean="0"/>
              <a:t>‹#›</a:t>
            </a:fld>
            <a:endParaRPr lang="en-US"/>
          </a:p>
        </p:txBody>
      </p:sp>
    </p:spTree>
    <p:extLst>
      <p:ext uri="{BB962C8B-B14F-4D97-AF65-F5344CB8AC3E}">
        <p14:creationId xmlns:p14="http://schemas.microsoft.com/office/powerpoint/2010/main" val="12676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A12D40D-7997-4C17-A001-E5C55D9D9FAD}" type="datetimeFigureOut">
              <a:rPr lang="en-US" smtClean="0"/>
              <a:t>5/20/2016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9B60F41-0A69-4219-A66B-D74751836654}" type="slidenum">
              <a:rPr lang="en-US" smtClean="0"/>
              <a:t>‹#›</a:t>
            </a:fld>
            <a:endParaRPr lang="en-US"/>
          </a:p>
        </p:txBody>
      </p:sp>
    </p:spTree>
    <p:extLst>
      <p:ext uri="{BB962C8B-B14F-4D97-AF65-F5344CB8AC3E}">
        <p14:creationId xmlns:p14="http://schemas.microsoft.com/office/powerpoint/2010/main" val="202429287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A12D40D-7997-4C17-A001-E5C55D9D9FAD}" type="datetimeFigureOut">
              <a:rPr lang="en-US" smtClean="0"/>
              <a:t>5/20/2016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9B60F41-0A69-4219-A66B-D74751836654}" type="slidenum">
              <a:rPr lang="en-US" smtClean="0"/>
              <a:t>‹#›</a:t>
            </a:fld>
            <a:endParaRPr lang="en-US"/>
          </a:p>
        </p:txBody>
      </p:sp>
    </p:spTree>
    <p:extLst>
      <p:ext uri="{BB962C8B-B14F-4D97-AF65-F5344CB8AC3E}">
        <p14:creationId xmlns:p14="http://schemas.microsoft.com/office/powerpoint/2010/main" val="83847655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A12D40D-7997-4C17-A001-E5C55D9D9FAD}" type="datetimeFigureOut">
              <a:rPr lang="en-US" smtClean="0"/>
              <a:t>5/20/2016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9B60F41-0A69-4219-A66B-D74751836654}" type="slidenum">
              <a:rPr lang="en-US" smtClean="0"/>
              <a:t>‹#›</a:t>
            </a:fld>
            <a:endParaRPr lang="en-US"/>
          </a:p>
        </p:txBody>
      </p:sp>
    </p:spTree>
    <p:extLst>
      <p:ext uri="{BB962C8B-B14F-4D97-AF65-F5344CB8AC3E}">
        <p14:creationId xmlns:p14="http://schemas.microsoft.com/office/powerpoint/2010/main" val="3917536933"/>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12D40D-7997-4C17-A001-E5C55D9D9FAD}" type="datetimeFigureOut">
              <a:rPr lang="en-US" smtClean="0"/>
              <a:t>5/20/2016</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B60F41-0A69-4219-A66B-D74751836654}" type="slidenum">
              <a:rPr lang="en-US" smtClean="0"/>
              <a:t>‹#›</a:t>
            </a:fld>
            <a:endParaRPr lang="en-US"/>
          </a:p>
        </p:txBody>
      </p:sp>
    </p:spTree>
    <p:extLst>
      <p:ext uri="{BB962C8B-B14F-4D97-AF65-F5344CB8AC3E}">
        <p14:creationId xmlns:p14="http://schemas.microsoft.com/office/powerpoint/2010/main" val="3953735667"/>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hyperlink" Target="http://asia.pcmag.com/networking-communications-softwareproducts/2919/feature/what-is-cloud-computing" TargetMode="Externa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smtClean="0"/>
              <a:t>Sentiment Analysis on UP-related Communities in Facebook and Twitter Using Hadoop</a:t>
            </a:r>
            <a:endParaRPr lang="en-US" sz="4400" dirty="0"/>
          </a:p>
        </p:txBody>
      </p:sp>
      <p:sp>
        <p:nvSpPr>
          <p:cNvPr id="3" name="Subtitle 2"/>
          <p:cNvSpPr>
            <a:spLocks noGrp="1"/>
          </p:cNvSpPr>
          <p:nvPr>
            <p:ph type="subTitle" idx="1"/>
          </p:nvPr>
        </p:nvSpPr>
        <p:spPr/>
        <p:txBody>
          <a:bodyPr>
            <a:normAutofit/>
          </a:bodyPr>
          <a:lstStyle/>
          <a:p>
            <a:r>
              <a:rPr lang="en-US" dirty="0" smtClean="0"/>
              <a:t>Rahmat Peter I. Dabalos, </a:t>
            </a:r>
            <a:r>
              <a:rPr lang="en-US" dirty="0" err="1" smtClean="0"/>
              <a:t>LailanIe</a:t>
            </a:r>
            <a:r>
              <a:rPr lang="en-US" dirty="0" smtClean="0"/>
              <a:t> R. Danila, Joseph Anthony C. </a:t>
            </a:r>
            <a:r>
              <a:rPr lang="en-US" dirty="0" err="1" smtClean="0"/>
              <a:t>Hermocilla</a:t>
            </a:r>
            <a:endParaRPr lang="en-US" dirty="0"/>
          </a:p>
        </p:txBody>
      </p:sp>
    </p:spTree>
    <p:extLst>
      <p:ext uri="{BB962C8B-B14F-4D97-AF65-F5344CB8AC3E}">
        <p14:creationId xmlns:p14="http://schemas.microsoft.com/office/powerpoint/2010/main" val="3660829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Autofit/>
          </a:bodyPr>
          <a:lstStyle/>
          <a:p>
            <a:r>
              <a:rPr lang="en-US" sz="2000" dirty="0"/>
              <a:t>Before processing the tweets, each word in the dictionary that has subjective meaning  are classified as positive, negative. A sample data set from this source: http://thinknook.com/twitter-sentiment-analysis-training-corpus-dataset-2012-09-22/ was used for better results. It was in English, So, to add Filipino Words, the whole file was translated through google.translate.com.</a:t>
            </a:r>
          </a:p>
          <a:p>
            <a:r>
              <a:rPr lang="en-US" sz="2000" dirty="0"/>
              <a:t>   And for the dataset for the Naive Bayes' classifier, tweets and posts that were close to the subject of the data being tested were picked out and verified by 3 other people in order to have an agreement and so that there would be no bias.</a:t>
            </a:r>
          </a:p>
        </p:txBody>
      </p:sp>
    </p:spTree>
    <p:extLst>
      <p:ext uri="{BB962C8B-B14F-4D97-AF65-F5344CB8AC3E}">
        <p14:creationId xmlns:p14="http://schemas.microsoft.com/office/powerpoint/2010/main" val="2270838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normAutofit fontScale="92500" lnSpcReduction="20000"/>
          </a:bodyPr>
          <a:lstStyle/>
          <a:p>
            <a:r>
              <a:rPr lang="en-US" sz="3600" dirty="0"/>
              <a:t>Because the data that were gathered were surely composed of many </a:t>
            </a:r>
            <a:r>
              <a:rPr lang="en-US" sz="3600" dirty="0" smtClean="0"/>
              <a:t>unnecessary </a:t>
            </a:r>
            <a:r>
              <a:rPr lang="en-US" sz="3600" dirty="0"/>
              <a:t>data, at this stage, the dataset </a:t>
            </a:r>
            <a:r>
              <a:rPr lang="en-US" sz="3600" dirty="0" smtClean="0"/>
              <a:t>was </a:t>
            </a:r>
            <a:r>
              <a:rPr lang="en-US" sz="3600" dirty="0"/>
              <a:t>filtered so that, only the relevant data </a:t>
            </a:r>
            <a:r>
              <a:rPr lang="en-US" sz="3600" dirty="0" smtClean="0"/>
              <a:t>were </a:t>
            </a:r>
            <a:r>
              <a:rPr lang="en-US" sz="3600" dirty="0"/>
              <a:t>used in the next processes. A script was implemented to remove irrelevant columns and trailing spaces, so that the data were clean. The data extracted on each post or tweet are: id, username, and text.</a:t>
            </a:r>
          </a:p>
        </p:txBody>
      </p:sp>
    </p:spTree>
    <p:extLst>
      <p:ext uri="{BB962C8B-B14F-4D97-AF65-F5344CB8AC3E}">
        <p14:creationId xmlns:p14="http://schemas.microsoft.com/office/powerpoint/2010/main" val="3666409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800" dirty="0" smtClean="0"/>
              <a:t>B. Non-Functional </a:t>
            </a:r>
            <a:r>
              <a:rPr lang="en-US" sz="4800" dirty="0"/>
              <a:t>Requirements</a:t>
            </a:r>
          </a:p>
          <a:p>
            <a:pPr marL="914400" lvl="1" indent="-457200">
              <a:buFont typeface="+mj-lt"/>
              <a:buAutoNum type="alphaLcPeriod"/>
            </a:pPr>
            <a:r>
              <a:rPr lang="en-US" sz="4400" dirty="0"/>
              <a:t>Performance Requirements</a:t>
            </a:r>
          </a:p>
          <a:p>
            <a:pPr marL="914400" lvl="1" indent="-457200">
              <a:buFont typeface="+mj-lt"/>
              <a:buAutoNum type="alphaLcPeriod"/>
            </a:pPr>
            <a:r>
              <a:rPr lang="en-US" sz="4400" dirty="0"/>
              <a:t>Safety Requirements</a:t>
            </a:r>
          </a:p>
          <a:p>
            <a:pPr marL="914400" lvl="1" indent="-457200">
              <a:buFont typeface="+mj-lt"/>
              <a:buAutoNum type="alphaLcPeriod"/>
            </a:pPr>
            <a:r>
              <a:rPr lang="en-US" sz="4400" dirty="0"/>
              <a:t>Scalability </a:t>
            </a:r>
            <a:r>
              <a:rPr lang="en-US" sz="4400" dirty="0" smtClean="0"/>
              <a:t>Requirements</a:t>
            </a:r>
            <a:endParaRPr lang="en-US" sz="4400" dirty="0"/>
          </a:p>
        </p:txBody>
      </p:sp>
    </p:spTree>
    <p:extLst>
      <p:ext uri="{BB962C8B-B14F-4D97-AF65-F5344CB8AC3E}">
        <p14:creationId xmlns:p14="http://schemas.microsoft.com/office/powerpoint/2010/main" val="3225784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RESULTS AND DISCUSSIONS</a:t>
            </a:r>
            <a:endParaRPr lang="en-US" dirty="0"/>
          </a:p>
        </p:txBody>
      </p:sp>
      <p:sp>
        <p:nvSpPr>
          <p:cNvPr id="9" name="Content Placeholder 8"/>
          <p:cNvSpPr>
            <a:spLocks noGrp="1"/>
          </p:cNvSpPr>
          <p:nvPr>
            <p:ph idx="1"/>
          </p:nvPr>
        </p:nvSpPr>
        <p:spPr/>
        <p:txBody>
          <a:bodyPr/>
          <a:lstStyle/>
          <a:p>
            <a:endParaRPr lang="en-US" dirty="0"/>
          </a:p>
        </p:txBody>
      </p:sp>
      <p:pic>
        <p:nvPicPr>
          <p:cNvPr id="1026" name="Picture 2" descr="C:\Users\rahmat\Desktop\Acads\SP2\HadoopOver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9" y="2175614"/>
            <a:ext cx="7224432" cy="362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57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507" y="2178676"/>
            <a:ext cx="7562997" cy="301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907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6" y="2170609"/>
            <a:ext cx="9732045" cy="242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71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770" y="2696981"/>
            <a:ext cx="8979655" cy="232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87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682" y="1738648"/>
            <a:ext cx="6410795" cy="418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694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659" y="2090737"/>
            <a:ext cx="4938311" cy="358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07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DISCUSSIONS</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144" y="1976505"/>
            <a:ext cx="4724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689" y="1976505"/>
            <a:ext cx="46767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dirty="0"/>
              <a:t>The rapid increase of the data present in the world can </a:t>
            </a:r>
            <a:r>
              <a:rPr lang="en-US" dirty="0" smtClean="0"/>
              <a:t>be attributed </a:t>
            </a:r>
            <a:r>
              <a:rPr lang="en-US" dirty="0"/>
              <a:t>to the advent of social media, wherein, </a:t>
            </a:r>
            <a:r>
              <a:rPr lang="en-US" dirty="0" smtClean="0"/>
              <a:t>discourses almost </a:t>
            </a:r>
            <a:r>
              <a:rPr lang="en-US" dirty="0"/>
              <a:t>about everything ranging from personal to </a:t>
            </a:r>
            <a:r>
              <a:rPr lang="en-US" dirty="0" smtClean="0"/>
              <a:t>societal issues </a:t>
            </a:r>
            <a:r>
              <a:rPr lang="en-US" dirty="0"/>
              <a:t>are </a:t>
            </a:r>
            <a:r>
              <a:rPr lang="en-US" dirty="0" smtClean="0"/>
              <a:t>being tackled</a:t>
            </a:r>
            <a:r>
              <a:rPr lang="en-US" dirty="0"/>
              <a:t>. There comes the problem of </a:t>
            </a:r>
            <a:r>
              <a:rPr lang="en-US" dirty="0" smtClean="0"/>
              <a:t>handling and </a:t>
            </a:r>
            <a:r>
              <a:rPr lang="en-US" dirty="0"/>
              <a:t>making sense of Big Data. To be able to solve </a:t>
            </a:r>
            <a:r>
              <a:rPr lang="en-US" dirty="0" smtClean="0"/>
              <a:t>this problem</a:t>
            </a:r>
            <a:r>
              <a:rPr lang="en-US" dirty="0"/>
              <a:t>, huge amounts of processing power must be </a:t>
            </a:r>
            <a:r>
              <a:rPr lang="en-US" dirty="0" smtClean="0"/>
              <a:t>utilized, this </a:t>
            </a:r>
            <a:r>
              <a:rPr lang="en-US" dirty="0"/>
              <a:t>is possible through the use of the Cloud </a:t>
            </a:r>
            <a:r>
              <a:rPr lang="en-US" dirty="0" smtClean="0"/>
              <a:t>Computing as </a:t>
            </a:r>
            <a:r>
              <a:rPr lang="en-US" dirty="0"/>
              <a:t>the platform for such studies. Sentiment Analysis is </a:t>
            </a:r>
            <a:r>
              <a:rPr lang="en-US" dirty="0" smtClean="0"/>
              <a:t>the study </a:t>
            </a:r>
            <a:r>
              <a:rPr lang="en-US" dirty="0"/>
              <a:t>of the sentiments, opinions, and moods expressed </a:t>
            </a:r>
            <a:r>
              <a:rPr lang="en-US" dirty="0" smtClean="0"/>
              <a:t>in written </a:t>
            </a:r>
            <a:r>
              <a:rPr lang="en-US" dirty="0"/>
              <a:t>language. It is inside </a:t>
            </a:r>
            <a:r>
              <a:rPr lang="en-US" dirty="0" smtClean="0"/>
              <a:t>of the </a:t>
            </a:r>
            <a:r>
              <a:rPr lang="en-US" dirty="0"/>
              <a:t>wide spectrum of </a:t>
            </a:r>
            <a:r>
              <a:rPr lang="en-US" dirty="0" smtClean="0"/>
              <a:t>Natural Language </a:t>
            </a:r>
            <a:r>
              <a:rPr lang="en-US" dirty="0"/>
              <a:t>Processing, the field in which creation of systems</a:t>
            </a:r>
            <a:br>
              <a:rPr lang="en-US" dirty="0"/>
            </a:br>
            <a:r>
              <a:rPr lang="en-US" dirty="0"/>
              <a:t>and tools are done to recognize patterns and </a:t>
            </a:r>
            <a:r>
              <a:rPr lang="en-US" dirty="0" smtClean="0"/>
              <a:t>relationships within </a:t>
            </a:r>
            <a:r>
              <a:rPr lang="en-US" dirty="0"/>
              <a:t>written text as it </a:t>
            </a:r>
            <a:r>
              <a:rPr lang="en-US" dirty="0" smtClean="0"/>
              <a:t>is cumbersome </a:t>
            </a:r>
            <a:r>
              <a:rPr lang="en-US" dirty="0"/>
              <a:t>to do it manually. </a:t>
            </a:r>
            <a:r>
              <a:rPr lang="en-US" dirty="0" smtClean="0"/>
              <a:t>With that</a:t>
            </a:r>
            <a:r>
              <a:rPr lang="en-US" dirty="0"/>
              <a:t>, analysis, classifications, and predictions of the </a:t>
            </a:r>
            <a:r>
              <a:rPr lang="en-US" dirty="0" smtClean="0"/>
              <a:t>meanings in </a:t>
            </a:r>
            <a:r>
              <a:rPr lang="en-US" dirty="0"/>
              <a:t>written language is possible with little human </a:t>
            </a:r>
            <a:r>
              <a:rPr lang="en-US" dirty="0" smtClean="0"/>
              <a:t>involvement on </a:t>
            </a:r>
            <a:r>
              <a:rPr lang="en-US" dirty="0"/>
              <a:t>huge amounts of data present in social media</a:t>
            </a:r>
            <a:r>
              <a:rPr lang="en-US" dirty="0" smtClean="0"/>
              <a:t>.</a:t>
            </a:r>
            <a:endParaRPr lang="en-US" dirty="0"/>
          </a:p>
        </p:txBody>
      </p:sp>
    </p:spTree>
    <p:extLst>
      <p:ext uri="{BB962C8B-B14F-4D97-AF65-F5344CB8AC3E}">
        <p14:creationId xmlns:p14="http://schemas.microsoft.com/office/powerpoint/2010/main" val="3725334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16" y="2090738"/>
            <a:ext cx="42291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377" y="2090738"/>
            <a:ext cx="3704890" cy="292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292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40" y="1512396"/>
            <a:ext cx="56007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774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a:t>
            </a:r>
            <a:r>
              <a:rPr lang="en-US" dirty="0" smtClean="0"/>
              <a:t>  AND FUTURE WORK</a:t>
            </a:r>
            <a:endParaRPr lang="en-US" dirty="0"/>
          </a:p>
        </p:txBody>
      </p:sp>
      <p:sp>
        <p:nvSpPr>
          <p:cNvPr id="3" name="Content Placeholder 2"/>
          <p:cNvSpPr>
            <a:spLocks noGrp="1"/>
          </p:cNvSpPr>
          <p:nvPr>
            <p:ph idx="1"/>
          </p:nvPr>
        </p:nvSpPr>
        <p:spPr/>
        <p:txBody>
          <a:bodyPr>
            <a:normAutofit fontScale="92500" lnSpcReduction="20000"/>
          </a:bodyPr>
          <a:lstStyle/>
          <a:p>
            <a:r>
              <a:rPr lang="en-US" dirty="0"/>
              <a:t>Sentiment Analysis is the discipline concerned with understanding and predicting the opinion, sentiment, and belief gathered from written language. Social Media which is data-rich proved to be a good source for such analysis to be conducted although compared to other sources it has many challenges. This project was able to solve the problem of shortage of resources when dealing with big data because of the use of Cloud computing as the platform and </a:t>
            </a:r>
            <a:r>
              <a:rPr lang="en-US" dirty="0" err="1"/>
              <a:t>Hadoop</a:t>
            </a:r>
            <a:r>
              <a:rPr lang="en-US" dirty="0"/>
              <a:t> as the distributed shortage. Efficiently configuring the properties of the cluster resulted to the effectiveness of the Map Reduce functions and the huge amount of data gathered was able to be processed quickly. With the quality of the classifiers, it is not bad because compared to professional or companies that do sentiment analysis the accuracy was only 80\% mainly because the 20\% of the deficiency is attributed to the level of complexity of sentiment analysis. Comparing the two classifiers implemented, the more accurate one is the first classifier, and based from the results of that; messages from social media about those issues mentioned above are said to be more negative than positive, but with a lot of neutral. It means that, with regards to those issues, the general public is negatively affected and that they are more likely to share their negative sentiments by venting out, cursing, and other ways to imply disapproval but there are also a lot of posts or tweets that could only be about narratives, and information dissemination thus having more neutral than the least which is positive. \par </a:t>
            </a:r>
          </a:p>
        </p:txBody>
      </p:sp>
    </p:spTree>
    <p:extLst>
      <p:ext uri="{BB962C8B-B14F-4D97-AF65-F5344CB8AC3E}">
        <p14:creationId xmlns:p14="http://schemas.microsoft.com/office/powerpoint/2010/main" val="2813838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lstStyle/>
          <a:p>
            <a:r>
              <a:rPr lang="en-US" dirty="0"/>
              <a:t> For future works, it would be worth exploring on the topic of creating datasets that are able to recognize typographical errors and other ways on improving the way the sentiments are being analyzed. If a pattern on how a positive or negative message is discovered, the improvement of the algorithms can be obtained.</a:t>
            </a:r>
          </a:p>
        </p:txBody>
      </p:sp>
    </p:spTree>
    <p:extLst>
      <p:ext uri="{BB962C8B-B14F-4D97-AF65-F5344CB8AC3E}">
        <p14:creationId xmlns:p14="http://schemas.microsoft.com/office/powerpoint/2010/main" val="212932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r>
              <a:rPr lang="en-US" sz="1100" dirty="0"/>
              <a:t>[1] L. </a:t>
            </a:r>
            <a:r>
              <a:rPr lang="en-US" sz="1100" dirty="0" err="1"/>
              <a:t>Mearian</a:t>
            </a:r>
            <a:r>
              <a:rPr lang="en-US" sz="1100" dirty="0"/>
              <a:t>, “Scientists calculate total data </a:t>
            </a:r>
            <a:r>
              <a:rPr lang="en-US" sz="1100" dirty="0" smtClean="0"/>
              <a:t>stored to </a:t>
            </a:r>
            <a:r>
              <a:rPr lang="en-US" sz="1100" dirty="0"/>
              <a:t>date: 295+ </a:t>
            </a:r>
            <a:r>
              <a:rPr lang="en-US" sz="1100" dirty="0" err="1"/>
              <a:t>exabytes</a:t>
            </a:r>
            <a:r>
              <a:rPr lang="en-US" sz="1100" dirty="0"/>
              <a:t>,” Feb. 2011. [</a:t>
            </a:r>
            <a:r>
              <a:rPr lang="en-US" sz="1100" dirty="0" smtClean="0"/>
              <a:t>Online</a:t>
            </a:r>
            <a:r>
              <a:rPr lang="en-US" sz="1100" dirty="0"/>
              <a:t>]. Available: http://</a:t>
            </a:r>
            <a:r>
              <a:rPr lang="en-US" sz="1100" dirty="0" smtClean="0"/>
              <a:t>www.computerworld.com/article/2513110/datacenter/scientists-calculate-total-data-stored-to-date–295–exabytes.html</a:t>
            </a:r>
            <a:endParaRPr lang="en-US" sz="1100" dirty="0"/>
          </a:p>
          <a:p>
            <a:r>
              <a:rPr lang="en-US" sz="1100" dirty="0"/>
              <a:t>[2] G. E. (2015) What is cloud computing? [Online</a:t>
            </a:r>
            <a:r>
              <a:rPr lang="en-US" sz="1100" dirty="0" smtClean="0"/>
              <a:t>].Available</a:t>
            </a:r>
            <a:r>
              <a:rPr lang="en-US" sz="1100" dirty="0"/>
              <a:t>: </a:t>
            </a:r>
            <a:r>
              <a:rPr lang="en-US" sz="1100" dirty="0">
                <a:hlinkClick r:id="rId2"/>
              </a:rPr>
              <a:t>http://</a:t>
            </a:r>
            <a:r>
              <a:rPr lang="en-US" sz="1100" dirty="0" smtClean="0">
                <a:hlinkClick r:id="rId2"/>
              </a:rPr>
              <a:t>asia.pcmag.com/networking-communications-softwareproducts/2919/feature/what-is-cloud-computing</a:t>
            </a:r>
            <a:endParaRPr lang="en-US" sz="1100" dirty="0" smtClean="0"/>
          </a:p>
          <a:p>
            <a:r>
              <a:rPr lang="en-US" sz="1100" dirty="0" smtClean="0"/>
              <a:t>[3</a:t>
            </a:r>
            <a:r>
              <a:rPr lang="en-US" sz="1100" dirty="0"/>
              <a:t>] R. M. (2015, March) Map reduce definition. [Online]. </a:t>
            </a:r>
            <a:r>
              <a:rPr lang="en-US" sz="1100" dirty="0" err="1" smtClean="0"/>
              <a:t>Available:http</a:t>
            </a:r>
            <a:r>
              <a:rPr lang="en-US" sz="1100" dirty="0"/>
              <a:t>://searchcloudcomputing.techtarget.com/definition/MapReduce</a:t>
            </a:r>
          </a:p>
          <a:p>
            <a:r>
              <a:rPr lang="en-US" sz="1100" dirty="0"/>
              <a:t>[4] C. </a:t>
            </a:r>
            <a:r>
              <a:rPr lang="en-US" sz="1100" dirty="0" err="1"/>
              <a:t>Bhadane</a:t>
            </a:r>
            <a:r>
              <a:rPr lang="en-US" sz="1100" dirty="0"/>
              <a:t>, H. </a:t>
            </a:r>
            <a:r>
              <a:rPr lang="en-US" sz="1100" dirty="0" err="1"/>
              <a:t>Dalal</a:t>
            </a:r>
            <a:r>
              <a:rPr lang="en-US" sz="1100" dirty="0"/>
              <a:t>, and H. </a:t>
            </a:r>
            <a:r>
              <a:rPr lang="en-US" sz="1100" dirty="0" err="1"/>
              <a:t>Doshi</a:t>
            </a:r>
            <a:r>
              <a:rPr lang="en-US" sz="1100" dirty="0"/>
              <a:t>, “</a:t>
            </a:r>
            <a:r>
              <a:rPr lang="en-US" sz="1100" dirty="0" err="1" smtClean="0"/>
              <a:t>SentimentAnalysis</a:t>
            </a:r>
            <a:r>
              <a:rPr lang="en-US" sz="1100" dirty="0"/>
              <a:t>: Measuring Opinions,” </a:t>
            </a:r>
            <a:r>
              <a:rPr lang="en-US" sz="1100" dirty="0" err="1"/>
              <a:t>Procedia</a:t>
            </a:r>
            <a:r>
              <a:rPr lang="en-US" sz="1100" dirty="0"/>
              <a:t> Computer </a:t>
            </a:r>
            <a:r>
              <a:rPr lang="en-US" sz="1100" dirty="0" smtClean="0"/>
              <a:t>Science</a:t>
            </a:r>
            <a:r>
              <a:rPr lang="en-US" sz="1100" dirty="0"/>
              <a:t>, vol. 45, pp. 808–814, 2015. [Online]. </a:t>
            </a:r>
            <a:r>
              <a:rPr lang="en-US" sz="1100" dirty="0" err="1" smtClean="0"/>
              <a:t>Available:http</a:t>
            </a:r>
            <a:r>
              <a:rPr lang="en-US" sz="1100" dirty="0"/>
              <a:t>://linkinghub.elsevier.com/retrieve/pii/S1877050915003956</a:t>
            </a:r>
          </a:p>
          <a:p>
            <a:r>
              <a:rPr lang="en-US" sz="1100" dirty="0"/>
              <a:t>[5] “Company Info | Facebook Newsroom.” [Online]. </a:t>
            </a:r>
            <a:r>
              <a:rPr lang="en-US" sz="1100" dirty="0" err="1" smtClean="0"/>
              <a:t>Available:http</a:t>
            </a:r>
            <a:r>
              <a:rPr lang="en-US" sz="1100" dirty="0"/>
              <a:t>://newsroom.fb.com/company-info/</a:t>
            </a:r>
          </a:p>
          <a:p>
            <a:r>
              <a:rPr lang="en-US" sz="1100" dirty="0"/>
              <a:t>[6] N. Sheikh, “Big Data, </a:t>
            </a:r>
            <a:r>
              <a:rPr lang="en-US" sz="1100" dirty="0" err="1"/>
              <a:t>Hadoop</a:t>
            </a:r>
            <a:r>
              <a:rPr lang="en-US" sz="1100" dirty="0"/>
              <a:t>, and Cloud Computing,” in </a:t>
            </a:r>
            <a:r>
              <a:rPr lang="en-US" sz="1100" dirty="0" err="1" smtClean="0"/>
              <a:t>ImplementingAnalytics</a:t>
            </a:r>
            <a:r>
              <a:rPr lang="en-US" sz="1100" dirty="0"/>
              <a:t>. Elsevier, 2013, pp. 185–197. [Online</a:t>
            </a:r>
            <a:r>
              <a:rPr lang="en-US" sz="1100" dirty="0" smtClean="0"/>
              <a:t>].</a:t>
            </a:r>
            <a:r>
              <a:rPr lang="en-US" sz="1100" dirty="0" err="1" smtClean="0"/>
              <a:t>Available:http</a:t>
            </a:r>
            <a:r>
              <a:rPr lang="en-US" sz="1100" dirty="0"/>
              <a:t>://</a:t>
            </a:r>
            <a:r>
              <a:rPr lang="en-US" sz="1100" dirty="0" smtClean="0"/>
              <a:t>linkinghub.elsevier.com/retrieve/</a:t>
            </a:r>
            <a:r>
              <a:rPr lang="en-US" sz="1100" dirty="0" err="1" smtClean="0"/>
              <a:t>pii</a:t>
            </a:r>
            <a:r>
              <a:rPr lang="en-US" sz="1100" dirty="0" smtClean="0"/>
              <a:t>/B9780124016965000116</a:t>
            </a:r>
          </a:p>
          <a:p>
            <a:r>
              <a:rPr lang="en-US" sz="1100" dirty="0"/>
              <a:t>[7] A. R. </a:t>
            </a:r>
            <a:r>
              <a:rPr lang="en-US" sz="1100" dirty="0" err="1"/>
              <a:t>Leskovec</a:t>
            </a:r>
            <a:r>
              <a:rPr lang="en-US" sz="1100" dirty="0"/>
              <a:t>, Jure and J. Ullman, “Data mining,” </a:t>
            </a:r>
            <a:r>
              <a:rPr lang="en-US" sz="1100" dirty="0" err="1" smtClean="0"/>
              <a:t>Cambridge:Cambride</a:t>
            </a:r>
            <a:r>
              <a:rPr lang="en-US" sz="1100" dirty="0" smtClean="0"/>
              <a:t> </a:t>
            </a:r>
            <a:r>
              <a:rPr lang="en-US" sz="1100" dirty="0"/>
              <a:t>University Press, 2014.</a:t>
            </a:r>
            <a:br>
              <a:rPr lang="en-US" sz="1100" dirty="0"/>
            </a:br>
            <a:r>
              <a:rPr lang="en-US" sz="1100" dirty="0"/>
              <a:t>[8] I. A. T. </a:t>
            </a:r>
            <a:r>
              <a:rPr lang="en-US" sz="1100" dirty="0" err="1"/>
              <a:t>Hashem</a:t>
            </a:r>
            <a:r>
              <a:rPr lang="en-US" sz="1100" dirty="0"/>
              <a:t>, I. </a:t>
            </a:r>
            <a:r>
              <a:rPr lang="en-US" sz="1100" dirty="0" err="1"/>
              <a:t>Yaqoob</a:t>
            </a:r>
            <a:r>
              <a:rPr lang="en-US" sz="1100" dirty="0"/>
              <a:t>, N. B. </a:t>
            </a:r>
            <a:r>
              <a:rPr lang="en-US" sz="1100" dirty="0" err="1"/>
              <a:t>Anuar</a:t>
            </a:r>
            <a:r>
              <a:rPr lang="en-US" sz="1100" dirty="0"/>
              <a:t>, S. </a:t>
            </a:r>
            <a:r>
              <a:rPr lang="en-US" sz="1100" dirty="0" err="1" smtClean="0"/>
              <a:t>Mokhtar</a:t>
            </a:r>
            <a:r>
              <a:rPr lang="en-US" sz="1100" dirty="0" smtClean="0"/>
              <a:t>, </a:t>
            </a:r>
            <a:r>
              <a:rPr lang="en-US" sz="1100" dirty="0"/>
              <a:t>A. </a:t>
            </a:r>
            <a:r>
              <a:rPr lang="en-US" sz="1100" dirty="0" err="1"/>
              <a:t>Gani</a:t>
            </a:r>
            <a:r>
              <a:rPr lang="en-US" sz="1100" dirty="0"/>
              <a:t>, and S. </a:t>
            </a:r>
            <a:r>
              <a:rPr lang="en-US" sz="1100" dirty="0" err="1"/>
              <a:t>Ullah</a:t>
            </a:r>
            <a:r>
              <a:rPr lang="en-US" sz="1100" dirty="0"/>
              <a:t> Khan, “The rise of big data on cloud computing: Review and open research issues,” </a:t>
            </a:r>
            <a:r>
              <a:rPr lang="en-US" sz="1100" i="1" dirty="0"/>
              <a:t>Information</a:t>
            </a:r>
            <a:r>
              <a:rPr lang="en-US" sz="1100" dirty="0"/>
              <a:t> </a:t>
            </a:r>
            <a:r>
              <a:rPr lang="en-US" sz="1100" i="1" dirty="0"/>
              <a:t>Systems</a:t>
            </a:r>
            <a:r>
              <a:rPr lang="en-US" sz="1100" dirty="0"/>
              <a:t>, vol. 47, pp. 98–115, Jan. 2015. [Online]. Available: http://</a:t>
            </a:r>
            <a:r>
              <a:rPr lang="en-US" sz="1100" dirty="0" smtClean="0"/>
              <a:t>linkinghub.elsevier.com/retrieve/pii/S0306437914001288</a:t>
            </a:r>
            <a:br>
              <a:rPr lang="en-US" sz="1100" dirty="0" smtClean="0"/>
            </a:br>
            <a:r>
              <a:rPr lang="en-US" sz="1100" dirty="0" smtClean="0"/>
              <a:t>[</a:t>
            </a:r>
            <a:r>
              <a:rPr lang="en-US" sz="1100" dirty="0"/>
              <a:t>9] E. </a:t>
            </a:r>
            <a:r>
              <a:rPr lang="en-US" sz="1100" dirty="0" err="1"/>
              <a:t>Ch’ng</a:t>
            </a:r>
            <a:r>
              <a:rPr lang="en-US" sz="1100" dirty="0"/>
              <a:t>, “The Value of Using Big Data Technologies </a:t>
            </a:r>
            <a:r>
              <a:rPr lang="en-US" sz="1100" dirty="0" smtClean="0"/>
              <a:t>in Computational </a:t>
            </a:r>
            <a:r>
              <a:rPr lang="en-US" sz="1100" dirty="0"/>
              <a:t>Social Science,” Aug. 2014. [Online]. </a:t>
            </a:r>
            <a:r>
              <a:rPr lang="en-US" sz="1100" dirty="0" smtClean="0"/>
              <a:t>Available: http</a:t>
            </a:r>
            <a:r>
              <a:rPr lang="en-US" sz="1100" dirty="0"/>
              <a:t>://arxiv.org/abs/1408.3170</a:t>
            </a:r>
            <a:br>
              <a:rPr lang="en-US" sz="1100" dirty="0"/>
            </a:br>
            <a:r>
              <a:rPr lang="en-US" sz="1100" dirty="0"/>
              <a:t>[10] J. Serrano-Guerrero, J. A. </a:t>
            </a:r>
            <a:r>
              <a:rPr lang="en-US" sz="1100" dirty="0" err="1"/>
              <a:t>Olivas</a:t>
            </a:r>
            <a:r>
              <a:rPr lang="en-US" sz="1100" dirty="0"/>
              <a:t>, F. P. Romero, </a:t>
            </a:r>
            <a:r>
              <a:rPr lang="en-US" sz="1100" dirty="0" smtClean="0"/>
              <a:t>and </a:t>
            </a:r>
            <a:r>
              <a:rPr lang="en-US" sz="1100" dirty="0"/>
              <a:t> E. Herrera-</a:t>
            </a:r>
            <a:r>
              <a:rPr lang="en-US" sz="1100" dirty="0" err="1"/>
              <a:t>Viedma</a:t>
            </a:r>
            <a:r>
              <a:rPr lang="en-US" sz="1100" dirty="0"/>
              <a:t>, “Sentiment analysis: A review </a:t>
            </a:r>
            <a:r>
              <a:rPr lang="en-US" sz="1100" dirty="0" smtClean="0"/>
              <a:t>and comparative </a:t>
            </a:r>
            <a:r>
              <a:rPr lang="en-US" sz="1100" dirty="0"/>
              <a:t>analysis of web services,” </a:t>
            </a:r>
            <a:r>
              <a:rPr lang="en-US" sz="1100" i="1" dirty="0"/>
              <a:t>Information Sciences</a:t>
            </a:r>
            <a:r>
              <a:rPr lang="en-US" sz="1100" dirty="0"/>
              <a:t>,</a:t>
            </a:r>
            <a:br>
              <a:rPr lang="en-US" sz="1100" dirty="0"/>
            </a:br>
            <a:r>
              <a:rPr lang="en-US" sz="1100" dirty="0"/>
              <a:t>vol. 311, pp. 18–38, Aug. 2015. [Online]. </a:t>
            </a:r>
            <a:r>
              <a:rPr lang="en-US" sz="1100" dirty="0" err="1" smtClean="0"/>
              <a:t>Available:http</a:t>
            </a:r>
            <a:r>
              <a:rPr lang="en-US" sz="1100" dirty="0"/>
              <a:t>://</a:t>
            </a:r>
            <a:r>
              <a:rPr lang="en-US" sz="1100" dirty="0" smtClean="0"/>
              <a:t>linkinghub.elsevier.com/retrieve/</a:t>
            </a:r>
            <a:r>
              <a:rPr lang="en-US" sz="1100" dirty="0" err="1" smtClean="0"/>
              <a:t>pii</a:t>
            </a:r>
            <a:r>
              <a:rPr lang="en-US" sz="1100" dirty="0" smtClean="0"/>
              <a:t>/S0020025515002054</a:t>
            </a:r>
            <a:endParaRPr lang="en-US" sz="1100" dirty="0"/>
          </a:p>
        </p:txBody>
      </p:sp>
    </p:spTree>
    <p:extLst>
      <p:ext uri="{BB962C8B-B14F-4D97-AF65-F5344CB8AC3E}">
        <p14:creationId xmlns:p14="http://schemas.microsoft.com/office/powerpoint/2010/main" val="1536729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[11] J. Martin, A. </a:t>
            </a:r>
            <a:r>
              <a:rPr lang="en-US" dirty="0" err="1"/>
              <a:t>Ortigosa</a:t>
            </a:r>
            <a:r>
              <a:rPr lang="en-US" dirty="0"/>
              <a:t>, and R. </a:t>
            </a:r>
            <a:r>
              <a:rPr lang="en-US" dirty="0" err="1"/>
              <a:t>Carro</a:t>
            </a:r>
            <a:r>
              <a:rPr lang="en-US" dirty="0"/>
              <a:t>, “</a:t>
            </a:r>
            <a:r>
              <a:rPr lang="en-US" dirty="0" err="1"/>
              <a:t>SentBuk</a:t>
            </a:r>
            <a:r>
              <a:rPr lang="en-US" dirty="0"/>
              <a:t>: Sentiment analysis for </a:t>
            </a:r>
            <a:r>
              <a:rPr lang="en-US" dirty="0" err="1"/>
              <a:t>elearning</a:t>
            </a:r>
            <a:r>
              <a:rPr lang="en-US" dirty="0"/>
              <a:t> environments,” in </a:t>
            </a:r>
            <a:r>
              <a:rPr lang="en-US" i="1" dirty="0"/>
              <a:t>2012 International Symposium on Computers</a:t>
            </a:r>
            <a:r>
              <a:rPr lang="en-US" dirty="0"/>
              <a:t/>
            </a:r>
            <a:br>
              <a:rPr lang="en-US" dirty="0"/>
            </a:br>
            <a:r>
              <a:rPr lang="en-US" i="1" dirty="0"/>
              <a:t>in Education (SIIE)</a:t>
            </a:r>
            <a:r>
              <a:rPr lang="en-US" dirty="0"/>
              <a:t>, Oct. 2012, pp. 1–6.</a:t>
            </a:r>
            <a:br>
              <a:rPr lang="en-US" dirty="0"/>
            </a:br>
            <a:r>
              <a:rPr lang="en-US" dirty="0"/>
              <a:t>[12] “About technologies: </a:t>
            </a:r>
            <a:r>
              <a:rPr lang="en-US" dirty="0" err="1"/>
              <a:t>Analyse</a:t>
            </a:r>
            <a:r>
              <a:rPr lang="en-US" dirty="0"/>
              <a:t> Tweets using Flume, </a:t>
            </a:r>
            <a:r>
              <a:rPr lang="en-US" dirty="0" err="1"/>
              <a:t>Hadoop</a:t>
            </a:r>
            <a:r>
              <a:rPr lang="en-US" dirty="0"/>
              <a:t> and Hive.”</a:t>
            </a:r>
            <a:br>
              <a:rPr lang="en-US" dirty="0"/>
            </a:br>
            <a:r>
              <a:rPr lang="en-US" dirty="0"/>
              <a:t>[Online]. Available: http://www.aboutechnologies.com/2014/12/analysetweets-using-flume-hadoop-and.html</a:t>
            </a:r>
            <a:br>
              <a:rPr lang="en-US" dirty="0"/>
            </a:br>
            <a:r>
              <a:rPr lang="en-US" dirty="0"/>
              <a:t>[13] “Welcome to Apache Flume Apache Flume.” [Online]. Available:</a:t>
            </a:r>
            <a:br>
              <a:rPr lang="en-US" dirty="0"/>
            </a:br>
            <a:r>
              <a:rPr lang="en-US" dirty="0"/>
              <a:t>https://flume.apache.org/</a:t>
            </a:r>
            <a:br>
              <a:rPr lang="en-US" dirty="0"/>
            </a:br>
            <a:r>
              <a:rPr lang="en-US" dirty="0"/>
              <a:t>[14] “Apache Hive TM.” [Online]. Available: https://hive.apache.org/</a:t>
            </a:r>
            <a:br>
              <a:rPr lang="en-US" dirty="0"/>
            </a:br>
            <a:r>
              <a:rPr lang="en-US" dirty="0"/>
              <a:t>[15] C. Stedman, “Analytical models in big data environments often best left small.” [Online]. Available: http://searchbusinessanalytics.techtarget.com/feature/Analyticalmodels-in-big-data-environments-often-best-left-small</a:t>
            </a:r>
            <a:br>
              <a:rPr lang="en-US" dirty="0"/>
            </a:br>
            <a:endParaRPr lang="en-US" dirty="0"/>
          </a:p>
        </p:txBody>
      </p:sp>
    </p:spTree>
    <p:extLst>
      <p:ext uri="{BB962C8B-B14F-4D97-AF65-F5344CB8AC3E}">
        <p14:creationId xmlns:p14="http://schemas.microsoft.com/office/powerpoint/2010/main" val="332879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lvl="0">
              <a:buSzPct val="45000"/>
              <a:buFont typeface="StarSymbol"/>
              <a:buChar char="●"/>
            </a:pPr>
            <a:r>
              <a:rPr lang="en-US" dirty="0"/>
              <a:t>Today, </a:t>
            </a:r>
            <a:r>
              <a:rPr lang="en-US" dirty="0" smtClean="0"/>
              <a:t>the </a:t>
            </a:r>
            <a:r>
              <a:rPr lang="en-US" dirty="0"/>
              <a:t>world is data rich because of the rise of technology. It is hard to make sense of this data since it is massive</a:t>
            </a:r>
            <a:r>
              <a:rPr lang="en-US" dirty="0" smtClean="0"/>
              <a:t>. </a:t>
            </a:r>
          </a:p>
          <a:p>
            <a:pPr lvl="0">
              <a:buSzPct val="45000"/>
              <a:buFont typeface="StarSymbol"/>
              <a:buChar char="●"/>
            </a:pPr>
            <a:r>
              <a:rPr lang="en-US" dirty="0" smtClean="0"/>
              <a:t>Cloud </a:t>
            </a:r>
            <a:r>
              <a:rPr lang="en-US" dirty="0"/>
              <a:t>Computing is the utilization of many computers to have more computing power, it is the best model in handling Big Data</a:t>
            </a:r>
            <a:r>
              <a:rPr lang="en-US" dirty="0" smtClean="0"/>
              <a:t>.</a:t>
            </a:r>
            <a:endParaRPr lang="en-US" dirty="0"/>
          </a:p>
          <a:p>
            <a:pPr lvl="0">
              <a:buSzPct val="45000"/>
              <a:buFont typeface="StarSymbol"/>
              <a:buChar char="●"/>
            </a:pPr>
            <a:r>
              <a:rPr lang="en-US" dirty="0" smtClean="0"/>
              <a:t>Apache Hadoop is a framework that provides tools for facing Big Data Problems. Hadoop Distributed File System, and MapReduce Function will be used for this project. </a:t>
            </a:r>
            <a:endParaRPr lang="en-US" dirty="0"/>
          </a:p>
          <a:p>
            <a:pPr lvl="0">
              <a:buSzPct val="45000"/>
              <a:buFont typeface="StarSymbol"/>
              <a:buChar char="●"/>
            </a:pPr>
            <a:r>
              <a:rPr lang="en-US" dirty="0" smtClean="0"/>
              <a:t>Sentiment analysis  is in the area of study in Natural Language Processing that deals with classifying if a given text implies positive, or negative meaning.</a:t>
            </a:r>
          </a:p>
        </p:txBody>
      </p:sp>
    </p:spTree>
    <p:extLst>
      <p:ext uri="{BB962C8B-B14F-4D97-AF65-F5344CB8AC3E}">
        <p14:creationId xmlns:p14="http://schemas.microsoft.com/office/powerpoint/2010/main" val="170128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p:txBody>
          <a:bodyPr/>
          <a:lstStyle/>
          <a:p>
            <a:pPr marL="0" indent="0">
              <a:buNone/>
            </a:pPr>
            <a:r>
              <a:rPr lang="en-US" dirty="0"/>
              <a:t>Nowadays, social media sites such as F</a:t>
            </a:r>
            <a:r>
              <a:rPr lang="en-US" dirty="0" smtClean="0"/>
              <a:t>acebook </a:t>
            </a:r>
            <a:r>
              <a:rPr lang="en-US" dirty="0"/>
              <a:t>and </a:t>
            </a:r>
            <a:r>
              <a:rPr lang="en-US" dirty="0" smtClean="0"/>
              <a:t>Twitter </a:t>
            </a:r>
            <a:r>
              <a:rPr lang="en-US" dirty="0"/>
              <a:t>are the venue for people to blurt out their opinions, sentiments, and concern about anything under the </a:t>
            </a:r>
            <a:r>
              <a:rPr lang="en-US" dirty="0" smtClean="0"/>
              <a:t>sun. Usually This is in the form of tweets and posts. What  the researcher intends to do is to get a consensus on the moods and opinions of the UP students by getting their posts and tweets and processing it through sentiment analysis through the use of Hadoop.</a:t>
            </a:r>
            <a:endParaRPr lang="en-US" dirty="0"/>
          </a:p>
        </p:txBody>
      </p:sp>
    </p:spTree>
    <p:extLst>
      <p:ext uri="{BB962C8B-B14F-4D97-AF65-F5344CB8AC3E}">
        <p14:creationId xmlns:p14="http://schemas.microsoft.com/office/powerpoint/2010/main" val="1512340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Autofit/>
          </a:bodyPr>
          <a:lstStyle/>
          <a:p>
            <a:pPr marL="45720" indent="0">
              <a:buNone/>
            </a:pPr>
            <a:r>
              <a:rPr lang="en-US" sz="2800" dirty="0"/>
              <a:t>The main objectives of this study are the following</a:t>
            </a:r>
            <a:r>
              <a:rPr lang="en-US" sz="2800" dirty="0" smtClean="0"/>
              <a:t>:</a:t>
            </a:r>
            <a:endParaRPr lang="en-US" sz="2800" dirty="0"/>
          </a:p>
          <a:p>
            <a:r>
              <a:rPr lang="en-US" sz="2800" dirty="0" smtClean="0"/>
              <a:t>  To </a:t>
            </a:r>
            <a:r>
              <a:rPr lang="en-US" sz="2800" dirty="0"/>
              <a:t>utilize social </a:t>
            </a:r>
            <a:r>
              <a:rPr lang="en-US" sz="2800" dirty="0" smtClean="0"/>
              <a:t>media, </a:t>
            </a:r>
            <a:r>
              <a:rPr lang="en-US" sz="2800" dirty="0"/>
              <a:t>specifically F</a:t>
            </a:r>
            <a:r>
              <a:rPr lang="en-US" sz="2800" dirty="0" smtClean="0"/>
              <a:t>acebook </a:t>
            </a:r>
            <a:r>
              <a:rPr lang="en-US" sz="2800" dirty="0"/>
              <a:t>and </a:t>
            </a:r>
            <a:r>
              <a:rPr lang="en-US" sz="2800" dirty="0" smtClean="0"/>
              <a:t>Twitter</a:t>
            </a:r>
            <a:r>
              <a:rPr lang="en-US" sz="2800" dirty="0"/>
              <a:t>, as a source of data for sentiment analysis</a:t>
            </a:r>
            <a:r>
              <a:rPr lang="en-US" sz="2800" dirty="0" smtClean="0"/>
              <a:t>.</a:t>
            </a:r>
            <a:endParaRPr lang="en-US" sz="2800" dirty="0"/>
          </a:p>
          <a:p>
            <a:r>
              <a:rPr lang="en-US" sz="2800" dirty="0" smtClean="0"/>
              <a:t>  To </a:t>
            </a:r>
            <a:r>
              <a:rPr lang="en-US" sz="2800" dirty="0"/>
              <a:t>provide a tool which will make the processing of data in social media effectively and efficiently through the use of Hadoop, </a:t>
            </a:r>
            <a:r>
              <a:rPr lang="en-US" sz="2800" dirty="0" smtClean="0"/>
              <a:t>and</a:t>
            </a:r>
            <a:endParaRPr lang="en-US" sz="2800" dirty="0"/>
          </a:p>
          <a:p>
            <a:r>
              <a:rPr lang="en-US" sz="2800" dirty="0" smtClean="0"/>
              <a:t>  To </a:t>
            </a:r>
            <a:r>
              <a:rPr lang="en-US" sz="2800" dirty="0"/>
              <a:t>examine, analyze, and report the sentiments of University of the Philippines students to issues that they face in the university or in the country</a:t>
            </a:r>
            <a:r>
              <a:rPr lang="en-US" sz="2800" dirty="0" smtClean="0"/>
              <a:t>.</a:t>
            </a:r>
            <a:endParaRPr lang="en-US" sz="2800" dirty="0"/>
          </a:p>
        </p:txBody>
      </p:sp>
    </p:spTree>
    <p:extLst>
      <p:ext uri="{BB962C8B-B14F-4D97-AF65-F5344CB8AC3E}">
        <p14:creationId xmlns:p14="http://schemas.microsoft.com/office/powerpoint/2010/main" val="2734822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 and Limitations</a:t>
            </a:r>
            <a:endParaRPr lang="en-US" dirty="0"/>
          </a:p>
        </p:txBody>
      </p:sp>
      <p:sp>
        <p:nvSpPr>
          <p:cNvPr id="3" name="Content Placeholder 2"/>
          <p:cNvSpPr>
            <a:spLocks noGrp="1"/>
          </p:cNvSpPr>
          <p:nvPr>
            <p:ph idx="1"/>
          </p:nvPr>
        </p:nvSpPr>
        <p:spPr/>
        <p:txBody>
          <a:bodyPr>
            <a:normAutofit/>
          </a:bodyPr>
          <a:lstStyle/>
          <a:p>
            <a:r>
              <a:rPr lang="en-US" sz="2800" dirty="0" smtClean="0"/>
              <a:t>Posts and Tweets will only be collected from UP-related communities in Facebook and through the use of ‘#’ in Twitter. But the result will be available to everyone.</a:t>
            </a:r>
          </a:p>
          <a:p>
            <a:r>
              <a:rPr lang="en-US" sz="2800" dirty="0" smtClean="0"/>
              <a:t>Limited only to using the HDFS and MapReduce from Apache Hadoop Framework. </a:t>
            </a:r>
          </a:p>
        </p:txBody>
      </p:sp>
    </p:spTree>
    <p:extLst>
      <p:ext uri="{BB962C8B-B14F-4D97-AF65-F5344CB8AC3E}">
        <p14:creationId xmlns:p14="http://schemas.microsoft.com/office/powerpoint/2010/main" val="2596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Framework</a:t>
            </a:r>
            <a:endParaRPr lang="en-US" dirty="0"/>
          </a:p>
        </p:txBody>
      </p:sp>
      <p:pic>
        <p:nvPicPr>
          <p:cNvPr id="4" name="Content Placeholder 3"/>
          <p:cNvPicPr>
            <a:picLocks noGrp="1" noChangeAspect="1"/>
          </p:cNvPicPr>
          <p:nvPr>
            <p:ph idx="1"/>
          </p:nvPr>
        </p:nvPicPr>
        <p:blipFill>
          <a:blip r:embed="rId2"/>
          <a:stretch>
            <a:fillRect/>
          </a:stretch>
        </p:blipFill>
        <p:spPr>
          <a:xfrm>
            <a:off x="2140402" y="1643627"/>
            <a:ext cx="8153130" cy="5000694"/>
          </a:xfrm>
          <a:prstGeom prst="rect">
            <a:avLst/>
          </a:prstGeom>
        </p:spPr>
      </p:pic>
    </p:spTree>
    <p:extLst>
      <p:ext uri="{BB962C8B-B14F-4D97-AF65-F5344CB8AC3E}">
        <p14:creationId xmlns:p14="http://schemas.microsoft.com/office/powerpoint/2010/main" val="3536300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SourceS</a:t>
            </a:r>
            <a:endParaRPr lang="en-US" dirty="0"/>
          </a:p>
        </p:txBody>
      </p:sp>
      <p:sp>
        <p:nvSpPr>
          <p:cNvPr id="3" name="Content Placeholder 2"/>
          <p:cNvSpPr>
            <a:spLocks noGrp="1"/>
          </p:cNvSpPr>
          <p:nvPr>
            <p:ph idx="1"/>
          </p:nvPr>
        </p:nvSpPr>
        <p:spPr/>
        <p:txBody>
          <a:bodyPr>
            <a:noAutofit/>
          </a:bodyPr>
          <a:lstStyle/>
          <a:p>
            <a:pPr marL="0" indent="0">
              <a:buNone/>
            </a:pPr>
            <a:r>
              <a:rPr lang="en-US" sz="1600" dirty="0" smtClean="0"/>
              <a:t>Data that will be collected from: </a:t>
            </a:r>
          </a:p>
          <a:p>
            <a:pPr marL="342900" indent="-342900">
              <a:buAutoNum type="arabicParenR"/>
            </a:pPr>
            <a:r>
              <a:rPr lang="en-US" sz="1600" dirty="0" smtClean="0"/>
              <a:t>Facebook: </a:t>
            </a:r>
          </a:p>
          <a:p>
            <a:pPr marL="0" indent="0">
              <a:buNone/>
            </a:pPr>
            <a:r>
              <a:rPr lang="en-US" sz="1600" dirty="0"/>
              <a:t>	</a:t>
            </a:r>
            <a:r>
              <a:rPr lang="en-US" sz="1600" dirty="0" smtClean="0"/>
              <a:t>1)</a:t>
            </a:r>
            <a:r>
              <a:rPr lang="en-US" sz="1400" dirty="0" smtClean="0"/>
              <a:t>	      </a:t>
            </a:r>
            <a:r>
              <a:rPr lang="en-US" sz="1400" dirty="0" err="1" smtClean="0"/>
              <a:t>Narinig</a:t>
            </a:r>
            <a:r>
              <a:rPr lang="en-US" sz="1400" dirty="0" smtClean="0"/>
              <a:t> </a:t>
            </a:r>
            <a:r>
              <a:rPr lang="en-US" sz="1400" dirty="0" err="1"/>
              <a:t>ko</a:t>
            </a:r>
            <a:r>
              <a:rPr lang="en-US" sz="1400" dirty="0"/>
              <a:t> </a:t>
            </a:r>
            <a:r>
              <a:rPr lang="en-US" sz="1400" dirty="0" err="1"/>
              <a:t>sa</a:t>
            </a:r>
            <a:r>
              <a:rPr lang="en-US" sz="1400" dirty="0"/>
              <a:t> UP Group</a:t>
            </a:r>
          </a:p>
          <a:p>
            <a:pPr marL="800100" lvl="1" indent="-342900">
              <a:buAutoNum type="arabicParenR"/>
            </a:pPr>
            <a:r>
              <a:rPr lang="en-US" sz="1400" dirty="0" smtClean="0"/>
              <a:t>        The </a:t>
            </a:r>
            <a:r>
              <a:rPr lang="en-US" sz="1400" dirty="0" err="1" smtClean="0"/>
              <a:t>Elbi</a:t>
            </a:r>
            <a:r>
              <a:rPr lang="en-US" sz="1400" dirty="0" smtClean="0"/>
              <a:t> Files</a:t>
            </a:r>
          </a:p>
          <a:p>
            <a:pPr marL="800100" lvl="1" indent="-342900">
              <a:buAutoNum type="arabicParenR"/>
            </a:pPr>
            <a:r>
              <a:rPr lang="en-US" sz="1400" dirty="0" smtClean="0"/>
              <a:t>        The </a:t>
            </a:r>
            <a:r>
              <a:rPr lang="en-US" sz="1400" dirty="0" err="1" smtClean="0"/>
              <a:t>Diliman</a:t>
            </a:r>
            <a:r>
              <a:rPr lang="en-US" sz="1400" dirty="0" smtClean="0"/>
              <a:t> Files</a:t>
            </a:r>
          </a:p>
          <a:p>
            <a:pPr marL="0" indent="0">
              <a:buNone/>
            </a:pPr>
            <a:r>
              <a:rPr lang="en-US" sz="1600" dirty="0" smtClean="0"/>
              <a:t>2) Twitter: For Twitter, the ’#’ will be used in order to search for tweets that are related to the topic of interest.</a:t>
            </a:r>
          </a:p>
          <a:p>
            <a:pPr marL="0" indent="0">
              <a:buNone/>
            </a:pPr>
            <a:r>
              <a:rPr lang="en-US" sz="1600" dirty="0"/>
              <a:t> </a:t>
            </a:r>
            <a:r>
              <a:rPr lang="en-US" sz="1600" dirty="0" err="1"/>
              <a:t>UPsaHalalan</a:t>
            </a:r>
            <a:r>
              <a:rPr lang="en-US" sz="1600" dirty="0"/>
              <a:t> </a:t>
            </a:r>
            <a:r>
              <a:rPr lang="en-US" sz="1600" dirty="0" smtClean="0"/>
              <a:t>	</a:t>
            </a:r>
            <a:r>
              <a:rPr lang="en-US" sz="1600" dirty="0"/>
              <a:t>	</a:t>
            </a:r>
            <a:r>
              <a:rPr lang="en-US" sz="1600" dirty="0" smtClean="0"/>
              <a:t>UP </a:t>
            </a:r>
            <a:r>
              <a:rPr lang="en-US" sz="1600" dirty="0" err="1"/>
              <a:t>Halalan</a:t>
            </a:r>
            <a:r>
              <a:rPr lang="en-US" sz="1600" dirty="0"/>
              <a:t> </a:t>
            </a:r>
            <a:r>
              <a:rPr lang="en-US" sz="1600" dirty="0" smtClean="0"/>
              <a:t>	UPLB 	</a:t>
            </a:r>
            <a:r>
              <a:rPr lang="en-US" sz="1600" dirty="0" err="1" smtClean="0"/>
              <a:t>PoeVisitsUPLB</a:t>
            </a:r>
            <a:r>
              <a:rPr lang="en-US" sz="1600" dirty="0" smtClean="0"/>
              <a:t> 	</a:t>
            </a:r>
            <a:r>
              <a:rPr lang="en-US" sz="1600" dirty="0" err="1" smtClean="0"/>
              <a:t>AyokongMagmahal</a:t>
            </a:r>
            <a:r>
              <a:rPr lang="en-US" sz="1600" dirty="0" smtClean="0"/>
              <a:t> 		</a:t>
            </a:r>
            <a:r>
              <a:rPr lang="en-US" sz="1600" dirty="0" err="1" smtClean="0"/>
              <a:t>Duterte</a:t>
            </a:r>
            <a:r>
              <a:rPr lang="en-US" sz="1600" dirty="0" smtClean="0"/>
              <a:t> UPLB </a:t>
            </a:r>
            <a:r>
              <a:rPr lang="en-US" sz="1600" dirty="0" err="1" smtClean="0"/>
              <a:t>DuterteVisits</a:t>
            </a:r>
            <a:r>
              <a:rPr lang="en-US" sz="1600" dirty="0" smtClean="0"/>
              <a:t>		UPLB </a:t>
            </a:r>
            <a:r>
              <a:rPr lang="en-US" sz="1600" dirty="0" err="1"/>
              <a:t>FacultyCenter</a:t>
            </a:r>
            <a:r>
              <a:rPr lang="en-US" sz="1600" dirty="0"/>
              <a:t> </a:t>
            </a:r>
            <a:r>
              <a:rPr lang="en-US" sz="1600" dirty="0" smtClean="0"/>
              <a:t>	MDSUPLB 		</a:t>
            </a:r>
            <a:r>
              <a:rPr lang="en-US" sz="1600" dirty="0" err="1" smtClean="0"/>
              <a:t>MiriamUtakAtPuso</a:t>
            </a:r>
            <a:r>
              <a:rPr lang="en-US" sz="1600" dirty="0" smtClean="0"/>
              <a:t> 		Stephen </a:t>
            </a:r>
            <a:r>
              <a:rPr lang="en-US" sz="1600" dirty="0" err="1"/>
              <a:t>Villena</a:t>
            </a:r>
            <a:r>
              <a:rPr lang="en-US" sz="1600" dirty="0"/>
              <a:t> </a:t>
            </a:r>
            <a:r>
              <a:rPr lang="en-US" sz="1600" dirty="0" err="1" smtClean="0"/>
              <a:t>UPFight</a:t>
            </a:r>
            <a:r>
              <a:rPr lang="en-US" sz="1600" dirty="0" smtClean="0"/>
              <a:t>			</a:t>
            </a:r>
            <a:r>
              <a:rPr lang="en-US" sz="1600" dirty="0" err="1" smtClean="0"/>
              <a:t>UPLBWalkout</a:t>
            </a:r>
            <a:r>
              <a:rPr lang="en-US" sz="1600" dirty="0" smtClean="0"/>
              <a:t> 			</a:t>
            </a:r>
            <a:r>
              <a:rPr lang="en-US" sz="1600" dirty="0" err="1" smtClean="0"/>
              <a:t>AbuSayyaf</a:t>
            </a:r>
            <a:r>
              <a:rPr lang="en-US" sz="1600" dirty="0" smtClean="0"/>
              <a:t> 		</a:t>
            </a:r>
            <a:r>
              <a:rPr lang="en-US" sz="1600" dirty="0" err="1" smtClean="0"/>
              <a:t>BigasHindiBala</a:t>
            </a:r>
            <a:r>
              <a:rPr lang="en-US" sz="1600" dirty="0" smtClean="0"/>
              <a:t> 		Pilipinas2016 </a:t>
            </a:r>
            <a:r>
              <a:rPr lang="en-US" sz="1600" dirty="0"/>
              <a:t>PilipinasDebates2016 </a:t>
            </a:r>
            <a:r>
              <a:rPr lang="en-US" sz="1600" dirty="0" smtClean="0"/>
              <a:t>	</a:t>
            </a:r>
            <a:r>
              <a:rPr lang="en-US" sz="1600" dirty="0" err="1" smtClean="0"/>
              <a:t>Presidentiabledebates</a:t>
            </a:r>
            <a:r>
              <a:rPr lang="en-US" sz="1600" dirty="0" smtClean="0"/>
              <a:t> 	PhilippinesElections2016 	Philippines </a:t>
            </a:r>
            <a:r>
              <a:rPr lang="en-US" sz="1600" dirty="0"/>
              <a:t>Elections </a:t>
            </a:r>
            <a:r>
              <a:rPr lang="en-US" sz="1600" dirty="0" smtClean="0"/>
              <a:t>Philippines </a:t>
            </a:r>
            <a:r>
              <a:rPr lang="en-US" sz="1600" dirty="0"/>
              <a:t>Elections 2016 </a:t>
            </a:r>
            <a:r>
              <a:rPr lang="en-US" sz="1600" dirty="0" smtClean="0"/>
              <a:t>	</a:t>
            </a:r>
            <a:r>
              <a:rPr lang="en-US" sz="1600" dirty="0" err="1" smtClean="0"/>
              <a:t>NoToMarcos</a:t>
            </a:r>
            <a:r>
              <a:rPr lang="en-US" sz="1600" dirty="0" smtClean="0"/>
              <a:t> 	Halalan2016 	</a:t>
            </a:r>
            <a:r>
              <a:rPr lang="en-US" sz="1600" dirty="0" err="1" smtClean="0"/>
              <a:t>philippinesElections</a:t>
            </a:r>
            <a:r>
              <a:rPr lang="en-US" sz="1600" dirty="0" smtClean="0"/>
              <a:t> 	</a:t>
            </a:r>
            <a:r>
              <a:rPr lang="en-US" sz="1600" dirty="0" err="1" smtClean="0"/>
              <a:t>PHVote</a:t>
            </a:r>
            <a:endParaRPr lang="en-US" sz="1600" dirty="0"/>
          </a:p>
        </p:txBody>
      </p:sp>
    </p:spTree>
    <p:extLst>
      <p:ext uri="{BB962C8B-B14F-4D97-AF65-F5344CB8AC3E}">
        <p14:creationId xmlns:p14="http://schemas.microsoft.com/office/powerpoint/2010/main" val="1920073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normAutofit/>
          </a:bodyPr>
          <a:lstStyle/>
          <a:p>
            <a:pPr marL="0" indent="0">
              <a:buNone/>
            </a:pPr>
            <a:r>
              <a:rPr lang="en-US" dirty="0"/>
              <a:t>In order to collect the data from the given sources the following tools are used:</a:t>
            </a:r>
          </a:p>
          <a:p>
            <a:pPr marL="342900" indent="-342900">
              <a:buFont typeface="+mj-lt"/>
              <a:buAutoNum type="arabicPeriod"/>
            </a:pPr>
            <a:r>
              <a:rPr lang="en-US" dirty="0" err="1" smtClean="0"/>
              <a:t>Rfacebook</a:t>
            </a:r>
            <a:r>
              <a:rPr lang="en-US" dirty="0" smtClean="0"/>
              <a:t>- </a:t>
            </a:r>
            <a:r>
              <a:rPr lang="en-US" dirty="0"/>
              <a:t>A package in R that implements Graph API </a:t>
            </a:r>
            <a:r>
              <a:rPr lang="en-US" dirty="0" smtClean="0"/>
              <a:t>was used </a:t>
            </a:r>
            <a:r>
              <a:rPr lang="en-US" dirty="0"/>
              <a:t>to gather data from public pages and groups in </a:t>
            </a:r>
            <a:r>
              <a:rPr lang="en-US" dirty="0" smtClean="0"/>
              <a:t>Facebook</a:t>
            </a:r>
          </a:p>
          <a:p>
            <a:pPr marL="342900" indent="-342900">
              <a:buFont typeface="+mj-lt"/>
              <a:buAutoNum type="arabicPeriod"/>
            </a:pPr>
            <a:r>
              <a:rPr lang="en-US" dirty="0" err="1" smtClean="0"/>
              <a:t>twitteR</a:t>
            </a:r>
            <a:r>
              <a:rPr lang="en-US" dirty="0" smtClean="0"/>
              <a:t>- </a:t>
            </a:r>
            <a:r>
              <a:rPr lang="en-US" dirty="0"/>
              <a:t>A package in R that </a:t>
            </a:r>
            <a:r>
              <a:rPr lang="en-US" dirty="0" smtClean="0"/>
              <a:t>was </a:t>
            </a:r>
            <a:r>
              <a:rPr lang="en-US" dirty="0"/>
              <a:t>used to gather data from twitter through searching for keywords</a:t>
            </a:r>
          </a:p>
          <a:p>
            <a:pPr marL="342900" indent="-342900">
              <a:buFont typeface="+mj-lt"/>
              <a:buAutoNum type="arabicPeriod"/>
            </a:pPr>
            <a:r>
              <a:rPr lang="en-US" dirty="0" smtClean="0"/>
              <a:t> </a:t>
            </a:r>
            <a:r>
              <a:rPr lang="en-US" dirty="0"/>
              <a:t>Apache Flume- Apache Flume is a tool that ingests data for collecting, aggregating and transporting large amounts of streaming data from various servers, in my case from Twitter, to my HDFS</a:t>
            </a:r>
          </a:p>
          <a:p>
            <a:pPr marL="342900" indent="-342900">
              <a:buFont typeface="+mj-lt"/>
              <a:buAutoNum type="arabicPeriod"/>
            </a:pPr>
            <a:r>
              <a:rPr lang="en-US" dirty="0" smtClean="0"/>
              <a:t>Apache </a:t>
            </a:r>
            <a:r>
              <a:rPr lang="en-US" dirty="0"/>
              <a:t>Hive - In order to make sense of the data gathered by flume, Hive was used as it supports reading, writing, and managing data stored in a distributed storage such as HDFS through SQL. </a:t>
            </a:r>
          </a:p>
        </p:txBody>
      </p:sp>
    </p:spTree>
    <p:extLst>
      <p:ext uri="{BB962C8B-B14F-4D97-AF65-F5344CB8AC3E}">
        <p14:creationId xmlns:p14="http://schemas.microsoft.com/office/powerpoint/2010/main" val="261477181"/>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Theme1">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Theme1" id="{4A38952E-9A2F-4D1D-81BC-11AC65D1BF23}" vid="{0B8BDB4A-C79D-4035-8702-7BFF2E2CF72D}"/>
    </a:ext>
  </a:extLst>
</a:theme>
</file>

<file path=docProps/app.xml><?xml version="1.0" encoding="utf-8"?>
<Properties xmlns="http://schemas.openxmlformats.org/officeDocument/2006/extended-properties" xmlns:vt="http://schemas.openxmlformats.org/officeDocument/2006/docPropsVTypes">
  <Template>TM02900769[[fn=Retrospect]]</Template>
  <TotalTime>2862</TotalTime>
  <Words>1403</Words>
  <Application>Microsoft Office PowerPoint</Application>
  <PresentationFormat>Custom</PresentationFormat>
  <Paragraphs>64</Paragraphs>
  <Slides>25</Slides>
  <Notes>0</Notes>
  <HiddenSlides>0</HiddenSlides>
  <MMClips>0</MMClip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HDOfficeLightV0</vt:lpstr>
      <vt:lpstr>1_HDOfficeLightV0</vt:lpstr>
      <vt:lpstr>2_HDOfficeLightV0</vt:lpstr>
      <vt:lpstr>Theme1</vt:lpstr>
      <vt:lpstr>Sentiment Analysis on UP-related Communities in Facebook and Twitter Using Hadoop</vt:lpstr>
      <vt:lpstr>abstract</vt:lpstr>
      <vt:lpstr>Background</vt:lpstr>
      <vt:lpstr>Statement  of the Problem</vt:lpstr>
      <vt:lpstr>Objectives</vt:lpstr>
      <vt:lpstr>Scopes and Limitations</vt:lpstr>
      <vt:lpstr>Theoretical Framework</vt:lpstr>
      <vt:lpstr>Data SourceS</vt:lpstr>
      <vt:lpstr>Data Collection:</vt:lpstr>
      <vt:lpstr>Training</vt:lpstr>
      <vt:lpstr>Pre-processing</vt:lpstr>
      <vt:lpstr>PowerPoint Presentation</vt:lpstr>
      <vt:lpstr>RESULTS AND DISCUSSIONS</vt:lpstr>
      <vt:lpstr>RESULTS AND DISCUSSIONS</vt:lpstr>
      <vt:lpstr>RESULTS AND DISCUSSIONS</vt:lpstr>
      <vt:lpstr>RESULTS AND DISCUSSIONS</vt:lpstr>
      <vt:lpstr>RESULTS AND DISCUSSIONS</vt:lpstr>
      <vt:lpstr>RESULTS AND DISCUSSIONS</vt:lpstr>
      <vt:lpstr>RESULTS AND DISCUSSIONS</vt:lpstr>
      <vt:lpstr>PowerPoint Presentation</vt:lpstr>
      <vt:lpstr>PowerPoint Presentation</vt:lpstr>
      <vt:lpstr>concLUSION  AND FUTURE WORK</vt:lpstr>
      <vt:lpstr>CONCLUSION AND FUTURE WORK</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UP-related Communities in Facebook and Twitter Using Hadoop</dc:title>
  <dc:creator>rahmat dabalos</dc:creator>
  <cp:lastModifiedBy>rahmat dabalos</cp:lastModifiedBy>
  <cp:revision>36</cp:revision>
  <dcterms:created xsi:type="dcterms:W3CDTF">2015-11-21T05:05:09Z</dcterms:created>
  <dcterms:modified xsi:type="dcterms:W3CDTF">2016-05-20T03:59:00Z</dcterms:modified>
</cp:coreProperties>
</file>