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82" r:id="rId9"/>
    <p:sldId id="270" r:id="rId10"/>
    <p:sldId id="281" r:id="rId11"/>
    <p:sldId id="284" r:id="rId12"/>
    <p:sldId id="283" r:id="rId13"/>
    <p:sldId id="285" r:id="rId14"/>
    <p:sldId id="286" r:id="rId15"/>
    <p:sldId id="287" r:id="rId16"/>
    <p:sldId id="265" r:id="rId17"/>
    <p:sldId id="261" r:id="rId18"/>
  </p:sldIdLst>
  <p:sldSz cx="12192000" cy="6858000"/>
  <p:notesSz cx="6858000" cy="9144000"/>
  <p:defaultTextStyle>
    <a:defPPr>
      <a:defRPr lang="ko-Kore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6327"/>
  </p:normalViewPr>
  <p:slideViewPr>
    <p:cSldViewPr snapToGrid="0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7EB1-2077-72F3-3699-DB29C005E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F0B4F-9962-0D52-FA75-D2EE81F9C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7E3BB-4E49-E5AC-1445-7ADB3E6D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11/15/24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3CB9C-35FD-AD6B-10CA-296B629B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32337-7409-80AE-76B8-2672D38F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56703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2C43-AABF-D2FA-DD3B-B229377E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C79484-C23D-4932-4D0B-F17DD38F9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29894-AC44-1419-8CB7-B1427605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11/15/24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4CB25-EA64-D35F-4856-46FC9069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9B4BF-57B3-D670-E240-9C98EB1F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21798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B28AB7-86BD-5A73-401C-880DCECD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7E2FA-178E-A17B-6A12-666359DC8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AE98A-AF5F-D9AC-3D0F-46F1AC2C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11/15/24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E9221-F4F2-61A9-9E57-A757E629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3417F-83DA-EC42-C080-0222D08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6751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F2C3E-D93E-D5BE-DFD6-F1701DE4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EF06F-A232-1CB9-CBCB-1BAAD064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385D9-A646-C6B2-0DAC-4A2486EF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11/15/24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10EA3-31E1-1CC5-0141-B44A74DA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BCA09-4ADA-AE7C-EEB7-8EE9974E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9341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7B047-8923-AEC4-FBEF-26F082DE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9137E-9821-6ADA-B82B-314565CD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026A8-1AE5-2B34-8D7D-0BB56269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11/15/24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3AB85-C963-17F7-11C6-993E9914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5495-21B2-B74C-5879-32B94B21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86170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2EB08-692B-620D-CAA4-24E2369C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6BF4A-4F21-0966-35EE-59C978C85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7F23D-9F58-250C-E711-364D8D41C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5DC8A-4389-33BE-C3BA-34801430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11/15/24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BEB86E-80BB-957E-0EB2-D4CDBE70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DFE3E-4AD8-60EC-B447-A735657F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4983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78B4-9CE5-0F75-3FA7-08FEC75D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BD832-F5CA-EA32-ADED-E85D54E0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16ED8-1D35-F2EB-552E-0580FA69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A54443-5E92-C15D-3AFD-F02DFF39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B48436-F55E-A431-FDE7-0DC72B44E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5034C-0D8F-9C7E-84D9-911E6BA7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11/15/24</a:t>
            </a:fld>
            <a:endParaRPr kumimoji="1" lang="ko-Kore-DK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781EA6-DF4B-5E3E-24E0-2AF3565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1594BC-C82E-C2B6-C791-D6B4A670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49614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A3698-7053-2DF5-CF1C-51562993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CBE3A-9B4F-076D-6480-7BB933C4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11/15/24</a:t>
            </a:fld>
            <a:endParaRPr kumimoji="1" lang="ko-Kore-DK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B11D0-654C-5658-0949-2291DBA6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0F2EE6-6F8D-57B1-DFD1-0D81A150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0775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629C0-C6D8-5B86-C453-A908DCA9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11/15/24</a:t>
            </a:fld>
            <a:endParaRPr kumimoji="1" lang="ko-Kore-DK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2CA12F-0C58-6C4C-F9D0-FD834DDA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9279E-16CB-79B9-FBFE-EA3D07CC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52751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3C959-9DFF-442C-5CF9-EE9B33DC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7855E-B732-8F4A-FB15-C9FC34D8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CAAE1-56AD-A7E5-E379-F1A9D419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6F622-10DC-B2B7-546A-07F1315A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11/15/24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42E30-16B4-CD53-3172-2BAB10BE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B9663-65BE-89D6-D7DF-5CEE930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16142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21CE-D24A-E424-438B-B1333E73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753D4-73D2-6F7E-ED75-9E6331DA0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DK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1D6A5-9D1B-D218-4D6F-C0D3B2CEB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F07B9-6CFF-D2BF-CFE4-682A1DFF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3BC1-992D-1F43-98B1-8B8E610D7F7F}" type="datetimeFigureOut">
              <a:rPr kumimoji="1" lang="ko-Kore-DK" altLang="en-US" smtClean="0"/>
              <a:t>11/15/24</a:t>
            </a:fld>
            <a:endParaRPr kumimoji="1" lang="ko-Kore-DK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4E835-C372-CDF8-068C-AB1B4B7B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DK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AF57C-1681-666E-BAFE-184B241D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218806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3289A-AE88-6D58-3893-1CA7E2F7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DK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88FC0-A3A1-261B-520D-F8B874C3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DK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C7370-82EB-D3D1-9C03-ADF703186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3BC1-992D-1F43-98B1-8B8E610D7F7F}" type="datetimeFigureOut">
              <a:rPr kumimoji="1" lang="ko-Kore-DK" altLang="en-US" smtClean="0"/>
              <a:t>11/15/24</a:t>
            </a:fld>
            <a:endParaRPr kumimoji="1" lang="ko-Kore-DK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381CF-4055-02A8-B254-8E8733D5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DK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497-C95F-870F-66D0-A1683D885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1569-F403-A545-A691-BB92BD662296}" type="slidenum">
              <a:rPr kumimoji="1" lang="ko-Kore-DK" altLang="en-US" smtClean="0"/>
              <a:t>‹#›</a:t>
            </a:fld>
            <a:endParaRPr kumimoji="1" lang="ko-Kore-DK" altLang="en-US"/>
          </a:p>
        </p:txBody>
      </p:sp>
    </p:spTree>
    <p:extLst>
      <p:ext uri="{BB962C8B-B14F-4D97-AF65-F5344CB8AC3E}">
        <p14:creationId xmlns:p14="http://schemas.microsoft.com/office/powerpoint/2010/main" val="19415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C52F-24E7-CD6B-D43E-64278BA80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DK" dirty="0"/>
              <a:t>Final Presentation</a:t>
            </a:r>
            <a:endParaRPr kumimoji="1" lang="ko-Kore-DK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302EA-1F9D-5F4D-046C-00C83EC9C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DK" dirty="0"/>
              <a:t>Team Blue</a:t>
            </a:r>
          </a:p>
        </p:txBody>
      </p:sp>
    </p:spTree>
    <p:extLst>
      <p:ext uri="{BB962C8B-B14F-4D97-AF65-F5344CB8AC3E}">
        <p14:creationId xmlns:p14="http://schemas.microsoft.com/office/powerpoint/2010/main" val="221676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209F-E715-7E31-5C4C-64EE31BC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8BF41-F549-D26B-5422-F0E221C7FB88}"/>
              </a:ext>
            </a:extLst>
          </p:cNvPr>
          <p:cNvSpPr txBox="1"/>
          <p:nvPr/>
        </p:nvSpPr>
        <p:spPr>
          <a:xfrm>
            <a:off x="7867859" y="1874728"/>
            <a:ext cx="4170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Pink: </a:t>
            </a:r>
            <a:r>
              <a:rPr lang="en-US" sz="2800" dirty="0" err="1"/>
              <a:t>gRPC</a:t>
            </a:r>
            <a:r>
              <a:rPr lang="en-US" sz="2800" dirty="0"/>
              <a:t> Service</a:t>
            </a:r>
          </a:p>
          <a:p>
            <a:endParaRPr lang="en-US" sz="2800" dirty="0"/>
          </a:p>
          <a:p>
            <a:r>
              <a:rPr lang="en-US" sz="2800" dirty="0"/>
              <a:t>Black: Promise(or Future)</a:t>
            </a:r>
          </a:p>
          <a:p>
            <a:endParaRPr lang="en-US" sz="2800" dirty="0"/>
          </a:p>
          <a:p>
            <a:r>
              <a:rPr lang="en-US" sz="2800" dirty="0"/>
              <a:t>Purple: function returning Future[Unit]</a:t>
            </a:r>
          </a:p>
          <a:p>
            <a:endParaRPr lang="en-US" sz="2800" dirty="0"/>
          </a:p>
          <a:p>
            <a:r>
              <a:rPr lang="en-US" sz="2800" dirty="0"/>
              <a:t>Blue: Result of </a:t>
            </a:r>
            <a:r>
              <a:rPr lang="en-US" sz="2800" dirty="0" err="1"/>
              <a:t>Await.Result</a:t>
            </a:r>
            <a:endParaRPr lang="en-US" sz="2800" dirty="0"/>
          </a:p>
        </p:txBody>
      </p:sp>
      <p:pic>
        <p:nvPicPr>
          <p:cNvPr id="8" name="Content Placeholder 7" descr="A diagram of a process&#10;&#10;Description automatically generated">
            <a:extLst>
              <a:ext uri="{FF2B5EF4-FFF2-40B4-BE49-F238E27FC236}">
                <a16:creationId xmlns:a16="http://schemas.microsoft.com/office/drawing/2014/main" id="{BA3971E5-9CEC-D0D6-1C16-578DF1D1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75" y="1765640"/>
            <a:ext cx="7713784" cy="3757606"/>
          </a:xfrm>
        </p:spPr>
      </p:pic>
    </p:spTree>
    <p:extLst>
      <p:ext uri="{BB962C8B-B14F-4D97-AF65-F5344CB8AC3E}">
        <p14:creationId xmlns:p14="http://schemas.microsoft.com/office/powerpoint/2010/main" val="128020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A diagram of a process&#10;&#10;Description automatically generated">
            <a:extLst>
              <a:ext uri="{FF2B5EF4-FFF2-40B4-BE49-F238E27FC236}">
                <a16:creationId xmlns:a16="http://schemas.microsoft.com/office/drawing/2014/main" id="{0B1C0138-5441-15EB-3DF2-CABD9C8B0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04" r="39098" b="70432"/>
          <a:stretch/>
        </p:blipFill>
        <p:spPr>
          <a:xfrm>
            <a:off x="0" y="1578137"/>
            <a:ext cx="3185652" cy="1111045"/>
          </a:xfrm>
        </p:spPr>
      </p:pic>
      <p:pic>
        <p:nvPicPr>
          <p:cNvPr id="5" name="Content Placeholder 7" descr="A diagram of a process&#10;&#10;Description automatically generated">
            <a:extLst>
              <a:ext uri="{FF2B5EF4-FFF2-40B4-BE49-F238E27FC236}">
                <a16:creationId xmlns:a16="http://schemas.microsoft.com/office/drawing/2014/main" id="{CE366FC7-DD26-7494-0336-501BCD14F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54" r="20170" b="35762"/>
          <a:stretch/>
        </p:blipFill>
        <p:spPr>
          <a:xfrm>
            <a:off x="0" y="3392206"/>
            <a:ext cx="5663381" cy="1112250"/>
          </a:xfrm>
          <a:prstGeom prst="rect">
            <a:avLst/>
          </a:prstGeom>
        </p:spPr>
      </p:pic>
      <p:pic>
        <p:nvPicPr>
          <p:cNvPr id="6" name="Content Placeholder 7" descr="A diagram of a process&#10;&#10;Description automatically generated">
            <a:extLst>
              <a:ext uri="{FF2B5EF4-FFF2-40B4-BE49-F238E27FC236}">
                <a16:creationId xmlns:a16="http://schemas.microsoft.com/office/drawing/2014/main" id="{F01AC040-279F-4285-2DA4-9B918F631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15"/>
          <a:stretch/>
        </p:blipFill>
        <p:spPr>
          <a:xfrm>
            <a:off x="0" y="5092133"/>
            <a:ext cx="7170611" cy="1124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6B20EC-6B99-94C0-C170-669197A21BB8}"/>
              </a:ext>
            </a:extLst>
          </p:cNvPr>
          <p:cNvSpPr txBox="1"/>
          <p:nvPr/>
        </p:nvSpPr>
        <p:spPr>
          <a:xfrm>
            <a:off x="1809710" y="344129"/>
            <a:ext cx="1639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worker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E58FC-759F-3079-5218-AC4C92A4A9F8}"/>
              </a:ext>
            </a:extLst>
          </p:cNvPr>
          <p:cNvSpPr txBox="1"/>
          <p:nvPr/>
        </p:nvSpPr>
        <p:spPr>
          <a:xfrm>
            <a:off x="8536422" y="344129"/>
            <a:ext cx="1639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master</a:t>
            </a:r>
          </a:p>
        </p:txBody>
      </p:sp>
      <p:pic>
        <p:nvPicPr>
          <p:cNvPr id="12" name="Content Placeholder 4" descr="A diagram of a work flow&#10;&#10;Description automatically generated">
            <a:extLst>
              <a:ext uri="{FF2B5EF4-FFF2-40B4-BE49-F238E27FC236}">
                <a16:creationId xmlns:a16="http://schemas.microsoft.com/office/drawing/2014/main" id="{D3F79F44-D74E-A7C3-B689-7A5903831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892"/>
          <a:stretch/>
        </p:blipFill>
        <p:spPr>
          <a:xfrm>
            <a:off x="6096000" y="1090200"/>
            <a:ext cx="6096000" cy="2119920"/>
          </a:xfrm>
          <a:prstGeom prst="rect">
            <a:avLst/>
          </a:prstGeom>
        </p:spPr>
      </p:pic>
      <p:pic>
        <p:nvPicPr>
          <p:cNvPr id="13" name="Content Placeholder 4" descr="A diagram of a work flow&#10;&#10;Description automatically generated">
            <a:extLst>
              <a:ext uri="{FF2B5EF4-FFF2-40B4-BE49-F238E27FC236}">
                <a16:creationId xmlns:a16="http://schemas.microsoft.com/office/drawing/2014/main" id="{1603BA81-B5E4-C7CC-1337-784A7EF73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03" b="28143"/>
          <a:stretch/>
        </p:blipFill>
        <p:spPr>
          <a:xfrm>
            <a:off x="6096000" y="3372385"/>
            <a:ext cx="6096000" cy="1156511"/>
          </a:xfrm>
          <a:prstGeom prst="rect">
            <a:avLst/>
          </a:prstGeom>
        </p:spPr>
      </p:pic>
      <p:pic>
        <p:nvPicPr>
          <p:cNvPr id="14" name="Content Placeholder 4" descr="A diagram of a work flow&#10;&#10;Description automatically generated">
            <a:extLst>
              <a:ext uri="{FF2B5EF4-FFF2-40B4-BE49-F238E27FC236}">
                <a16:creationId xmlns:a16="http://schemas.microsoft.com/office/drawing/2014/main" id="{7BB3A73D-C676-540D-74AF-DDD36E372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928" r="25615"/>
          <a:stretch/>
        </p:blipFill>
        <p:spPr>
          <a:xfrm>
            <a:off x="7541342" y="5092133"/>
            <a:ext cx="4650658" cy="113511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994D61-9158-B32A-EDE9-88F8F0FFB669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185652" y="2133660"/>
            <a:ext cx="2910348" cy="165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5DBCCD-84D9-E4B8-0D1B-CB08507588E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663381" y="3948331"/>
            <a:ext cx="432619" cy="2310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734276-F0C3-1D7B-606E-12E4BE57B08A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170611" y="5654238"/>
            <a:ext cx="370731" cy="5452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C91A1F-B6C4-3241-9A56-BB60B0101B9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H="1">
            <a:off x="0" y="2150160"/>
            <a:ext cx="12192000" cy="179817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6F47A0-689A-01C8-1F04-F11DCE74EFB3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H="1">
            <a:off x="0" y="3950641"/>
            <a:ext cx="12192000" cy="1703597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6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9FFBD-991C-50F1-BFB5-A1F8D494B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134"/>
            <a:ext cx="5951589" cy="2333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FC2D1E-4059-040F-C500-10F5498D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755" y="5520769"/>
            <a:ext cx="6521245" cy="1203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41D2E-74E8-2129-73C6-C6E6F70A8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553"/>
            <a:ext cx="6641133" cy="4880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2A6B9-959C-81B3-3FC9-47AE99180B35}"/>
              </a:ext>
            </a:extLst>
          </p:cNvPr>
          <p:cNvSpPr txBox="1"/>
          <p:nvPr/>
        </p:nvSpPr>
        <p:spPr>
          <a:xfrm>
            <a:off x="6924263" y="1765929"/>
            <a:ext cx="4601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Shuffling is done in </a:t>
            </a:r>
            <a:r>
              <a:rPr lang="en-US" dirty="0" err="1"/>
              <a:t>sendDistribute</a:t>
            </a:r>
            <a:r>
              <a:rPr lang="en-US" dirty="0"/>
              <a:t>. </a:t>
            </a:r>
            <a:r>
              <a:rPr lang="en-US" dirty="0" err="1"/>
              <a:t>sendDistribute</a:t>
            </a:r>
            <a:r>
              <a:rPr lang="en-US" dirty="0"/>
              <a:t> sends distribute requests.</a:t>
            </a:r>
          </a:p>
          <a:p>
            <a:endParaRPr lang="en-US" dirty="0"/>
          </a:p>
          <a:p>
            <a:r>
              <a:rPr lang="en-US" dirty="0"/>
              <a:t>When worker receives a distribute request(containing records less than 2MB), it simply saves the records as a file.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2EED-C3A9-D544-1061-3FD9DEFEB680}"/>
              </a:ext>
            </a:extLst>
          </p:cNvPr>
          <p:cNvSpPr txBox="1"/>
          <p:nvPr/>
        </p:nvSpPr>
        <p:spPr>
          <a:xfrm>
            <a:off x="6924263" y="504098"/>
            <a:ext cx="445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Distribute(Shuffling)</a:t>
            </a:r>
          </a:p>
        </p:txBody>
      </p:sp>
    </p:spTree>
    <p:extLst>
      <p:ext uri="{BB962C8B-B14F-4D97-AF65-F5344CB8AC3E}">
        <p14:creationId xmlns:p14="http://schemas.microsoft.com/office/powerpoint/2010/main" val="390881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EFF4-1BC5-BDD9-0C02-3EEC2296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A355-A660-45F1-9587-9E853D09A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to merge “m” sorted record blocks into 1 sorted record block.</a:t>
            </a:r>
          </a:p>
          <a:p>
            <a:pPr marL="0" indent="0">
              <a:buNone/>
            </a:pPr>
            <a:r>
              <a:rPr lang="en-US" dirty="0"/>
              <a:t>Let there are total ”n” records.</a:t>
            </a:r>
          </a:p>
          <a:p>
            <a:pPr marL="0" indent="0">
              <a:buNone/>
            </a:pPr>
            <a:r>
              <a:rPr lang="en-US" dirty="0"/>
              <a:t>We need to find the smallest record among m blocks. (and repeat this n times)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way is to simply compare m times O(n m)</a:t>
            </a:r>
          </a:p>
          <a:p>
            <a:pPr marL="0" indent="0">
              <a:buNone/>
            </a:pPr>
            <a:r>
              <a:rPr lang="en-US" dirty="0"/>
              <a:t>We use tournament tree O(n log m)</a:t>
            </a:r>
          </a:p>
          <a:p>
            <a:pPr marL="0" indent="0">
              <a:buNone/>
            </a:pPr>
            <a:r>
              <a:rPr lang="en-US" dirty="0"/>
              <a:t>If there are total 2GB of records, m is 2 GB / 2 MB = 1000.</a:t>
            </a:r>
          </a:p>
          <a:p>
            <a:pPr marL="0" indent="0">
              <a:buNone/>
            </a:pPr>
            <a:r>
              <a:rPr lang="en-US" dirty="0"/>
              <a:t>m increases linearly as the total size increases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5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C565-1213-8955-1543-CB812CF1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2F52D-094C-F467-6F22-E72B55C66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Basically a modified merge sort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EDFBC2-4FB5-39A5-4132-7EEDE46A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55" y="2432844"/>
            <a:ext cx="26543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8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C565-1213-8955-1543-CB812CF1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62" y="60116"/>
            <a:ext cx="10515600" cy="1325563"/>
          </a:xfrm>
        </p:spPr>
        <p:txBody>
          <a:bodyPr/>
          <a:lstStyle/>
          <a:p>
            <a:r>
              <a:rPr lang="en-US" dirty="0"/>
              <a:t>Tournament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2F52D-094C-F467-6F22-E72B55C66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62" y="1581491"/>
            <a:ext cx="40686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Implemented in </a:t>
            </a:r>
            <a:r>
              <a:rPr lang="en-US" dirty="0" err="1"/>
              <a:t>RecordFileManipulator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09B8E-2F31-4209-4453-D8986CCC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38" y="3297920"/>
            <a:ext cx="7772400" cy="3499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15BC1-BA24-97D2-ACE7-6304BD3D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38" y="0"/>
            <a:ext cx="7772400" cy="31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9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9D23E-5AF7-9FB7-EA2F-0BED102E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Design Remarks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9F9DD-10C4-D57D-0DF9-AC174B712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Control states as future &amp; promise to schedule the overall flow</a:t>
            </a:r>
          </a:p>
          <a:p>
            <a:r>
              <a:rPr kumimoji="1" lang="en-US" altLang="ko-Kore-DK" dirty="0" err="1"/>
              <a:t>Sort&amp;Sample</a:t>
            </a:r>
            <a:r>
              <a:rPr kumimoji="1" lang="en-US" altLang="ko-Kore-DK" dirty="0"/>
              <a:t> before register to the master</a:t>
            </a:r>
          </a:p>
          <a:p>
            <a:r>
              <a:rPr kumimoji="1" lang="en-US" altLang="ko-Kore-DK" dirty="0"/>
              <a:t>Separate </a:t>
            </a:r>
            <a:r>
              <a:rPr kumimoji="1" lang="en-US" altLang="ko-Kore-DK" dirty="0" err="1"/>
              <a:t>DistributeStart</a:t>
            </a:r>
            <a:r>
              <a:rPr kumimoji="1" lang="en-US" altLang="ko-Kore-DK" dirty="0"/>
              <a:t>/</a:t>
            </a:r>
            <a:r>
              <a:rPr kumimoji="1" lang="en-US" altLang="ko-Kore-DK" dirty="0" err="1"/>
              <a:t>DistributeFinish</a:t>
            </a:r>
            <a:r>
              <a:rPr kumimoji="1" lang="en-US" altLang="ko-Kore-DK" dirty="0"/>
              <a:t> &amp; </a:t>
            </a:r>
            <a:r>
              <a:rPr kumimoji="1" lang="en-US" altLang="ko-Kore-DK" dirty="0" err="1"/>
              <a:t>SortStart</a:t>
            </a:r>
            <a:r>
              <a:rPr kumimoji="1" lang="en-US" altLang="ko-Kore-DK" dirty="0"/>
              <a:t>/</a:t>
            </a:r>
            <a:r>
              <a:rPr kumimoji="1" lang="en-US" altLang="ko-Kore-DK" dirty="0" err="1"/>
              <a:t>SortFinish</a:t>
            </a:r>
            <a:r>
              <a:rPr kumimoji="1" lang="en-US" altLang="ko-Kore-DK" dirty="0"/>
              <a:t> requests so that the distribution and sorting(merging) does not happen in the </a:t>
            </a:r>
            <a:r>
              <a:rPr kumimoji="1" lang="en-US" altLang="ko-Kore-DK" dirty="0" err="1"/>
              <a:t>httpclient’s</a:t>
            </a:r>
            <a:r>
              <a:rPr kumimoji="1" lang="en-US" altLang="ko-Kore-DK" dirty="0"/>
              <a:t> request-response context</a:t>
            </a:r>
          </a:p>
          <a:p>
            <a:r>
              <a:rPr kumimoji="1" lang="en-US" altLang="ko-Kore-DK" dirty="0"/>
              <a:t>Decided the size of </a:t>
            </a:r>
            <a:r>
              <a:rPr kumimoji="1" lang="en-US" altLang="ko-Kore-DK" dirty="0" err="1"/>
              <a:t>temp&amp;output</a:t>
            </a:r>
            <a:r>
              <a:rPr kumimoji="1" lang="en-US" altLang="ko-Kore-DK" dirty="0"/>
              <a:t> files as 2MB, because of OOM error during file save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348595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C9CA3-99D0-AFF0-D1AE-3E0480D5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If we were to redo the project from beginning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F735F-05C4-EFAD-7830-4EB522DE8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820"/>
          </a:xfrm>
        </p:spPr>
        <p:txBody>
          <a:bodyPr>
            <a:normAutofit lnSpcReduction="10000"/>
          </a:bodyPr>
          <a:lstStyle/>
          <a:p>
            <a:r>
              <a:rPr kumimoji="1" lang="en-US" altLang="ko-Kore-DK" dirty="0" err="1"/>
              <a:t>Jihun</a:t>
            </a:r>
            <a:r>
              <a:rPr kumimoji="1" lang="en-US" altLang="ko-Kore-DK" dirty="0"/>
              <a:t>: </a:t>
            </a:r>
          </a:p>
          <a:p>
            <a:r>
              <a:rPr kumimoji="1" lang="en-US" altLang="ko-Kore-DK" dirty="0"/>
              <a:t>Decide the </a:t>
            </a:r>
            <a:r>
              <a:rPr kumimoji="1" lang="en-US" altLang="ko-Kore-DK" dirty="0">
                <a:solidFill>
                  <a:srgbClr val="FF0000"/>
                </a:solidFill>
              </a:rPr>
              <a:t>data representation of the saved file &amp; protocol &amp; method interfaces </a:t>
            </a:r>
            <a:r>
              <a:rPr kumimoji="1" lang="en-US" altLang="ko-Kore-DK" dirty="0"/>
              <a:t>first more than anything else.</a:t>
            </a:r>
          </a:p>
          <a:p>
            <a:r>
              <a:rPr kumimoji="1" lang="en-US" altLang="ko-Kore-DK" dirty="0"/>
              <a:t>Change the signature and communication protocol more test friendly</a:t>
            </a:r>
          </a:p>
          <a:p>
            <a:r>
              <a:rPr kumimoji="1" lang="en-US" altLang="ko-Kore-DK" dirty="0"/>
              <a:t>Set detailed milestone &amp; due date</a:t>
            </a:r>
          </a:p>
          <a:p>
            <a:endParaRPr kumimoji="1" lang="en-US" altLang="ko-Kore-DK" dirty="0"/>
          </a:p>
          <a:p>
            <a:r>
              <a:rPr kumimoji="1" lang="en-US" altLang="ko-Kore-DK" dirty="0" err="1"/>
              <a:t>Jeongho</a:t>
            </a:r>
            <a:r>
              <a:rPr kumimoji="1" lang="en-US" altLang="ko-Kore-DK" dirty="0"/>
              <a:t>:</a:t>
            </a:r>
          </a:p>
          <a:p>
            <a:r>
              <a:rPr kumimoji="1" lang="en-US" altLang="ko-Kore-DK" dirty="0"/>
              <a:t>Think more about time complexity(e.g., list </a:t>
            </a:r>
            <a:r>
              <a:rPr kumimoji="1" lang="en-US" altLang="ko-Kore-DK" dirty="0" err="1"/>
              <a:t>concat</a:t>
            </a:r>
            <a:r>
              <a:rPr kumimoji="1" lang="en-US" altLang="ko-Kore-DK" dirty="0"/>
              <a:t> vs </a:t>
            </a:r>
            <a:r>
              <a:rPr kumimoji="1" lang="en-US" altLang="ko-Kore-DK" dirty="0" err="1"/>
              <a:t>flatmap</a:t>
            </a:r>
            <a:r>
              <a:rPr kumimoji="1" lang="en-US" altLang="ko-Kore-DK" dirty="0"/>
              <a:t>?, list or cats chain?)</a:t>
            </a:r>
          </a:p>
          <a:p>
            <a:r>
              <a:rPr kumimoji="1" lang="en-US" altLang="ko-Kore-DK" dirty="0"/>
              <a:t>Automate testing, formatting</a:t>
            </a:r>
          </a:p>
          <a:p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176749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B431-2D7F-CE17-9EB3-63B7BA86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Test Result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95F2A-489F-4AD1-3042-72242C5A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Completed in ~40s</a:t>
            </a:r>
          </a:p>
          <a:p>
            <a:r>
              <a:rPr kumimoji="1" lang="en-US" altLang="ko-Kore-DK" dirty="0"/>
              <a:t>4 worker nodes with 2 * 32MB input files each </a:t>
            </a:r>
          </a:p>
          <a:p>
            <a:r>
              <a:rPr kumimoji="1" lang="en-US" altLang="ko-Kore-DK" dirty="0"/>
              <a:t>More test cases at the </a:t>
            </a:r>
            <a:r>
              <a:rPr kumimoji="1" lang="en-US" altLang="ko-Kore-DK" dirty="0" err="1"/>
              <a:t>github</a:t>
            </a:r>
            <a:r>
              <a:rPr kumimoji="1" lang="en-US" altLang="ko-Kore-DK" dirty="0"/>
              <a:t> repo</a:t>
            </a:r>
            <a:endParaRPr kumimoji="1" lang="ko-Kore-DK" altLang="en-US" dirty="0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4AF5D51-7ED4-ED27-54D4-87EBA71D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3429000"/>
            <a:ext cx="7531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5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AB91A-93D6-937F-3622-E9013D94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Test Result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94804-FB29-817A-42D8-DC12079A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By shell script(written by </a:t>
            </a:r>
            <a:r>
              <a:rPr kumimoji="1" lang="en-US" altLang="ko-Kore-DK" dirty="0" err="1"/>
              <a:t>github</a:t>
            </a:r>
            <a:r>
              <a:rPr kumimoji="1" lang="en-US" altLang="ko-Kore-DK" dirty="0"/>
              <a:t> copilot)</a:t>
            </a:r>
          </a:p>
          <a:p>
            <a:r>
              <a:rPr kumimoji="1" lang="en-US" altLang="ko-Kore-DK" dirty="0"/>
              <a:t>Check each worker’s integrity -&gt; checked whole workers</a:t>
            </a:r>
          </a:p>
          <a:p>
            <a:endParaRPr kumimoji="1" lang="ko-Kore-DK" altLang="en-US" dirty="0"/>
          </a:p>
        </p:txBody>
      </p:sp>
      <p:pic>
        <p:nvPicPr>
          <p:cNvPr id="5" name="그림 4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A441EE0C-2581-3D3F-711F-E51075B7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75" y="3171093"/>
            <a:ext cx="3136900" cy="762000"/>
          </a:xfrm>
          <a:prstGeom prst="rect">
            <a:avLst/>
          </a:prstGeom>
        </p:spPr>
      </p:pic>
      <p:pic>
        <p:nvPicPr>
          <p:cNvPr id="8" name="그림 7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FE1EE409-0B90-B49D-136C-D88F540AC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025" y="3171093"/>
            <a:ext cx="3111500" cy="800100"/>
          </a:xfrm>
          <a:prstGeom prst="rect">
            <a:avLst/>
          </a:prstGeom>
        </p:spPr>
      </p:pic>
      <p:pic>
        <p:nvPicPr>
          <p:cNvPr id="10" name="그림 9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E09EF391-D2EE-BD44-D92D-15263B87C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5125916"/>
            <a:ext cx="3149600" cy="825500"/>
          </a:xfrm>
          <a:prstGeom prst="rect">
            <a:avLst/>
          </a:prstGeom>
        </p:spPr>
      </p:pic>
      <p:pic>
        <p:nvPicPr>
          <p:cNvPr id="12" name="그림 11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ABB102D7-125B-59C2-B139-414B72CF6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025" y="5125916"/>
            <a:ext cx="3136900" cy="800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8AB791-C801-4E3D-E58F-98589F8A8A87}"/>
              </a:ext>
            </a:extLst>
          </p:cNvPr>
          <p:cNvSpPr txBox="1"/>
          <p:nvPr/>
        </p:nvSpPr>
        <p:spPr>
          <a:xfrm>
            <a:off x="1120775" y="4208585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1</a:t>
            </a:r>
            <a:endParaRPr kumimoji="1" lang="ko-Kore-DK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C8B25-06E8-84CF-1265-CBAF348F8AB1}"/>
              </a:ext>
            </a:extLst>
          </p:cNvPr>
          <p:cNvSpPr txBox="1"/>
          <p:nvPr/>
        </p:nvSpPr>
        <p:spPr>
          <a:xfrm>
            <a:off x="7947025" y="4208585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2</a:t>
            </a:r>
            <a:endParaRPr kumimoji="1" lang="ko-Kore-DK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35258-1898-11DB-92D1-824256C04D90}"/>
              </a:ext>
            </a:extLst>
          </p:cNvPr>
          <p:cNvSpPr txBox="1"/>
          <p:nvPr/>
        </p:nvSpPr>
        <p:spPr>
          <a:xfrm>
            <a:off x="1120775" y="6141421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3</a:t>
            </a:r>
            <a:endParaRPr kumimoji="1" lang="ko-Kore-DK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86414-287A-F026-9CB9-3C90EE4B0FD3}"/>
              </a:ext>
            </a:extLst>
          </p:cNvPr>
          <p:cNvSpPr txBox="1"/>
          <p:nvPr/>
        </p:nvSpPr>
        <p:spPr>
          <a:xfrm>
            <a:off x="7921625" y="6110993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DK" dirty="0"/>
              <a:t>Worker 4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19190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AB91A-93D6-937F-3622-E9013D94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Test Result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94804-FB29-817A-42D8-DC12079A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/>
              <a:t>By shell script(written by </a:t>
            </a:r>
            <a:r>
              <a:rPr kumimoji="1" lang="en-US" altLang="ko-Kore-DK" dirty="0" err="1"/>
              <a:t>github</a:t>
            </a:r>
            <a:r>
              <a:rPr kumimoji="1" lang="en-US" altLang="ko-Kore-DK" dirty="0"/>
              <a:t> copilot)</a:t>
            </a:r>
          </a:p>
          <a:p>
            <a:r>
              <a:rPr kumimoji="1" lang="en-US" altLang="ko-Kore-DK" dirty="0"/>
              <a:t>Check each worker’s integrity -&gt; checked whole workers</a:t>
            </a:r>
          </a:p>
          <a:p>
            <a:endParaRPr kumimoji="1" lang="ko-Kore-DK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B146DF-C94E-51AF-331F-9B49C208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20" y="3429000"/>
            <a:ext cx="8822160" cy="19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7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84EE2CD-D6DA-2880-7B93-9EEF3970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kumimoji="1" lang="en" altLang="ko-Kore-DK" dirty="0"/>
              <a:t>Milestone 1</a:t>
            </a:r>
          </a:p>
          <a:p>
            <a:pPr lvl="1"/>
            <a:r>
              <a:rPr kumimoji="1" lang="en" altLang="ko-Kore-DK" dirty="0"/>
              <a:t>Generate input data - done</a:t>
            </a:r>
          </a:p>
          <a:p>
            <a:pPr lvl="1"/>
            <a:r>
              <a:rPr kumimoji="1" lang="en" altLang="ko-Kore-DK" dirty="0"/>
              <a:t>Connect Master &amp; Worker nodes - done</a:t>
            </a:r>
          </a:p>
          <a:p>
            <a:pPr lvl="1"/>
            <a:r>
              <a:rPr kumimoji="1" lang="en" altLang="ko-Kore-DK" dirty="0"/>
              <a:t>Configure </a:t>
            </a:r>
            <a:r>
              <a:rPr kumimoji="1" lang="en" altLang="ko-Kore-DK" dirty="0" err="1"/>
              <a:t>gRPC</a:t>
            </a:r>
            <a:r>
              <a:rPr kumimoji="1" lang="en" altLang="ko-Kore-DK" dirty="0"/>
              <a:t> - done</a:t>
            </a:r>
          </a:p>
          <a:p>
            <a:r>
              <a:rPr kumimoji="1" lang="en" altLang="ko-Kore-DK" dirty="0"/>
              <a:t>Milestone 2</a:t>
            </a:r>
          </a:p>
          <a:p>
            <a:pPr lvl="1"/>
            <a:r>
              <a:rPr kumimoji="1" lang="en" altLang="ko-Kore-DK" dirty="0"/>
              <a:t>Worker samples data: done</a:t>
            </a:r>
          </a:p>
          <a:p>
            <a:pPr lvl="1"/>
            <a:r>
              <a:rPr kumimoji="1" lang="en" altLang="ko-Kore-DK" dirty="0"/>
              <a:t>Master computes ranges for each worker nodes given worker's range -&gt; distribute it to workers with (range, </a:t>
            </a:r>
            <a:r>
              <a:rPr kumimoji="1" lang="en" altLang="ko-Kore-DK" dirty="0" err="1"/>
              <a:t>ipaddress</a:t>
            </a:r>
            <a:r>
              <a:rPr kumimoji="1" lang="en" altLang="ko-Kore-DK" dirty="0"/>
              <a:t>) list: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Workers merge data : Moved from 3 to 2,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Can execute(send) protocols in other, concurrently in Worker &amp; Master using future &amp; promise with dummy data, done</a:t>
            </a:r>
          </a:p>
          <a:p>
            <a:r>
              <a:rPr kumimoji="1" lang="en" altLang="ko-Kore-DK" dirty="0"/>
              <a:t>Milestone 3</a:t>
            </a:r>
          </a:p>
          <a:p>
            <a:pPr lvl="1"/>
            <a:r>
              <a:rPr kumimoji="1" lang="en" altLang="ko-Kore-DK" dirty="0"/>
              <a:t>Workers sort and partition its data (should decide the size of partitioned file - done) - done</a:t>
            </a:r>
          </a:p>
          <a:p>
            <a:pPr lvl="1"/>
            <a:r>
              <a:rPr kumimoji="1" lang="en" altLang="ko-Kore-DK" dirty="0"/>
              <a:t>Workers distribute its files to appropriate node range. - done</a:t>
            </a:r>
          </a:p>
          <a:p>
            <a:pPr lvl="1"/>
            <a:r>
              <a:rPr kumimoji="1" lang="en" altLang="ko-Kore-DK" dirty="0"/>
              <a:t>Workers terminate &amp; notify master - done</a:t>
            </a:r>
          </a:p>
          <a:p>
            <a:pPr lvl="1"/>
            <a:r>
              <a:rPr kumimoji="1" lang="en" altLang="ko-Kore-DK" dirty="0">
                <a:solidFill>
                  <a:srgbClr val="FF0000"/>
                </a:solidFill>
              </a:rPr>
              <a:t>Can execute(send) protocols in other, concurrently in Worker &amp; Master using future &amp; promise with real data (merge top-down &amp; bottom-up work) - done</a:t>
            </a:r>
          </a:p>
          <a:p>
            <a:pPr lvl="1"/>
            <a:endParaRPr kumimoji="1" lang="en" altLang="ko-Kore-DK" dirty="0"/>
          </a:p>
          <a:p>
            <a:pPr lvl="1"/>
            <a:endParaRPr kumimoji="1" lang="en" altLang="ko-Kore-DK" dirty="0"/>
          </a:p>
          <a:p>
            <a:endParaRPr kumimoji="1" lang="ko-Kore-DK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DDE941-9F38-14AD-2697-FF874806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DK" dirty="0"/>
              <a:t>Milestones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188250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50346-CC2C-3127-65CB-C1000A30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What we did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BF01F-820D-678C-1A43-14661BD1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 err="1"/>
              <a:t>Jeongho</a:t>
            </a:r>
            <a:r>
              <a:rPr kumimoji="1" lang="en-US" altLang="ko-Kore-DK" dirty="0"/>
              <a:t>: </a:t>
            </a:r>
          </a:p>
          <a:p>
            <a:r>
              <a:rPr kumimoji="1" lang="en-US" altLang="ko-Kore-DK"/>
              <a:t>Overall design</a:t>
            </a:r>
          </a:p>
          <a:p>
            <a:r>
              <a:rPr kumimoji="1" lang="en-US" altLang="ko-Kore-DK" dirty="0"/>
              <a:t>Master/Worker general control/communication flow</a:t>
            </a:r>
          </a:p>
          <a:p>
            <a:r>
              <a:rPr kumimoji="1" lang="en-US" altLang="ko-Kore-DK" dirty="0"/>
              <a:t>Local sorting</a:t>
            </a:r>
          </a:p>
          <a:p>
            <a:r>
              <a:rPr kumimoji="1" lang="en-US" altLang="ko-Kore-DK" dirty="0"/>
              <a:t>Attach sample/merge logics</a:t>
            </a:r>
          </a:p>
        </p:txBody>
      </p:sp>
    </p:spTree>
    <p:extLst>
      <p:ext uri="{BB962C8B-B14F-4D97-AF65-F5344CB8AC3E}">
        <p14:creationId xmlns:p14="http://schemas.microsoft.com/office/powerpoint/2010/main" val="2670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2BF70-7183-1F4B-77D1-C5935A3C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DK" dirty="0"/>
              <a:t>What we did</a:t>
            </a:r>
            <a:endParaRPr kumimoji="1" lang="ko-Kore-DK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A8324-AB1C-0442-776C-A7C68C9C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DK" dirty="0" err="1"/>
              <a:t>Jihun</a:t>
            </a:r>
            <a:r>
              <a:rPr kumimoji="1" lang="en-US" altLang="ko-Kore-DK" dirty="0"/>
              <a:t>:</a:t>
            </a:r>
          </a:p>
          <a:p>
            <a:r>
              <a:rPr kumimoji="1" lang="en-US" altLang="ko-Kore-DK" dirty="0"/>
              <a:t>Overall design</a:t>
            </a:r>
          </a:p>
          <a:p>
            <a:r>
              <a:rPr kumimoji="1" lang="en-US" altLang="ko-Kore-DK" dirty="0"/>
              <a:t>Sample/Merge logics</a:t>
            </a:r>
          </a:p>
          <a:p>
            <a:r>
              <a:rPr kumimoji="1" lang="en-US" altLang="ko-Kore-DK" dirty="0"/>
              <a:t>Integration/Smoke test</a:t>
            </a:r>
            <a:endParaRPr kumimoji="1" lang="ko-Kore-DK" altLang="en-US" dirty="0"/>
          </a:p>
        </p:txBody>
      </p:sp>
    </p:spTree>
    <p:extLst>
      <p:ext uri="{BB962C8B-B14F-4D97-AF65-F5344CB8AC3E}">
        <p14:creationId xmlns:p14="http://schemas.microsoft.com/office/powerpoint/2010/main" val="57387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70BC-D4BD-C2FF-FDDF-70E95AD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058E-A2CD-7033-C14C-4D31FC03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polling(no while() {sleep})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Future, Promise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Terminology</a:t>
            </a:r>
          </a:p>
          <a:p>
            <a:pPr marL="0" indent="0">
              <a:buNone/>
            </a:pPr>
            <a:r>
              <a:rPr lang="en-US" dirty="0"/>
              <a:t>Distribute = shuffle</a:t>
            </a:r>
          </a:p>
          <a:p>
            <a:pPr marL="0" indent="0">
              <a:buNone/>
            </a:pPr>
            <a:r>
              <a:rPr lang="en-US" dirty="0"/>
              <a:t>Sort = merge</a:t>
            </a:r>
          </a:p>
        </p:txBody>
      </p:sp>
    </p:spTree>
    <p:extLst>
      <p:ext uri="{BB962C8B-B14F-4D97-AF65-F5344CB8AC3E}">
        <p14:creationId xmlns:p14="http://schemas.microsoft.com/office/powerpoint/2010/main" val="75541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209F-E715-7E31-5C4C-64EE31BC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</a:t>
            </a:r>
          </a:p>
        </p:txBody>
      </p:sp>
      <p:pic>
        <p:nvPicPr>
          <p:cNvPr id="5" name="Content Placeholder 4" descr="A diagram of a work flow&#10;&#10;Description automatically generated">
            <a:extLst>
              <a:ext uri="{FF2B5EF4-FFF2-40B4-BE49-F238E27FC236}">
                <a16:creationId xmlns:a16="http://schemas.microsoft.com/office/drawing/2014/main" id="{2B41067C-84C6-0DFB-F1F9-CC54D9971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912"/>
            <a:ext cx="6922964" cy="52214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18BF41-F549-D26B-5422-F0E221C7FB88}"/>
              </a:ext>
            </a:extLst>
          </p:cNvPr>
          <p:cNvSpPr txBox="1"/>
          <p:nvPr/>
        </p:nvSpPr>
        <p:spPr>
          <a:xfrm>
            <a:off x="7867859" y="1874728"/>
            <a:ext cx="4170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Pink: </a:t>
            </a:r>
            <a:r>
              <a:rPr lang="en-US" sz="2800" dirty="0" err="1"/>
              <a:t>gRPC</a:t>
            </a:r>
            <a:r>
              <a:rPr lang="en-US" sz="2800" dirty="0"/>
              <a:t> Service</a:t>
            </a:r>
          </a:p>
          <a:p>
            <a:endParaRPr lang="en-US" sz="2800" dirty="0"/>
          </a:p>
          <a:p>
            <a:r>
              <a:rPr lang="en-US" sz="2800" dirty="0"/>
              <a:t>Black: Promise(or Future)</a:t>
            </a:r>
          </a:p>
          <a:p>
            <a:endParaRPr lang="en-US" sz="2800" dirty="0"/>
          </a:p>
          <a:p>
            <a:r>
              <a:rPr lang="en-US" sz="2800" dirty="0"/>
              <a:t>Purple: function returning Future[Unit]</a:t>
            </a:r>
          </a:p>
          <a:p>
            <a:endParaRPr lang="en-US" sz="2800" dirty="0"/>
          </a:p>
          <a:p>
            <a:r>
              <a:rPr lang="en-US" sz="2800" dirty="0"/>
              <a:t>Blue: Result of </a:t>
            </a:r>
            <a:r>
              <a:rPr lang="en-US" sz="2800" dirty="0" err="1"/>
              <a:t>Await.Result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9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617</Words>
  <Application>Microsoft Macintosh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테마</vt:lpstr>
      <vt:lpstr>Final Presentation</vt:lpstr>
      <vt:lpstr>Test Result</vt:lpstr>
      <vt:lpstr>Test Result</vt:lpstr>
      <vt:lpstr>Test Result</vt:lpstr>
      <vt:lpstr>Milestones</vt:lpstr>
      <vt:lpstr>What we did</vt:lpstr>
      <vt:lpstr>What we did</vt:lpstr>
      <vt:lpstr>Design</vt:lpstr>
      <vt:lpstr>Master</vt:lpstr>
      <vt:lpstr>Worker</vt:lpstr>
      <vt:lpstr>PowerPoint Presentation</vt:lpstr>
      <vt:lpstr>PowerPoint Presentation</vt:lpstr>
      <vt:lpstr>Merging</vt:lpstr>
      <vt:lpstr>Tournament tree</vt:lpstr>
      <vt:lpstr>Tournament tree</vt:lpstr>
      <vt:lpstr>Design Remarks</vt:lpstr>
      <vt:lpstr>If we were to redo the project from beginning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최지훈</dc:creator>
  <cp:lastModifiedBy>손정호(컴퓨터공학과)</cp:lastModifiedBy>
  <cp:revision>52</cp:revision>
  <dcterms:created xsi:type="dcterms:W3CDTF">2023-12-12T13:27:03Z</dcterms:created>
  <dcterms:modified xsi:type="dcterms:W3CDTF">2024-11-15T06:58:32Z</dcterms:modified>
</cp:coreProperties>
</file>