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1" r:id="rId4"/>
    <p:sldId id="295" r:id="rId5"/>
    <p:sldId id="296" r:id="rId6"/>
    <p:sldId id="290" r:id="rId7"/>
    <p:sldId id="292" r:id="rId8"/>
    <p:sldId id="293" r:id="rId9"/>
    <p:sldId id="294" r:id="rId10"/>
    <p:sldId id="25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2024-02-14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60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2024-02-14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0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2024-02-14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2024-02-14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2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2024-02-14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67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2024-02-14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92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2024-02-14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44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2024-02-14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1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2024-02-14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2024-02-14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0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2024-02-14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5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3DD0-C895-498B-AB2B-83EBFE5904A8}" type="datetimeFigureOut">
              <a:rPr lang="ko-KR" altLang="en-US" smtClean="0"/>
              <a:pPr/>
              <a:t>2024-02-14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55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SOAP" TargetMode="External"/><Relationship Id="rId2" Type="http://schemas.openxmlformats.org/officeDocument/2006/relationships/hyperlink" Target="https://ko.wikipedia.org/wiki/HTT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estapi.example.com/houses/apartments/" TargetMode="External"/><Relationship Id="rId2" Type="http://schemas.openxmlformats.org/officeDocument/2006/relationships/hyperlink" Target="http://restapi.example.com/houses/apartmen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khj93.com/tes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restapi.example.com/members/soccer/345/photo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1988840"/>
            <a:ext cx="7128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Spring Framework</a:t>
            </a:r>
          </a:p>
          <a:p>
            <a:pPr algn="ctr"/>
            <a:r>
              <a:rPr lang="en-US" altLang="ko-KR" sz="4000" b="1" smtClean="0"/>
              <a:t>(REST)</a:t>
            </a:r>
            <a:endParaRPr lang="en-US" altLang="ko-KR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5382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5.  </a:t>
            </a:r>
            <a:r>
              <a:rPr lang="en-US" altLang="ko-KR" sz="2400" b="1" dirty="0" smtClean="0"/>
              <a:t>REST – HTTP </a:t>
            </a:r>
            <a:r>
              <a:rPr lang="ko-KR" altLang="en-US" sz="2400" b="1" dirty="0" smtClean="0"/>
              <a:t>상태코드와 </a:t>
            </a:r>
            <a:r>
              <a:rPr lang="en-US" altLang="ko-KR" sz="2400" b="1" dirty="0" err="1" smtClean="0"/>
              <a:t>ResponseEntity</a:t>
            </a:r>
            <a:endParaRPr lang="ko-KR" altLang="en-US" sz="2400" b="1" dirty="0" smtClean="0"/>
          </a:p>
          <a:p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323528" y="980728"/>
            <a:ext cx="856895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en-US" altLang="ko-KR" sz="1600" dirty="0" smtClean="0"/>
              <a:t> 100</a:t>
            </a:r>
            <a:r>
              <a:rPr lang="ko-KR" altLang="en-US" sz="1600" dirty="0" smtClean="0"/>
              <a:t>번대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현재 데이터의 처리중인 상태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   100 : </a:t>
            </a:r>
            <a:r>
              <a:rPr lang="ko-KR" altLang="en-US" sz="1600" dirty="0" smtClean="0"/>
              <a:t>데이터의 일부를 서버가 받은 상태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smtClean="0"/>
              <a:t> 200</a:t>
            </a:r>
            <a:r>
              <a:rPr lang="ko-KR" altLang="en-US" sz="1600" dirty="0" smtClean="0"/>
              <a:t>번대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정상적인 응답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    200 : </a:t>
            </a:r>
            <a:r>
              <a:rPr lang="ko-KR" altLang="en-US" sz="1600" dirty="0" err="1" smtClean="0"/>
              <a:t>에러없이</a:t>
            </a:r>
            <a:r>
              <a:rPr lang="ko-KR" altLang="en-US" sz="1600" dirty="0" smtClean="0"/>
              <a:t> 정상처리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    204 : </a:t>
            </a:r>
            <a:r>
              <a:rPr lang="ko-KR" altLang="en-US" sz="1600" dirty="0" smtClean="0"/>
              <a:t>정상 처리되었으나 서버에서 보내줄 데이터가 없음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smtClean="0"/>
              <a:t>300</a:t>
            </a:r>
            <a:r>
              <a:rPr lang="ko-KR" altLang="en-US" sz="1600" dirty="0" smtClean="0"/>
              <a:t>번대 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다른 </a:t>
            </a:r>
            <a:r>
              <a:rPr lang="en-US" altLang="ko-KR" sz="1600" dirty="0" smtClean="0"/>
              <a:t>URL </a:t>
            </a:r>
            <a:r>
              <a:rPr lang="ko-KR" altLang="en-US" sz="1600" dirty="0" smtClean="0"/>
              <a:t>처리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    301 : </a:t>
            </a:r>
            <a:r>
              <a:rPr lang="ko-KR" altLang="en-US" sz="1600" dirty="0" smtClean="0"/>
              <a:t>요청된 페이지가 새 </a:t>
            </a:r>
            <a:r>
              <a:rPr lang="en-US" altLang="ko-KR" sz="1600" dirty="0" smtClean="0"/>
              <a:t>URL</a:t>
            </a:r>
            <a:r>
              <a:rPr lang="ko-KR" altLang="en-US" sz="1600" dirty="0" smtClean="0"/>
              <a:t>로 변경되었음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 </a:t>
            </a:r>
            <a:r>
              <a:rPr lang="en-US" altLang="ko-KR" sz="1600" dirty="0" smtClean="0"/>
              <a:t>   302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서버에서 새로운 </a:t>
            </a:r>
            <a:r>
              <a:rPr lang="en-US" altLang="ko-KR" sz="1600" dirty="0" smtClean="0"/>
              <a:t>URL</a:t>
            </a:r>
            <a:r>
              <a:rPr lang="ko-KR" altLang="en-US" sz="1600" dirty="0" smtClean="0"/>
              <a:t>로 재 요청이 전달됨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    304 : </a:t>
            </a:r>
            <a:r>
              <a:rPr lang="ko-KR" altLang="en-US" sz="1600" dirty="0" smtClean="0"/>
              <a:t>이미 기존의 데이터와 변경된 것이 없음</a:t>
            </a:r>
            <a:r>
              <a:rPr lang="en-US" altLang="ko-KR" sz="1600" dirty="0" smtClean="0"/>
              <a:t> </a:t>
            </a:r>
          </a:p>
          <a:p>
            <a:pPr lvl="1"/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smtClean="0"/>
              <a:t> 400</a:t>
            </a:r>
            <a:r>
              <a:rPr lang="ko-KR" altLang="en-US" sz="1600" dirty="0" smtClean="0"/>
              <a:t>번대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서버에서 인식 할 수 없음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   400 : </a:t>
            </a:r>
            <a:r>
              <a:rPr lang="ko-KR" altLang="en-US" sz="1600" dirty="0" smtClean="0"/>
              <a:t>전송된 </a:t>
            </a:r>
            <a:r>
              <a:rPr lang="en-US" altLang="ko-KR" sz="1600" dirty="0" smtClean="0"/>
              <a:t>Request</a:t>
            </a:r>
            <a:r>
              <a:rPr lang="ko-KR" altLang="en-US" sz="1600" dirty="0" smtClean="0"/>
              <a:t>에 문제가 있어서 서버가 인식할 수 없음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   403 : </a:t>
            </a:r>
            <a:r>
              <a:rPr lang="ko-KR" altLang="en-US" sz="1600" dirty="0" smtClean="0"/>
              <a:t>서버에서 허락되지 않음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   404 : URL</a:t>
            </a:r>
            <a:r>
              <a:rPr lang="ko-KR" altLang="en-US" sz="1600" dirty="0" smtClean="0"/>
              <a:t>에 해당하는 자원을 찾을 수 없음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   405 : </a:t>
            </a:r>
            <a:r>
              <a:rPr lang="ko-KR" altLang="en-US" sz="1600" dirty="0" smtClean="0"/>
              <a:t>전송방식이 허락되지 않음 </a:t>
            </a:r>
            <a:r>
              <a:rPr lang="en-US" altLang="ko-KR" sz="1600" dirty="0" smtClean="0"/>
              <a:t>(REST</a:t>
            </a:r>
            <a:r>
              <a:rPr lang="ko-KR" altLang="en-US" sz="1600" dirty="0" smtClean="0"/>
              <a:t>에서 자주 발생</a:t>
            </a:r>
            <a:r>
              <a:rPr lang="en-US" altLang="ko-KR" sz="1600" dirty="0" smtClean="0"/>
              <a:t>)</a:t>
            </a:r>
          </a:p>
          <a:p>
            <a:pPr lvl="1"/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smtClean="0"/>
              <a:t> 500</a:t>
            </a:r>
            <a:r>
              <a:rPr lang="ko-KR" altLang="en-US" sz="1600" dirty="0" smtClean="0"/>
              <a:t>번대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서버 내부의 문제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   500 : </a:t>
            </a:r>
            <a:r>
              <a:rPr lang="ko-KR" altLang="en-US" sz="1600" dirty="0" smtClean="0"/>
              <a:t>서버에서 처리 시 문제 발생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   502 : </a:t>
            </a:r>
            <a:r>
              <a:rPr lang="ko-KR" altLang="en-US" sz="1600" dirty="0" err="1" smtClean="0"/>
              <a:t>게이트웨이나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프록시</a:t>
            </a:r>
            <a:r>
              <a:rPr lang="ko-KR" altLang="en-US" sz="1600" dirty="0" smtClean="0"/>
              <a:t> 상태의 문제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과부하 등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en-US" altLang="ko-KR" sz="1600" dirty="0" smtClean="0"/>
              <a:t>   503 : </a:t>
            </a:r>
            <a:r>
              <a:rPr lang="ko-KR" altLang="en-US" sz="1600" dirty="0" smtClean="0"/>
              <a:t>일시적인 과부하나 서비스 중단 상태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   504 : </a:t>
            </a:r>
            <a:r>
              <a:rPr lang="ko-KR" altLang="en-US" sz="1600" dirty="0" smtClean="0"/>
              <a:t>지정된 처리시간이 지나서 처리되지 못함</a:t>
            </a:r>
            <a:endParaRPr lang="en-US" altLang="ko-KR" sz="16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 REST</a:t>
            </a:r>
            <a:r>
              <a:rPr lang="ko-KR" altLang="en-US" sz="2400" b="1" dirty="0" smtClean="0"/>
              <a:t>란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323528" y="980728"/>
            <a:ext cx="856895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REST(Representational State Transfer) </a:t>
            </a:r>
          </a:p>
          <a:p>
            <a:endParaRPr lang="en-US" altLang="ko-KR" dirty="0"/>
          </a:p>
          <a:p>
            <a:r>
              <a:rPr lang="ko-KR" altLang="en-US" dirty="0"/>
              <a:t>간단한 의미로는</a:t>
            </a:r>
            <a:r>
              <a:rPr lang="en-US" altLang="ko-KR" dirty="0"/>
              <a:t>, </a:t>
            </a:r>
            <a:r>
              <a:rPr lang="ko-KR" altLang="en-US" dirty="0"/>
              <a:t>웹 상의 자료를 </a:t>
            </a:r>
            <a:r>
              <a:rPr lang="en-US" altLang="ko-KR" dirty="0">
                <a:hlinkClick r:id="rId2" tooltip="HTTP"/>
              </a:rPr>
              <a:t>HTTP</a:t>
            </a:r>
            <a:r>
              <a:rPr lang="ko-KR" altLang="en-US" dirty="0"/>
              <a:t>위에서 </a:t>
            </a:r>
            <a:r>
              <a:rPr lang="en-US" altLang="ko-KR" u="sng" dirty="0">
                <a:hlinkClick r:id="rId3" tooltip="SOAP"/>
              </a:rPr>
              <a:t>SOAP</a:t>
            </a:r>
            <a:r>
              <a:rPr lang="ko-KR" altLang="en-US" dirty="0"/>
              <a:t>이나 쿠키를 통한 세션 </a:t>
            </a:r>
            <a:r>
              <a:rPr lang="ko-KR" altLang="en-US" dirty="0" err="1"/>
              <a:t>트랙킹</a:t>
            </a:r>
            <a:r>
              <a:rPr lang="ko-KR" altLang="en-US" dirty="0"/>
              <a:t> 같은 별도의 전송 계층 없이 전송하기 위한 아주 간단한 인터페이스를 말한다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b="1" dirty="0"/>
              <a:t>REST</a:t>
            </a:r>
            <a:r>
              <a:rPr lang="ko-KR" altLang="en-US" b="1" dirty="0"/>
              <a:t>방식은 특정한 </a:t>
            </a:r>
            <a:r>
              <a:rPr lang="en-US" altLang="ko-KR" b="1" dirty="0"/>
              <a:t>URI</a:t>
            </a:r>
            <a:r>
              <a:rPr lang="ko-KR" altLang="en-US" b="1" dirty="0"/>
              <a:t>는 반드시 그에 상응하는 데이터 자체라는 것을 의미</a:t>
            </a:r>
            <a:endParaRPr lang="en-US" altLang="ko-KR" b="1" dirty="0"/>
          </a:p>
          <a:p>
            <a:pPr marL="285750" indent="-285750">
              <a:buFont typeface="Arial" charset="0"/>
              <a:buChar char="•"/>
            </a:pPr>
            <a:r>
              <a:rPr lang="ko-KR" altLang="en-US" dirty="0"/>
              <a:t>네트워크 상에서 </a:t>
            </a:r>
            <a:r>
              <a:rPr lang="en-US" altLang="ko-KR" dirty="0"/>
              <a:t>Client</a:t>
            </a:r>
            <a:r>
              <a:rPr lang="ko-KR" altLang="en-US" dirty="0"/>
              <a:t>와 </a:t>
            </a:r>
            <a:r>
              <a:rPr lang="en-US" altLang="ko-KR" dirty="0"/>
              <a:t>Server </a:t>
            </a:r>
            <a:r>
              <a:rPr lang="ko-KR" altLang="en-US" dirty="0"/>
              <a:t>사이의 통신 방식 중 </a:t>
            </a:r>
            <a:r>
              <a:rPr lang="ko-KR" altLang="en-US" dirty="0" smtClean="0"/>
              <a:t>하나</a:t>
            </a:r>
            <a:endParaRPr lang="en-US" altLang="ko-KR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ko-KR" dirty="0"/>
              <a:t>URI</a:t>
            </a:r>
            <a:r>
              <a:rPr lang="ko-KR" altLang="en-US" dirty="0"/>
              <a:t>는 하나의 고유한 리소스</a:t>
            </a:r>
            <a:r>
              <a:rPr lang="en-US" altLang="ko-KR" dirty="0"/>
              <a:t>(Resource)</a:t>
            </a:r>
            <a:r>
              <a:rPr lang="ko-KR" altLang="en-US" dirty="0"/>
              <a:t>를 대표하도록 설계된다는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다양한 </a:t>
            </a:r>
            <a:r>
              <a:rPr lang="ko-KR" altLang="en-US" dirty="0"/>
              <a:t>기기에서 공통으로 데이터를 처리할 수 있는 규칙을 만들려는 시도가 </a:t>
            </a:r>
            <a:endParaRPr lang="en-US" altLang="ko-KR" dirty="0"/>
          </a:p>
          <a:p>
            <a:r>
              <a:rPr lang="en-US" altLang="ko-KR" dirty="0" smtClean="0"/>
              <a:t>   REST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  ex) localhost:8080/boards/123</a:t>
            </a:r>
            <a:r>
              <a:rPr lang="ko-KR" altLang="en-US" dirty="0"/>
              <a:t>은 게시물 중에 </a:t>
            </a:r>
            <a:r>
              <a:rPr lang="en-US" altLang="ko-KR" dirty="0"/>
              <a:t>123</a:t>
            </a:r>
            <a:r>
              <a:rPr lang="ko-KR" altLang="en-US" dirty="0"/>
              <a:t>번 이라는 고유한 의미를 가</a:t>
            </a:r>
            <a:endParaRPr lang="en-US" altLang="ko-KR" dirty="0"/>
          </a:p>
          <a:p>
            <a:r>
              <a:rPr lang="en-US" altLang="ko-KR" dirty="0"/>
              <a:t>       </a:t>
            </a:r>
            <a:r>
              <a:rPr lang="ko-KR" altLang="en-US" dirty="0"/>
              <a:t>지도록 설계 하고 이에 대한 처리는 </a:t>
            </a:r>
            <a:r>
              <a:rPr lang="en-US" altLang="ko-KR" dirty="0"/>
              <a:t>GET,POST </a:t>
            </a:r>
            <a:r>
              <a:rPr lang="ko-KR" altLang="en-US" dirty="0"/>
              <a:t>방식과 같이 추가적인 정보</a:t>
            </a:r>
            <a:endParaRPr lang="en-US" altLang="ko-KR" dirty="0"/>
          </a:p>
          <a:p>
            <a:r>
              <a:rPr lang="en-US" altLang="ko-KR" dirty="0"/>
              <a:t>       </a:t>
            </a:r>
            <a:r>
              <a:rPr lang="ko-KR" altLang="en-US" dirty="0"/>
              <a:t>를 통해 결정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 REST</a:t>
            </a:r>
            <a:r>
              <a:rPr lang="ko-KR" altLang="en-US" sz="2400" b="1" dirty="0" smtClean="0"/>
              <a:t>란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323528" y="980728"/>
            <a:ext cx="8568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REST(Representational State Transfer) </a:t>
            </a:r>
          </a:p>
          <a:p>
            <a:r>
              <a:rPr lang="en-US" altLang="ko-KR" dirty="0" smtClean="0"/>
              <a:t>  </a:t>
            </a:r>
            <a:endParaRPr lang="en-US" altLang="ko-KR" dirty="0" smtClean="0"/>
          </a:p>
          <a:p>
            <a:r>
              <a:rPr lang="en-US" altLang="ko-KR" dirty="0" smtClean="0"/>
              <a:t>REST </a:t>
            </a:r>
            <a:r>
              <a:rPr lang="ko-KR" altLang="en-US" dirty="0" smtClean="0"/>
              <a:t>방식으로 제공되는 외부 연결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REST API</a:t>
            </a:r>
            <a:r>
              <a:rPr lang="ko-KR" altLang="en-US" dirty="0" smtClean="0"/>
              <a:t>라고 하고</a:t>
            </a:r>
            <a:r>
              <a:rPr lang="en-US" altLang="ko-KR" dirty="0" smtClean="0"/>
              <a:t>, REST </a:t>
            </a:r>
            <a:r>
              <a:rPr lang="ko-KR" altLang="en-US" dirty="0" smtClean="0"/>
              <a:t>방식의 서비스 제공이 가능한 것을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R</a:t>
            </a:r>
            <a:r>
              <a:rPr lang="en-US" altLang="ko-KR" dirty="0" err="1" smtClean="0"/>
              <a:t>EST</a:t>
            </a:r>
            <a:r>
              <a:rPr lang="en-US" altLang="ko-KR" dirty="0" err="1" smtClean="0"/>
              <a:t>ful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하다 라고 표현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Spring </a:t>
            </a:r>
            <a:r>
              <a:rPr lang="ko-KR" altLang="en-US" dirty="0" smtClean="0"/>
              <a:t>에서는 이와같은 방식을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ResponseBody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RestController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r>
              <a:rPr lang="ko-KR" altLang="en-US" dirty="0" smtClean="0"/>
              <a:t>지원하고 </a:t>
            </a:r>
            <a:r>
              <a:rPr lang="en-US" altLang="ko-KR" dirty="0" err="1" smtClean="0"/>
              <a:t>Javascript</a:t>
            </a:r>
            <a:r>
              <a:rPr lang="ko-KR" altLang="en-US" dirty="0" smtClean="0"/>
              <a:t>와의 데이터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작업을 위하여 </a:t>
            </a:r>
            <a:r>
              <a:rPr lang="en-US" altLang="ko-KR" dirty="0"/>
              <a:t>, @</a:t>
            </a:r>
            <a:r>
              <a:rPr lang="en-US" altLang="ko-KR" dirty="0" err="1" smtClean="0"/>
              <a:t>RequestBody</a:t>
            </a:r>
            <a:r>
              <a:rPr lang="ko-KR" altLang="en-US" dirty="0" smtClean="0"/>
              <a:t>를 제공한다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blog.kakaocdn.net/dn/Prbbr/btqUOBFqxzH/zhpIrKuFxPKI9QvRzmiBe1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66051"/>
            <a:ext cx="8424936" cy="233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6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2.  REST API</a:t>
            </a:r>
            <a:r>
              <a:rPr lang="ko-KR" altLang="en-US" sz="2400" b="1" dirty="0" smtClean="0"/>
              <a:t>란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323528" y="980728"/>
            <a:ext cx="8568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API 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</a:p>
          <a:p>
            <a:endParaRPr lang="en-US" altLang="ko-KR" b="1" dirty="0"/>
          </a:p>
          <a:p>
            <a:r>
              <a:rPr lang="en-US" altLang="ko-KR" dirty="0"/>
              <a:t>Application Programming Interface(</a:t>
            </a:r>
            <a:r>
              <a:rPr lang="ko-KR" altLang="en-US" dirty="0"/>
              <a:t>애플리케이션 프로그램 인터페이스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dirty="0" err="1"/>
              <a:t>줄임말</a:t>
            </a:r>
            <a:r>
              <a:rPr lang="en-US" altLang="ko-KR" b="1" dirty="0" smtClean="0"/>
              <a:t> </a:t>
            </a:r>
          </a:p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이란 고유한 </a:t>
            </a:r>
            <a:r>
              <a:rPr lang="ko-KR" altLang="en-US" dirty="0"/>
              <a:t>기능을 가진 모든 </a:t>
            </a:r>
            <a:r>
              <a:rPr lang="ko-KR" altLang="en-US" dirty="0" smtClean="0"/>
              <a:t>소프트웨어를 말한다</a:t>
            </a:r>
            <a:r>
              <a:rPr lang="en-US" altLang="ko-KR" dirty="0" smtClean="0"/>
              <a:t>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 smtClean="0"/>
              <a:t>  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https://velog.velcdn.com/images/suhyun_zip/post/d51ad7ad-b830-4bac-ae9d-4741a6888281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204864"/>
            <a:ext cx="80010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87624" y="2596842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CLIENT</a:t>
            </a:r>
            <a:endParaRPr lang="ko-KR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732240" y="2553663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SERVER</a:t>
            </a:r>
            <a:endParaRPr lang="ko-KR" altLang="en-US" sz="2000" b="1" dirty="0"/>
          </a:p>
        </p:txBody>
      </p:sp>
      <p:sp>
        <p:nvSpPr>
          <p:cNvPr id="3" name="직사각형 2"/>
          <p:cNvSpPr/>
          <p:nvPr/>
        </p:nvSpPr>
        <p:spPr>
          <a:xfrm>
            <a:off x="467544" y="4437112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API</a:t>
            </a:r>
            <a:r>
              <a:rPr lang="ko-KR" altLang="en-US" dirty="0"/>
              <a:t>는 클라이언트의 요청을 받아서 서버에게 가져다 준다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서버는 </a:t>
            </a:r>
            <a:r>
              <a:rPr lang="en-US" altLang="ko-KR" dirty="0"/>
              <a:t>API</a:t>
            </a:r>
            <a:r>
              <a:rPr lang="ko-KR" altLang="en-US" dirty="0"/>
              <a:t>가 준 요청을 처리해 결과물을 만들고 이것을 다시 </a:t>
            </a:r>
            <a:r>
              <a:rPr lang="en-US" altLang="ko-KR" dirty="0"/>
              <a:t>API</a:t>
            </a:r>
            <a:r>
              <a:rPr lang="ko-KR" altLang="en-US" dirty="0"/>
              <a:t>에게 전달한다</a:t>
            </a:r>
            <a:r>
              <a:rPr lang="en-US" altLang="ko-KR" dirty="0"/>
              <a:t>. </a:t>
            </a:r>
            <a:r>
              <a:rPr lang="ko-KR" altLang="en-US" dirty="0"/>
              <a:t>최종적으로 </a:t>
            </a:r>
            <a:r>
              <a:rPr lang="en-US" altLang="ko-KR" dirty="0"/>
              <a:t>API</a:t>
            </a:r>
            <a:r>
              <a:rPr lang="ko-KR" altLang="en-US" dirty="0"/>
              <a:t>는 결과물을 클라이언트에게 제공한다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28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2.  REST API</a:t>
            </a:r>
            <a:r>
              <a:rPr lang="ko-KR" altLang="en-US" sz="2400" b="1" dirty="0" smtClean="0"/>
              <a:t>란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323528" y="980728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REST(Representational State Transfer</a:t>
            </a:r>
            <a:r>
              <a:rPr lang="en-US" altLang="ko-KR" b="1" dirty="0" smtClean="0"/>
              <a:t>) API 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 </a:t>
            </a:r>
            <a:endParaRPr lang="en-US" altLang="ko-KR" b="1" dirty="0"/>
          </a:p>
          <a:p>
            <a:r>
              <a:rPr lang="en-US" altLang="ko-KR" dirty="0" smtClean="0"/>
              <a:t>  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velog.velcdn.com/images/suhyun_zip/post/29714b46-cb35-4bf4-aecd-05d12ff78a99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42393"/>
            <a:ext cx="7488832" cy="524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7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  </a:t>
            </a:r>
            <a:r>
              <a:rPr lang="en-US" altLang="ko-KR" sz="2400" b="1" dirty="0" err="1" smtClean="0"/>
              <a:t>RESTful</a:t>
            </a:r>
            <a:r>
              <a:rPr lang="en-US" altLang="ko-KR" sz="2400" b="1" dirty="0" smtClean="0"/>
              <a:t> – </a:t>
            </a:r>
            <a:r>
              <a:rPr lang="ko-KR" altLang="en-US" sz="2400" b="1" dirty="0" smtClean="0"/>
              <a:t>전송방식</a:t>
            </a:r>
          </a:p>
          <a:p>
            <a:endParaRPr lang="ko-KR" altLang="en-US" sz="2400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51520" y="836712"/>
            <a:ext cx="8568952" cy="48013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/>
              <a:t>CRUD Operation</a:t>
            </a:r>
            <a:r>
              <a:rPr lang="ko-KR" altLang="en-US" b="1" dirty="0" smtClean="0"/>
              <a:t>이란</a:t>
            </a:r>
            <a:endParaRPr lang="en-US" altLang="ko-KR" b="1" dirty="0" smtClean="0"/>
          </a:p>
          <a:p>
            <a:pPr fontAlgn="base"/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CRUD</a:t>
            </a:r>
            <a:r>
              <a:rPr lang="ko-KR" altLang="en-US" dirty="0"/>
              <a:t>는 대부분의 컴퓨터 소프트웨어가 가지는 기본적인 데이터 처리 기능인 </a:t>
            </a:r>
            <a:r>
              <a:rPr lang="en-US" altLang="ko-KR" dirty="0"/>
              <a:t>Create(</a:t>
            </a:r>
            <a:r>
              <a:rPr lang="ko-KR" altLang="en-US" dirty="0"/>
              <a:t>생성</a:t>
            </a:r>
            <a:r>
              <a:rPr lang="en-US" altLang="ko-KR" dirty="0"/>
              <a:t>), Read(</a:t>
            </a:r>
            <a:r>
              <a:rPr lang="ko-KR" altLang="en-US" dirty="0"/>
              <a:t>읽기</a:t>
            </a:r>
            <a:r>
              <a:rPr lang="en-US" altLang="ko-KR" dirty="0"/>
              <a:t>), Update(</a:t>
            </a:r>
            <a:r>
              <a:rPr lang="ko-KR" altLang="en-US" dirty="0"/>
              <a:t>갱신</a:t>
            </a:r>
            <a:r>
              <a:rPr lang="en-US" altLang="ko-KR" dirty="0"/>
              <a:t>), Delete(</a:t>
            </a:r>
            <a:r>
              <a:rPr lang="ko-KR" altLang="en-US" dirty="0"/>
              <a:t>삭제</a:t>
            </a:r>
            <a:r>
              <a:rPr lang="en-US" altLang="ko-KR" dirty="0"/>
              <a:t>)</a:t>
            </a:r>
            <a:r>
              <a:rPr lang="ko-KR" altLang="en-US" dirty="0"/>
              <a:t>를 묶어서 일컫는 말로 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REST</a:t>
            </a:r>
            <a:r>
              <a:rPr lang="ko-KR" altLang="en-US" dirty="0"/>
              <a:t>에서의 </a:t>
            </a:r>
            <a:r>
              <a:rPr lang="en-US" altLang="ko-KR" dirty="0"/>
              <a:t>CRUD Operation </a:t>
            </a:r>
            <a:r>
              <a:rPr lang="ko-KR" altLang="en-US" dirty="0"/>
              <a:t>동작 </a:t>
            </a:r>
            <a:r>
              <a:rPr lang="ko-KR" altLang="en-US" dirty="0" smtClean="0"/>
              <a:t>예시의 전송방식은  </a:t>
            </a:r>
            <a:r>
              <a:rPr lang="ko-KR" altLang="en-US" dirty="0"/>
              <a:t>다음과 같다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GET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데이터를 검색하여 해당 값을 받아 올 때 사용한다</a:t>
            </a:r>
            <a:r>
              <a:rPr lang="en-US" altLang="ko-KR" dirty="0" smtClean="0"/>
              <a:t>. (CRUD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Retrieve </a:t>
            </a:r>
            <a:r>
              <a:rPr lang="ko-KR" altLang="en-US" dirty="0" smtClean="0"/>
              <a:t>할 때 사용</a:t>
            </a:r>
            <a:r>
              <a:rPr lang="en-US" altLang="ko-KR" dirty="0" smtClean="0"/>
              <a:t>)</a:t>
            </a:r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POST – </a:t>
            </a:r>
            <a:r>
              <a:rPr lang="ko-KR" altLang="en-US" dirty="0" smtClean="0"/>
              <a:t>새롭게 데이터를 생성 할 때 사용 한다</a:t>
            </a:r>
            <a:r>
              <a:rPr lang="en-US" altLang="ko-KR" dirty="0" smtClean="0"/>
              <a:t>. (CRUD </a:t>
            </a:r>
            <a:r>
              <a:rPr lang="ko-KR" altLang="en-US" dirty="0" smtClean="0"/>
              <a:t>에서  </a:t>
            </a:r>
            <a:r>
              <a:rPr lang="en-US" altLang="ko-KR" dirty="0" smtClean="0"/>
              <a:t>Create </a:t>
            </a:r>
            <a:r>
              <a:rPr lang="ko-KR" altLang="en-US" dirty="0" smtClean="0"/>
              <a:t>할 때 사용</a:t>
            </a:r>
            <a:r>
              <a:rPr lang="en-US" altLang="ko-KR" dirty="0" smtClean="0"/>
              <a:t>)</a:t>
            </a:r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PUT – </a:t>
            </a:r>
            <a:r>
              <a:rPr lang="ko-KR" altLang="en-US" dirty="0" smtClean="0"/>
              <a:t>데이터를 업데이트 할 때 사용 한다</a:t>
            </a:r>
            <a:r>
              <a:rPr lang="en-US" altLang="ko-KR" dirty="0" smtClean="0"/>
              <a:t>. (CRUD </a:t>
            </a:r>
            <a:r>
              <a:rPr lang="ko-KR" altLang="en-US" dirty="0" smtClean="0"/>
              <a:t>에서  </a:t>
            </a:r>
            <a:r>
              <a:rPr lang="en-US" altLang="ko-KR" dirty="0" smtClean="0"/>
              <a:t>Update </a:t>
            </a:r>
            <a:r>
              <a:rPr lang="ko-KR" altLang="en-US" dirty="0" smtClean="0"/>
              <a:t>할 때 사용</a:t>
            </a:r>
            <a:r>
              <a:rPr lang="en-US" altLang="ko-KR" dirty="0" smtClean="0"/>
              <a:t>)</a:t>
            </a:r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PATCH – PUT </a:t>
            </a:r>
            <a:r>
              <a:rPr lang="ko-KR" altLang="en-US" dirty="0" smtClean="0"/>
              <a:t>과 마찬가지로 데이타를 업데이트 할 때 사용하지만 </a:t>
            </a:r>
            <a:r>
              <a:rPr lang="en-US" altLang="ko-KR" dirty="0" smtClean="0"/>
              <a:t>PUT </a:t>
            </a:r>
            <a:r>
              <a:rPr lang="ko-KR" altLang="en-US" dirty="0" smtClean="0"/>
              <a:t>과 달리 전체 </a:t>
            </a:r>
            <a:r>
              <a:rPr lang="en-US" altLang="ko-KR" dirty="0" smtClean="0"/>
              <a:t>Entity </a:t>
            </a:r>
            <a:r>
              <a:rPr lang="ko-KR" altLang="en-US" dirty="0" smtClean="0"/>
              <a:t>데이터의 업데이트가 아닌 부분의 값을 업데이트 할 때 사용한다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DELETE – </a:t>
            </a:r>
            <a:r>
              <a:rPr lang="ko-KR" altLang="en-US" dirty="0" smtClean="0"/>
              <a:t>데이터를 삭제 할 때 사용한다</a:t>
            </a:r>
            <a:r>
              <a:rPr lang="en-US" altLang="ko-KR" dirty="0" smtClean="0"/>
              <a:t>. (CRUD </a:t>
            </a:r>
            <a:r>
              <a:rPr lang="ko-KR" altLang="en-US" dirty="0" smtClean="0"/>
              <a:t>에서  </a:t>
            </a:r>
            <a:r>
              <a:rPr lang="en-US" altLang="ko-KR" dirty="0" smtClean="0"/>
              <a:t>Delete </a:t>
            </a:r>
            <a:r>
              <a:rPr lang="ko-KR" altLang="en-US" dirty="0" smtClean="0"/>
              <a:t>할 때 사용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4</a:t>
            </a:r>
            <a:r>
              <a:rPr lang="en-US" altLang="ko-KR" sz="2400" b="1" dirty="0" smtClean="0"/>
              <a:t>.  REST</a:t>
            </a:r>
            <a:r>
              <a:rPr lang="ko-KR" altLang="en-US" sz="2400" b="1" dirty="0"/>
              <a:t> </a:t>
            </a:r>
            <a:r>
              <a:rPr lang="ko-KR" altLang="en-US" sz="2400" b="1" dirty="0" smtClean="0"/>
              <a:t>설계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규칙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323528" y="980728"/>
            <a:ext cx="856895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REST(Representational State Transfer) </a:t>
            </a:r>
            <a:r>
              <a:rPr lang="ko-KR" altLang="en-US" b="1" dirty="0" smtClean="0"/>
              <a:t>설계 규칙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슬래시</a:t>
            </a:r>
            <a:r>
              <a:rPr lang="ko-KR" altLang="en-US" b="1" dirty="0"/>
              <a:t> </a:t>
            </a:r>
            <a:r>
              <a:rPr lang="ko-KR" altLang="en-US" b="1" dirty="0" err="1"/>
              <a:t>구분자</a:t>
            </a:r>
            <a:r>
              <a:rPr lang="en-US" altLang="ko-KR" b="1" dirty="0" smtClean="0"/>
              <a:t>(/)</a:t>
            </a:r>
            <a:r>
              <a:rPr lang="ko-KR" altLang="en-US" b="1" dirty="0"/>
              <a:t>는 계층 관계를 나타내는데 사용한다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r>
              <a:rPr lang="en-US" altLang="ko-KR" dirty="0"/>
              <a:t>ex) </a:t>
            </a:r>
            <a:r>
              <a:rPr lang="en-US" altLang="ko-KR" dirty="0">
                <a:hlinkClick r:id="rId2"/>
              </a:rPr>
              <a:t>http://restapi.example.com/houses/apartments</a:t>
            </a:r>
            <a:r>
              <a:rPr lang="ko-KR" altLang="en-US" dirty="0"/>
              <a:t> </a:t>
            </a:r>
            <a:r>
              <a:rPr lang="en-US" altLang="ko-KR" dirty="0"/>
              <a:t>URI </a:t>
            </a:r>
            <a:r>
              <a:rPr lang="ko-KR" altLang="en-US" dirty="0"/>
              <a:t>마지막 문자로 슬래시</a:t>
            </a:r>
            <a:r>
              <a:rPr lang="en-US" altLang="ko-KR" dirty="0"/>
              <a:t>(/ )</a:t>
            </a:r>
            <a:r>
              <a:rPr lang="ko-KR" altLang="en-US" dirty="0"/>
              <a:t>를 포함하지 않는다</a:t>
            </a:r>
            <a:r>
              <a:rPr lang="en-US" altLang="ko-KR" dirty="0"/>
              <a:t>. URI</a:t>
            </a:r>
            <a:r>
              <a:rPr lang="ko-KR" altLang="en-US" dirty="0"/>
              <a:t>에 포함되는 모든 글자는 리소스의 유일한 </a:t>
            </a:r>
            <a:r>
              <a:rPr lang="ko-KR" altLang="en-US" dirty="0" err="1"/>
              <a:t>식별자로</a:t>
            </a:r>
            <a:r>
              <a:rPr lang="ko-KR" altLang="en-US" dirty="0"/>
              <a:t> 사용되어야 하며 </a:t>
            </a:r>
            <a:r>
              <a:rPr lang="en-US" altLang="ko-KR" dirty="0"/>
              <a:t>URI</a:t>
            </a:r>
            <a:r>
              <a:rPr lang="ko-KR" altLang="en-US" dirty="0"/>
              <a:t>가 다르다는 것은 리소스가 다르다는 것이고</a:t>
            </a:r>
            <a:r>
              <a:rPr lang="en-US" altLang="ko-KR" dirty="0"/>
              <a:t>, </a:t>
            </a:r>
            <a:r>
              <a:rPr lang="ko-KR" altLang="en-US" dirty="0"/>
              <a:t>역으로 리소스가 다르면 </a:t>
            </a:r>
            <a:r>
              <a:rPr lang="en-US" altLang="ko-KR" dirty="0"/>
              <a:t>URI</a:t>
            </a:r>
            <a:r>
              <a:rPr lang="ko-KR" altLang="en-US" dirty="0"/>
              <a:t>도 달라져야 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r>
              <a:rPr lang="en-US" altLang="ko-KR" b="1" dirty="0" smtClean="0"/>
              <a:t>2</a:t>
            </a:r>
            <a:r>
              <a:rPr lang="en-US" altLang="ko-KR" dirty="0" smtClean="0"/>
              <a:t>. </a:t>
            </a:r>
            <a:r>
              <a:rPr lang="en-US" altLang="ko-KR" b="1" dirty="0" smtClean="0"/>
              <a:t>REST </a:t>
            </a:r>
            <a:r>
              <a:rPr lang="en-US" altLang="ko-KR" b="1" dirty="0"/>
              <a:t>API</a:t>
            </a:r>
            <a:r>
              <a:rPr lang="ko-KR" altLang="en-US" b="1" dirty="0"/>
              <a:t>는 분명한 </a:t>
            </a:r>
            <a:r>
              <a:rPr lang="en-US" altLang="ko-KR" b="1" dirty="0"/>
              <a:t>URI</a:t>
            </a:r>
            <a:r>
              <a:rPr lang="ko-KR" altLang="en-US" b="1" dirty="0"/>
              <a:t>를 만들어 통신을 해야 하기 때문에 혼동을 주지 않도록 </a:t>
            </a:r>
            <a:r>
              <a:rPr lang="en-US" altLang="ko-KR" b="1" dirty="0"/>
              <a:t>URI </a:t>
            </a:r>
            <a:r>
              <a:rPr lang="ko-KR" altLang="en-US" b="1" dirty="0"/>
              <a:t>경로의 마지막에는 슬래시</a:t>
            </a:r>
            <a:r>
              <a:rPr lang="en-US" altLang="ko-KR" b="1" dirty="0"/>
              <a:t>(/)</a:t>
            </a:r>
            <a:r>
              <a:rPr lang="ko-KR" altLang="en-US" b="1" dirty="0"/>
              <a:t>를 사용하지 않는다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r>
              <a:rPr lang="en-US" altLang="ko-KR" dirty="0"/>
              <a:t>ex) </a:t>
            </a:r>
            <a:r>
              <a:rPr lang="en-US" altLang="ko-KR" dirty="0">
                <a:hlinkClick r:id="rId3"/>
              </a:rPr>
              <a:t>http://restapi.example.com/houses/apartments/</a:t>
            </a:r>
            <a:r>
              <a:rPr lang="ko-KR" altLang="en-US" dirty="0"/>
              <a:t> </a:t>
            </a:r>
            <a:r>
              <a:rPr lang="en-US" altLang="ko-KR" dirty="0"/>
              <a:t>(X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하이픈</a:t>
            </a:r>
            <a:r>
              <a:rPr lang="en-US" altLang="ko-KR" b="1" dirty="0"/>
              <a:t>( - )</a:t>
            </a:r>
            <a:r>
              <a:rPr lang="ko-KR" altLang="en-US" b="1" dirty="0"/>
              <a:t>은 </a:t>
            </a:r>
            <a:r>
              <a:rPr lang="en-US" altLang="ko-KR" b="1" dirty="0"/>
              <a:t>URI </a:t>
            </a:r>
            <a:r>
              <a:rPr lang="ko-KR" altLang="en-US" b="1" dirty="0" err="1"/>
              <a:t>가독성을</a:t>
            </a:r>
            <a:r>
              <a:rPr lang="ko-KR" altLang="en-US" b="1" dirty="0"/>
              <a:t> 높이는데 사용 </a:t>
            </a:r>
            <a:endParaRPr lang="en-US" altLang="ko-KR" b="1" dirty="0"/>
          </a:p>
          <a:p>
            <a:r>
              <a:rPr lang="en-US" altLang="ko-KR" b="1" dirty="0"/>
              <a:t>    </a:t>
            </a:r>
            <a:r>
              <a:rPr lang="ko-KR" altLang="en-US" dirty="0"/>
              <a:t>불가피하게 긴 </a:t>
            </a:r>
            <a:r>
              <a:rPr lang="en-US" altLang="ko-KR" dirty="0"/>
              <a:t>URI</a:t>
            </a:r>
            <a:r>
              <a:rPr lang="ko-KR" altLang="en-US" dirty="0"/>
              <a:t>경로를 사용하게 된다면 하이픈을 사용해 </a:t>
            </a:r>
            <a:r>
              <a:rPr lang="ko-KR" altLang="en-US" dirty="0" err="1"/>
              <a:t>가독성을</a:t>
            </a:r>
            <a:r>
              <a:rPr lang="ko-KR" altLang="en-US" dirty="0"/>
              <a:t> 높인다</a:t>
            </a:r>
            <a:r>
              <a:rPr lang="en-US" altLang="ko-KR" dirty="0"/>
              <a:t>.</a:t>
            </a:r>
          </a:p>
          <a:p>
            <a:endParaRPr lang="en-US" altLang="ko-KR" b="1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10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4</a:t>
            </a:r>
            <a:r>
              <a:rPr lang="en-US" altLang="ko-KR" sz="2400" b="1" dirty="0" smtClean="0"/>
              <a:t>.  REST</a:t>
            </a:r>
            <a:r>
              <a:rPr lang="ko-KR" altLang="en-US" sz="2400" b="1" dirty="0"/>
              <a:t> </a:t>
            </a:r>
            <a:r>
              <a:rPr lang="ko-KR" altLang="en-US" sz="2400" b="1" dirty="0" smtClean="0"/>
              <a:t>설계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규칙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323528" y="980728"/>
            <a:ext cx="8568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REST(Representational State Transfer) </a:t>
            </a:r>
            <a:r>
              <a:rPr lang="ko-KR" altLang="en-US" b="1" dirty="0" smtClean="0"/>
              <a:t>설계 규칙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endParaRPr lang="en-US" altLang="ko-KR" dirty="0" smtClean="0"/>
          </a:p>
          <a:p>
            <a:r>
              <a:rPr lang="en-US" altLang="ko-KR" b="1" dirty="0" smtClean="0"/>
              <a:t>4</a:t>
            </a:r>
            <a:r>
              <a:rPr lang="en-US" altLang="ko-KR" b="1" dirty="0"/>
              <a:t>. </a:t>
            </a:r>
            <a:r>
              <a:rPr lang="ko-KR" altLang="en-US" b="1" dirty="0"/>
              <a:t>밑줄</a:t>
            </a:r>
            <a:r>
              <a:rPr lang="en-US" altLang="ko-KR" b="1" dirty="0"/>
              <a:t>( _ )</a:t>
            </a:r>
            <a:r>
              <a:rPr lang="ko-KR" altLang="en-US" b="1" dirty="0"/>
              <a:t>은 </a:t>
            </a:r>
            <a:r>
              <a:rPr lang="en-US" altLang="ko-KR" b="1" dirty="0"/>
              <a:t>URI</a:t>
            </a:r>
            <a:r>
              <a:rPr lang="ko-KR" altLang="en-US" b="1" dirty="0"/>
              <a:t>에 사용하지 않는다</a:t>
            </a:r>
            <a:r>
              <a:rPr lang="en-US" altLang="ko-KR" b="1" dirty="0"/>
              <a:t>. 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ko-KR" altLang="en-US" dirty="0" smtClean="0"/>
              <a:t>밑줄은 </a:t>
            </a:r>
            <a:r>
              <a:rPr lang="ko-KR" altLang="en-US" dirty="0"/>
              <a:t>보기 어렵거나 밑줄 때문에 문자가 가려지기도 하므로 </a:t>
            </a:r>
            <a:r>
              <a:rPr lang="ko-KR" altLang="en-US" dirty="0" err="1"/>
              <a:t>가독성을</a:t>
            </a:r>
            <a:r>
              <a:rPr lang="ko-KR" altLang="en-US" dirty="0"/>
              <a:t> 위해 밑줄은 사용하지 않는다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en-US" altLang="ko-KR" b="1" dirty="0" smtClean="0"/>
              <a:t>URI </a:t>
            </a:r>
            <a:r>
              <a:rPr lang="ko-KR" altLang="en-US" b="1" dirty="0"/>
              <a:t>경로에는 소문자가 적합하다</a:t>
            </a:r>
            <a:r>
              <a:rPr lang="en-US" altLang="ko-KR" b="1" dirty="0"/>
              <a:t>. </a:t>
            </a:r>
            <a:endParaRPr lang="en-US" altLang="ko-KR" b="1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URI </a:t>
            </a:r>
            <a:r>
              <a:rPr lang="ko-KR" altLang="en-US" dirty="0"/>
              <a:t>경로에 대문자 사용은 피하도록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RFC </a:t>
            </a:r>
            <a:r>
              <a:rPr lang="en-US" altLang="ko-KR" dirty="0"/>
              <a:t>3986(URI </a:t>
            </a:r>
            <a:r>
              <a:rPr lang="ko-KR" altLang="en-US" dirty="0"/>
              <a:t>문법 형식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dirty="0"/>
              <a:t>URI </a:t>
            </a:r>
            <a:r>
              <a:rPr lang="ko-KR" altLang="en-US" dirty="0"/>
              <a:t>스키마와 호스트를 제외하고는 대소문자를 구별하도록 규정하기 </a:t>
            </a:r>
            <a:r>
              <a:rPr lang="ko-KR" altLang="en-US" dirty="0" smtClean="0"/>
              <a:t>때문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6. </a:t>
            </a:r>
            <a:r>
              <a:rPr lang="ko-KR" altLang="en-US" b="1" dirty="0"/>
              <a:t>행위를 포함하지 않는다</a:t>
            </a:r>
            <a:r>
              <a:rPr lang="en-US" altLang="ko-KR" b="1" dirty="0"/>
              <a:t>.  - </a:t>
            </a:r>
            <a:r>
              <a:rPr lang="ko-KR" altLang="en-US" b="1" dirty="0"/>
              <a:t>행위는 전송방식으로 결정한다</a:t>
            </a:r>
            <a:r>
              <a:rPr lang="en-US" altLang="ko-KR" b="1" dirty="0"/>
              <a:t>.</a:t>
            </a:r>
            <a:endParaRPr lang="ko-KR" altLang="en-US" b="1" dirty="0"/>
          </a:p>
          <a:p>
            <a:r>
              <a:rPr lang="en-US" altLang="ko-KR" dirty="0"/>
              <a:t>        Bad Example </a:t>
            </a:r>
            <a:r>
              <a:rPr lang="en-US" altLang="ko-KR" u="sng" dirty="0">
                <a:hlinkClick r:id="rId2"/>
              </a:rPr>
              <a:t>http://khj93.com/delete-post/1</a:t>
            </a:r>
            <a:r>
              <a:rPr lang="ko-KR" altLang="en-US" dirty="0"/>
              <a:t>  </a:t>
            </a:r>
            <a:br>
              <a:rPr lang="ko-KR" altLang="en-US" dirty="0"/>
            </a:br>
            <a:r>
              <a:rPr lang="ko-KR" altLang="en-US" dirty="0"/>
              <a:t>        </a:t>
            </a:r>
            <a:r>
              <a:rPr lang="en-US" altLang="ko-KR" dirty="0"/>
              <a:t>Good Example  </a:t>
            </a:r>
            <a:r>
              <a:rPr lang="en-US" altLang="ko-KR" u="sng" dirty="0">
                <a:hlinkClick r:id="rId2"/>
              </a:rPr>
              <a:t>http://khj93.com/post/1</a:t>
            </a:r>
            <a:r>
              <a:rPr lang="ko-KR" altLang="en-US" dirty="0"/>
              <a:t>  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09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4</a:t>
            </a:r>
            <a:r>
              <a:rPr lang="en-US" altLang="ko-KR" sz="2400" b="1" dirty="0" smtClean="0"/>
              <a:t>.  REST</a:t>
            </a:r>
            <a:r>
              <a:rPr lang="ko-KR" altLang="en-US" sz="2400" b="1" dirty="0"/>
              <a:t> </a:t>
            </a:r>
            <a:r>
              <a:rPr lang="ko-KR" altLang="en-US" sz="2400" b="1" dirty="0" smtClean="0"/>
              <a:t>설계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규칙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323528" y="980728"/>
            <a:ext cx="85689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REST(Representational State Transfer) </a:t>
            </a:r>
            <a:r>
              <a:rPr lang="ko-KR" altLang="en-US" b="1" dirty="0" smtClean="0"/>
              <a:t>설계 규칙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</a:p>
          <a:p>
            <a:r>
              <a:rPr lang="en-US" altLang="ko-KR" b="1" dirty="0" smtClean="0"/>
              <a:t>7. </a:t>
            </a:r>
            <a:r>
              <a:rPr lang="ko-KR" altLang="en-US" b="1" dirty="0" err="1"/>
              <a:t>파일확장자는</a:t>
            </a:r>
            <a:r>
              <a:rPr lang="ko-KR" altLang="en-US" b="1" dirty="0"/>
              <a:t> </a:t>
            </a:r>
            <a:r>
              <a:rPr lang="en-US" altLang="ko-KR" b="1" dirty="0"/>
              <a:t>URI</a:t>
            </a:r>
            <a:r>
              <a:rPr lang="ko-KR" altLang="en-US" b="1" dirty="0"/>
              <a:t>에 포함하지 않는다</a:t>
            </a:r>
            <a:r>
              <a:rPr lang="en-US" altLang="ko-KR" b="1" dirty="0"/>
              <a:t>. </a:t>
            </a:r>
          </a:p>
          <a:p>
            <a:r>
              <a:rPr lang="en-US" altLang="ko-KR" dirty="0"/>
              <a:t>     - REST API</a:t>
            </a:r>
            <a:r>
              <a:rPr lang="ko-KR" altLang="en-US" dirty="0"/>
              <a:t>에서는 메시지 바디 내용의 포맷을 나타내기 위한 파일 </a:t>
            </a:r>
            <a:r>
              <a:rPr lang="ko-KR" altLang="en-US" dirty="0" err="1"/>
              <a:t>확장자를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    URI </a:t>
            </a:r>
            <a:r>
              <a:rPr lang="ko-KR" altLang="en-US" dirty="0"/>
              <a:t>안에 포함시키지 않는다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- Accept header</a:t>
            </a:r>
            <a:r>
              <a:rPr lang="ko-KR" altLang="en-US" dirty="0"/>
              <a:t>를 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    ex) </a:t>
            </a:r>
            <a:r>
              <a:rPr lang="en-US" altLang="ko-KR" dirty="0">
                <a:hlinkClick r:id="rId2"/>
              </a:rPr>
              <a:t>http://restapi.example.com/members/soccer/345/photo.jpg</a:t>
            </a:r>
            <a:r>
              <a:rPr lang="ko-KR" altLang="en-US" dirty="0"/>
              <a:t> </a:t>
            </a:r>
            <a:r>
              <a:rPr lang="en-US" altLang="ko-KR" dirty="0"/>
              <a:t>(X)</a:t>
            </a:r>
            <a:br>
              <a:rPr lang="en-US" altLang="ko-KR" dirty="0"/>
            </a:br>
            <a:r>
              <a:rPr lang="en-US" altLang="ko-KR" dirty="0"/>
              <a:t>        ex) GET / members/soccer/345/photo HTTP/1.1 Host: restapi.example.com </a:t>
            </a:r>
          </a:p>
          <a:p>
            <a:r>
              <a:rPr lang="en-US" altLang="ko-KR" dirty="0"/>
              <a:t>             Accept: image/jpg (O)</a:t>
            </a:r>
          </a:p>
          <a:p>
            <a:endParaRPr lang="en-US" altLang="ko-KR" dirty="0"/>
          </a:p>
          <a:p>
            <a:r>
              <a:rPr lang="en-US" altLang="ko-KR" b="1" dirty="0" smtClean="0"/>
              <a:t>8. </a:t>
            </a:r>
            <a:r>
              <a:rPr lang="ko-KR" altLang="en-US" b="1" dirty="0"/>
              <a:t>리소스 간에는 연관 관계가 있는 경우 </a:t>
            </a:r>
            <a:endParaRPr lang="en-US" altLang="ko-KR" b="1" dirty="0"/>
          </a:p>
          <a:p>
            <a:r>
              <a:rPr lang="en-US" altLang="ko-KR" dirty="0"/>
              <a:t>     /</a:t>
            </a:r>
            <a:r>
              <a:rPr lang="ko-KR" altLang="en-US" dirty="0" err="1"/>
              <a:t>리소스명</a:t>
            </a:r>
            <a:r>
              <a:rPr lang="en-US" altLang="ko-KR" dirty="0"/>
              <a:t>/</a:t>
            </a:r>
            <a:r>
              <a:rPr lang="ko-KR" altLang="en-US" dirty="0"/>
              <a:t>리소스 </a:t>
            </a:r>
            <a:r>
              <a:rPr lang="en-US" altLang="ko-KR" dirty="0"/>
              <a:t>ID/</a:t>
            </a:r>
            <a:r>
              <a:rPr lang="ko-KR" altLang="en-US" dirty="0"/>
              <a:t>관계가 있는 다른 </a:t>
            </a:r>
            <a:r>
              <a:rPr lang="ko-KR" altLang="en-US" dirty="0" err="1"/>
              <a:t>리소스명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     </a:t>
            </a:r>
            <a:r>
              <a:rPr lang="en-US" altLang="ko-KR" dirty="0"/>
              <a:t>ex) GET : /users/{</a:t>
            </a:r>
            <a:r>
              <a:rPr lang="en-US" altLang="ko-KR" dirty="0" err="1"/>
              <a:t>userid</a:t>
            </a:r>
            <a:r>
              <a:rPr lang="en-US" altLang="ko-KR" dirty="0"/>
              <a:t>}/devices (</a:t>
            </a:r>
            <a:r>
              <a:rPr lang="ko-KR" altLang="en-US" dirty="0"/>
              <a:t>일반적으로 소유 ‘</a:t>
            </a:r>
            <a:r>
              <a:rPr lang="en-US" altLang="ko-KR" dirty="0"/>
              <a:t>has’</a:t>
            </a:r>
            <a:r>
              <a:rPr lang="ko-KR" altLang="en-US" dirty="0"/>
              <a:t>의 관계를 표현할 때</a:t>
            </a:r>
            <a:r>
              <a:rPr lang="en-US" altLang="ko-KR" dirty="0"/>
              <a:t>)</a:t>
            </a:r>
          </a:p>
          <a:p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61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964</TotalTime>
  <Words>464</Words>
  <Application>Microsoft Office PowerPoint</Application>
  <PresentationFormat>화면 슬라이드 쇼(4:3)</PresentationFormat>
  <Paragraphs>108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admin</cp:lastModifiedBy>
  <cp:revision>131</cp:revision>
  <dcterms:created xsi:type="dcterms:W3CDTF">2018-03-28T12:54:45Z</dcterms:created>
  <dcterms:modified xsi:type="dcterms:W3CDTF">2024-02-14T00:05:56Z</dcterms:modified>
</cp:coreProperties>
</file>