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60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0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1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2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67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92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44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1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0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5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3DD0-C895-498B-AB2B-83EBFE5904A8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55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1556792"/>
            <a:ext cx="7128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프로그래밍 언어 활용 강의안</a:t>
            </a:r>
            <a:endParaRPr lang="en-US" altLang="ko-KR" sz="4000" b="1" dirty="0" smtClean="0"/>
          </a:p>
          <a:p>
            <a:pPr algn="ctr"/>
            <a:r>
              <a:rPr lang="en-US" altLang="ko-KR" sz="4000" b="1" dirty="0" smtClean="0"/>
              <a:t>(</a:t>
            </a:r>
            <a:r>
              <a:rPr lang="ko-KR" altLang="en-US" sz="4000" b="1" dirty="0" err="1" smtClean="0"/>
              <a:t>람다식</a:t>
            </a:r>
            <a:r>
              <a:rPr lang="en-US" altLang="ko-KR" sz="4000" b="1" dirty="0" smtClean="0"/>
              <a:t>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382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표준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의 함수적 인터페이스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 smtClean="0"/>
              <a:t>Consumer </a:t>
            </a:r>
            <a:r>
              <a:rPr lang="ko-KR" altLang="en-US" sz="2400" dirty="0" smtClean="0"/>
              <a:t>함수적 인터페이스</a:t>
            </a:r>
            <a:endParaRPr lang="en-US" altLang="ko-KR" sz="2400" dirty="0" smtClean="0"/>
          </a:p>
          <a:p>
            <a:pPr lvl="1">
              <a:defRPr/>
            </a:pPr>
            <a:r>
              <a:rPr lang="ko-KR" altLang="en-US" sz="2000" dirty="0" err="1" smtClean="0"/>
              <a:t>매개값만</a:t>
            </a:r>
            <a:r>
              <a:rPr lang="ko-KR" altLang="en-US" sz="2000" dirty="0" smtClean="0"/>
              <a:t> 있고 </a:t>
            </a:r>
            <a:r>
              <a:rPr lang="ko-KR" altLang="en-US" sz="2000" dirty="0" err="1" smtClean="0"/>
              <a:t>리턴값이</a:t>
            </a:r>
            <a:r>
              <a:rPr lang="ko-KR" altLang="en-US" sz="2000" dirty="0" smtClean="0"/>
              <a:t> 없는 추상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가짐 </a:t>
            </a:r>
            <a:endParaRPr lang="en-US" altLang="ko-KR" sz="2000" dirty="0" smtClean="0"/>
          </a:p>
          <a:p>
            <a:pPr lvl="1">
              <a:defRPr/>
            </a:pPr>
            <a:endParaRPr lang="en-US" altLang="ko-KR" sz="2000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ko-KR" altLang="en-US" sz="2200" dirty="0" smtClean="0"/>
              <a:t>매개 변수의 타입과 수에 따라 분류 </a:t>
            </a:r>
            <a:endParaRPr lang="en-US" altLang="ko-KR" sz="2200" dirty="0" smtClean="0"/>
          </a:p>
          <a:p>
            <a:pPr marL="627062" lvl="2" indent="0">
              <a:buFontTx/>
              <a:buNone/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endParaRPr lang="ko-KR" altLang="en-US" sz="20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907704" y="1772816"/>
            <a:ext cx="1071563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b="1"/>
              <a:t>Consumer</a:t>
            </a:r>
            <a:endParaRPr lang="ko-KR" altLang="en-US" sz="1200" b="1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520354" y="1955379"/>
            <a:ext cx="35718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913929" y="1802979"/>
            <a:ext cx="636588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eaLnBrk="1" hangingPunct="1"/>
            <a:r>
              <a:rPr lang="ko-KR" altLang="en-US" sz="1200" b="1" dirty="0" err="1">
                <a:latin typeface="굴림" pitchFamily="50" charset="-127"/>
                <a:ea typeface="굴림" pitchFamily="50" charset="-127"/>
              </a:rPr>
              <a:t>매개값</a:t>
            </a:r>
            <a:endParaRPr lang="ko-KR" altLang="en-US" sz="1200" b="1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780928"/>
            <a:ext cx="76200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표준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의 함수적 인터페이스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Supplier </a:t>
            </a:r>
            <a:r>
              <a:rPr lang="ko-KR" altLang="en-US" sz="2400" dirty="0" smtClean="0"/>
              <a:t>함수적 인터페이스</a:t>
            </a:r>
            <a:endParaRPr lang="en-US" altLang="ko-KR" sz="2400" dirty="0" smtClean="0"/>
          </a:p>
          <a:p>
            <a:pPr lvl="1"/>
            <a:r>
              <a:rPr lang="ko-KR" altLang="en-US" sz="2000" dirty="0" err="1" smtClean="0"/>
              <a:t>매개값은</a:t>
            </a:r>
            <a:r>
              <a:rPr lang="ko-KR" altLang="en-US" sz="2000" dirty="0" smtClean="0"/>
              <a:t> 없고 </a:t>
            </a:r>
            <a:r>
              <a:rPr lang="ko-KR" altLang="en-US" sz="2000" dirty="0" err="1" smtClean="0"/>
              <a:t>리턴값만</a:t>
            </a:r>
            <a:r>
              <a:rPr lang="ko-KR" altLang="en-US" sz="2000" dirty="0" smtClean="0"/>
              <a:t> 있는 추상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가짐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리턴 타입 따라 분류</a:t>
            </a:r>
            <a:endParaRPr lang="en-US" altLang="ko-KR" sz="2000" dirty="0" smtClean="0"/>
          </a:p>
          <a:p>
            <a:pPr lvl="1"/>
            <a:endParaRPr lang="ko-KR" altLang="en-US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27584" y="1844824"/>
            <a:ext cx="1071563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b="1" dirty="0"/>
              <a:t>Supplier</a:t>
            </a:r>
            <a:endParaRPr lang="ko-KR" altLang="en-US" sz="1200" b="1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970584" y="2027387"/>
            <a:ext cx="35718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8"/>
          <p:cNvSpPr txBox="1">
            <a:spLocks noChangeArrowheads="1"/>
          </p:cNvSpPr>
          <p:nvPr/>
        </p:nvSpPr>
        <p:spPr bwMode="auto">
          <a:xfrm>
            <a:off x="2262684" y="1874987"/>
            <a:ext cx="636588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eaLnBrk="1" hangingPunct="1"/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리턴값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996952"/>
            <a:ext cx="84010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표준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의 함수적 인터페이스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Function </a:t>
            </a:r>
            <a:r>
              <a:rPr lang="ko-KR" altLang="en-US" sz="2400" dirty="0" smtClean="0"/>
              <a:t>함수적 인터페이스</a:t>
            </a:r>
            <a:endParaRPr lang="en-US" altLang="ko-KR" sz="2400" dirty="0" smtClean="0"/>
          </a:p>
          <a:p>
            <a:pPr lvl="1"/>
            <a:r>
              <a:rPr lang="ko-KR" altLang="en-US" sz="2000" dirty="0" err="1" smtClean="0"/>
              <a:t>매개값과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리턴값이</a:t>
            </a:r>
            <a:r>
              <a:rPr lang="ko-KR" altLang="en-US" sz="2000" dirty="0" smtClean="0"/>
              <a:t> 모두 있는 추상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가짐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주로 </a:t>
            </a:r>
            <a:r>
              <a:rPr lang="ko-KR" altLang="en-US" sz="2000" dirty="0" err="1" smtClean="0"/>
              <a:t>매개값을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리턴값으로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매핑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타입 변환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할 경우 사용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매개 변수 타입과 리턴 타입 따라 분류 </a:t>
            </a:r>
          </a:p>
          <a:p>
            <a:pPr lvl="1"/>
            <a:endParaRPr lang="ko-KR" altLang="en-US" sz="2000" dirty="0" smtClean="0"/>
          </a:p>
          <a:p>
            <a:endParaRPr lang="ko-KR" altLang="en-US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444208" y="1844824"/>
            <a:ext cx="1071562" cy="357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b="1"/>
              <a:t>Function</a:t>
            </a:r>
            <a:endParaRPr lang="ko-KR" altLang="en-US" sz="1200" b="1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587208" y="2027386"/>
            <a:ext cx="35718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21"/>
          <p:cNvSpPr txBox="1">
            <a:spLocks noChangeArrowheads="1"/>
          </p:cNvSpPr>
          <p:nvPr/>
        </p:nvSpPr>
        <p:spPr bwMode="auto">
          <a:xfrm>
            <a:off x="7879308" y="1874986"/>
            <a:ext cx="636587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eaLnBrk="1" hangingPunct="1"/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리턴값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056858" y="2019449"/>
            <a:ext cx="357187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23"/>
          <p:cNvSpPr txBox="1">
            <a:spLocks noChangeArrowheads="1"/>
          </p:cNvSpPr>
          <p:nvPr/>
        </p:nvSpPr>
        <p:spPr bwMode="auto">
          <a:xfrm>
            <a:off x="5450433" y="1867049"/>
            <a:ext cx="63658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eaLnBrk="1" hangingPunct="1"/>
            <a:r>
              <a:rPr lang="ko-KR" altLang="en-US" sz="1200" b="1" dirty="0" err="1">
                <a:latin typeface="굴림" pitchFamily="50" charset="-127"/>
                <a:ea typeface="굴림" pitchFamily="50" charset="-127"/>
              </a:rPr>
              <a:t>매개값</a:t>
            </a:r>
            <a:endParaRPr lang="ko-KR" altLang="en-US" sz="1200" b="1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420888"/>
            <a:ext cx="77025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표준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의 함수적 인터페이스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Operator </a:t>
            </a:r>
            <a:r>
              <a:rPr lang="ko-KR" altLang="en-US" sz="2400" dirty="0" smtClean="0"/>
              <a:t>함수적 인터페이스</a:t>
            </a:r>
            <a:endParaRPr lang="en-US" altLang="ko-KR" sz="2400" dirty="0" smtClean="0"/>
          </a:p>
          <a:p>
            <a:pPr lvl="1"/>
            <a:r>
              <a:rPr lang="ko-KR" altLang="en-US" sz="2000" dirty="0" err="1" smtClean="0"/>
              <a:t>매개값과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리턴값이</a:t>
            </a:r>
            <a:r>
              <a:rPr lang="ko-KR" altLang="en-US" sz="2000" dirty="0" smtClean="0"/>
              <a:t> 모두 있는 추상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가짐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주로 </a:t>
            </a:r>
            <a:r>
              <a:rPr lang="ko-KR" altLang="en-US" sz="2000" dirty="0" err="1" smtClean="0"/>
              <a:t>매개값을</a:t>
            </a:r>
            <a:r>
              <a:rPr lang="ko-KR" altLang="en-US" sz="2000" dirty="0" smtClean="0"/>
              <a:t> 연산하고 그 결과를 </a:t>
            </a:r>
            <a:r>
              <a:rPr lang="ko-KR" altLang="en-US" sz="2000" dirty="0" err="1" smtClean="0"/>
              <a:t>리턴할</a:t>
            </a:r>
            <a:r>
              <a:rPr lang="ko-KR" altLang="en-US" sz="2000" dirty="0" smtClean="0"/>
              <a:t> 경우에 사용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매개 변수의 타입과 수에 따라 분류</a:t>
            </a:r>
          </a:p>
          <a:p>
            <a:endParaRPr lang="ko-KR" altLang="en-US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156176" y="2207717"/>
            <a:ext cx="1071563" cy="357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b="1"/>
              <a:t>Operator</a:t>
            </a:r>
            <a:endParaRPr lang="ko-KR" altLang="en-US" sz="1200" b="1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7299176" y="2390279"/>
            <a:ext cx="3571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26"/>
          <p:cNvSpPr txBox="1">
            <a:spLocks noChangeArrowheads="1"/>
          </p:cNvSpPr>
          <p:nvPr/>
        </p:nvSpPr>
        <p:spPr bwMode="auto">
          <a:xfrm>
            <a:off x="7591276" y="2237879"/>
            <a:ext cx="636588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eaLnBrk="1" hangingPunct="1"/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리턴값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768826" y="2382342"/>
            <a:ext cx="35718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28"/>
          <p:cNvSpPr txBox="1">
            <a:spLocks noChangeArrowheads="1"/>
          </p:cNvSpPr>
          <p:nvPr/>
        </p:nvSpPr>
        <p:spPr bwMode="auto">
          <a:xfrm>
            <a:off x="5162401" y="2229942"/>
            <a:ext cx="636588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eaLnBrk="1" hangingPunct="1"/>
            <a:r>
              <a:rPr lang="ko-KR" altLang="en-US" sz="1200" b="1" dirty="0" err="1">
                <a:latin typeface="굴림" pitchFamily="50" charset="-127"/>
                <a:ea typeface="굴림" pitchFamily="50" charset="-127"/>
              </a:rPr>
              <a:t>매개값</a:t>
            </a:r>
            <a:endParaRPr lang="ko-KR" altLang="en-US" sz="1200" b="1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852936"/>
            <a:ext cx="79248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표준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의 함수적 인터페이스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Predicate </a:t>
            </a:r>
            <a:r>
              <a:rPr lang="ko-KR" altLang="en-US" sz="2400" dirty="0" smtClean="0"/>
              <a:t>함수적 인터페이스</a:t>
            </a:r>
            <a:endParaRPr lang="en-US" altLang="ko-KR" sz="2400" dirty="0" smtClean="0"/>
          </a:p>
          <a:p>
            <a:pPr lvl="1"/>
            <a:r>
              <a:rPr lang="ko-KR" altLang="en-US" sz="2000" dirty="0" err="1" smtClean="0"/>
              <a:t>매개값</a:t>
            </a:r>
            <a:r>
              <a:rPr lang="ko-KR" altLang="en-US" sz="2000" dirty="0" smtClean="0"/>
              <a:t> 조사해 </a:t>
            </a:r>
            <a:r>
              <a:rPr lang="en-US" altLang="ko-KR" sz="2000" dirty="0" smtClean="0"/>
              <a:t>true </a:t>
            </a:r>
            <a:r>
              <a:rPr lang="ko-KR" altLang="en-US" sz="2000" dirty="0" smtClean="0"/>
              <a:t>또는 </a:t>
            </a:r>
            <a:r>
              <a:rPr lang="en-US" altLang="ko-KR" sz="2000" dirty="0" smtClean="0"/>
              <a:t>false</a:t>
            </a:r>
            <a:r>
              <a:rPr lang="ko-KR" altLang="en-US" sz="2000" dirty="0" smtClean="0"/>
              <a:t>를 </a:t>
            </a:r>
            <a:r>
              <a:rPr lang="ko-KR" altLang="en-US" sz="2000" dirty="0" err="1" smtClean="0"/>
              <a:t>리턴할</a:t>
            </a:r>
            <a:r>
              <a:rPr lang="ko-KR" altLang="en-US" sz="2000" dirty="0" smtClean="0"/>
              <a:t> 때 사용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매개변수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타입과 수에 따라 분류 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endParaRPr lang="ko-KR" altLang="en-US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950789" y="1628800"/>
            <a:ext cx="1071563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b="1" dirty="0"/>
              <a:t>Predicate</a:t>
            </a:r>
            <a:endParaRPr lang="ko-KR" altLang="en-US" sz="1200" b="1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093789" y="1811363"/>
            <a:ext cx="35718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31"/>
          <p:cNvSpPr txBox="1">
            <a:spLocks noChangeArrowheads="1"/>
          </p:cNvSpPr>
          <p:nvPr/>
        </p:nvSpPr>
        <p:spPr bwMode="auto">
          <a:xfrm>
            <a:off x="3385889" y="1658963"/>
            <a:ext cx="754063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eaLnBrk="1" hangingPunct="1"/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boolean</a:t>
            </a:r>
            <a:endParaRPr lang="ko-KR" altLang="en-US" sz="12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TextBox 33"/>
          <p:cNvSpPr txBox="1">
            <a:spLocks noChangeArrowheads="1"/>
          </p:cNvSpPr>
          <p:nvPr/>
        </p:nvSpPr>
        <p:spPr bwMode="auto">
          <a:xfrm>
            <a:off x="827584" y="1700808"/>
            <a:ext cx="636588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eaLnBrk="1" hangingPunct="1"/>
            <a:r>
              <a:rPr lang="ko-KR" altLang="en-US" sz="1200" b="1" dirty="0" err="1">
                <a:latin typeface="굴림" pitchFamily="50" charset="-127"/>
                <a:ea typeface="굴림" pitchFamily="50" charset="-127"/>
              </a:rPr>
              <a:t>매개값</a:t>
            </a:r>
            <a:endParaRPr lang="ko-KR" altLang="en-US" sz="1200" b="1" dirty="0"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475656" y="1844824"/>
            <a:ext cx="35718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780928"/>
            <a:ext cx="75723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표준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의 함수적 인터페이스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 smtClean="0"/>
              <a:t>andThen</a:t>
            </a:r>
            <a:r>
              <a:rPr lang="en-US" altLang="ko-KR" sz="2400" dirty="0" smtClean="0"/>
              <a:t>()</a:t>
            </a:r>
            <a:r>
              <a:rPr lang="ko-KR" altLang="en-US" sz="2400" dirty="0" smtClean="0"/>
              <a:t>과</a:t>
            </a:r>
            <a:r>
              <a:rPr lang="en-US" altLang="ko-KR" sz="2400" dirty="0" smtClean="0"/>
              <a:t> compose() </a:t>
            </a:r>
            <a:r>
              <a:rPr lang="ko-KR" altLang="en-US" sz="2400" dirty="0" smtClean="0"/>
              <a:t>디폴트 </a:t>
            </a:r>
            <a:r>
              <a:rPr lang="ko-KR" altLang="en-US" sz="2400" dirty="0" err="1" smtClean="0"/>
              <a:t>메소드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함수적 인터페이스가 가지고 있는 디폴트 </a:t>
            </a:r>
            <a:r>
              <a:rPr lang="ko-KR" altLang="en-US" sz="2000" dirty="0" err="1" smtClean="0"/>
              <a:t>메소드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두 개의 함수적 인터페이스를 순차적으로 연결해 실행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첫 번째 </a:t>
            </a:r>
            <a:r>
              <a:rPr lang="ko-KR" altLang="en-US" sz="2000" dirty="0" err="1" smtClean="0"/>
              <a:t>리턴값을</a:t>
            </a:r>
            <a:r>
              <a:rPr lang="ko-KR" altLang="en-US" sz="2000" dirty="0" smtClean="0"/>
              <a:t> 두 번째 </a:t>
            </a:r>
            <a:r>
              <a:rPr lang="ko-KR" altLang="en-US" sz="2000" dirty="0" err="1" smtClean="0"/>
              <a:t>매개값으로</a:t>
            </a:r>
            <a:r>
              <a:rPr lang="ko-KR" altLang="en-US" sz="2000" dirty="0" smtClean="0"/>
              <a:t> 제공해 최종 결과값 리턴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andThen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compose()</a:t>
            </a:r>
            <a:r>
              <a:rPr lang="ko-KR" altLang="en-US" sz="2000" dirty="0" smtClean="0"/>
              <a:t>의 차이점</a:t>
            </a:r>
            <a:endParaRPr lang="en-US" altLang="ko-KR" sz="2000" dirty="0" smtClean="0"/>
          </a:p>
          <a:p>
            <a:pPr lvl="2"/>
            <a:r>
              <a:rPr lang="ko-KR" altLang="en-US" dirty="0" smtClean="0"/>
              <a:t>어떤 함수적 인터페이스부터 처리하느냐</a:t>
            </a:r>
            <a:endParaRPr lang="en-US" altLang="ko-KR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표준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의 함수적 인터페이스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 smtClean="0"/>
              <a:t>andThen</a:t>
            </a:r>
            <a:r>
              <a:rPr lang="en-US" altLang="ko-KR" sz="2400" dirty="0" smtClean="0"/>
              <a:t>() </a:t>
            </a:r>
            <a:r>
              <a:rPr lang="ko-KR" altLang="en-US" sz="2400" dirty="0" smtClean="0"/>
              <a:t>디폴트 </a:t>
            </a:r>
            <a:r>
              <a:rPr lang="ko-KR" altLang="en-US" sz="2400" dirty="0" err="1" smtClean="0"/>
              <a:t>메소드</a:t>
            </a:r>
            <a:endParaRPr lang="ko-KR" altLang="en-US" sz="2400" dirty="0" smtClean="0"/>
          </a:p>
          <a:p>
            <a:endParaRPr lang="ko-KR" alt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4856163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264" y="2486050"/>
            <a:ext cx="552291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표준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의 함수적 인터페이스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compose() </a:t>
            </a:r>
            <a:r>
              <a:rPr lang="ko-KR" altLang="en-US" sz="2400" dirty="0" smtClean="0"/>
              <a:t>디폴트 </a:t>
            </a:r>
            <a:r>
              <a:rPr lang="ko-KR" altLang="en-US" sz="2400" dirty="0" err="1" smtClean="0"/>
              <a:t>메소드</a:t>
            </a:r>
            <a:endParaRPr lang="ko-KR" altLang="en-US" sz="2400" dirty="0" smtClean="0"/>
          </a:p>
          <a:p>
            <a:endParaRPr lang="ko-KR" altLang="en-US" sz="24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72816"/>
            <a:ext cx="4849813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834" y="2701503"/>
            <a:ext cx="5570538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표준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의 함수적 인터페이스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 smtClean="0"/>
              <a:t>Consumer</a:t>
            </a:r>
            <a:r>
              <a:rPr lang="ko-KR" altLang="en-US" sz="2400" dirty="0" smtClean="0"/>
              <a:t>의 순차적 연결</a:t>
            </a:r>
            <a:endParaRPr lang="en-US" altLang="ko-KR" sz="2400" dirty="0" smtClean="0"/>
          </a:p>
          <a:p>
            <a:pPr lvl="1">
              <a:defRPr/>
            </a:pPr>
            <a:r>
              <a:rPr lang="ko-KR" altLang="en-US" sz="2000" dirty="0" smtClean="0"/>
              <a:t>처리 결과 </a:t>
            </a:r>
            <a:r>
              <a:rPr lang="ko-KR" altLang="en-US" sz="2000" dirty="0" err="1" smtClean="0"/>
              <a:t>리턴하지</a:t>
            </a:r>
            <a:r>
              <a:rPr lang="ko-KR" altLang="en-US" sz="2000" dirty="0" smtClean="0"/>
              <a:t> 않음</a:t>
            </a:r>
            <a:endParaRPr lang="en-US" altLang="ko-KR" sz="2000" dirty="0" smtClean="0"/>
          </a:p>
          <a:p>
            <a:pPr lvl="1">
              <a:defRPr/>
            </a:pPr>
            <a:r>
              <a:rPr lang="en-US" altLang="ko-KR" sz="2000" dirty="0" err="1" smtClean="0"/>
              <a:t>andThen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과</a:t>
            </a:r>
            <a:r>
              <a:rPr lang="en-US" altLang="ko-KR" sz="2000" dirty="0" smtClean="0"/>
              <a:t> compose() </a:t>
            </a:r>
            <a:r>
              <a:rPr lang="ko-KR" altLang="en-US" sz="2000" dirty="0" smtClean="0"/>
              <a:t>디폴트 </a:t>
            </a:r>
            <a:r>
              <a:rPr lang="ko-KR" altLang="en-US" sz="2000" dirty="0" err="1" smtClean="0"/>
              <a:t>메소드의</a:t>
            </a:r>
            <a:r>
              <a:rPr lang="ko-KR" altLang="en-US" sz="2000" dirty="0" smtClean="0"/>
              <a:t> 경우</a:t>
            </a:r>
            <a:endParaRPr lang="en-US" altLang="ko-KR" sz="2000" dirty="0" smtClean="0"/>
          </a:p>
          <a:p>
            <a:pPr lvl="2">
              <a:defRPr/>
            </a:pPr>
            <a:r>
              <a:rPr lang="ko-KR" altLang="en-US" dirty="0" smtClean="0"/>
              <a:t>함수적 인터페이스의 호출 순서만 정할 것</a:t>
            </a:r>
            <a:endParaRPr lang="en-US" altLang="ko-KR" dirty="0" smtClean="0"/>
          </a:p>
          <a:p>
            <a:pPr>
              <a:defRPr/>
            </a:pPr>
            <a:endParaRPr lang="en-US" altLang="ko-KR" sz="2400" dirty="0" smtClean="0"/>
          </a:p>
          <a:p>
            <a:pPr>
              <a:defRPr/>
            </a:pPr>
            <a:r>
              <a:rPr lang="en-US" altLang="ko-KR" sz="2400" dirty="0" smtClean="0"/>
              <a:t>Operator </a:t>
            </a:r>
            <a:r>
              <a:rPr lang="ko-KR" altLang="en-US" sz="2400" dirty="0" smtClean="0"/>
              <a:t>와</a:t>
            </a:r>
            <a:r>
              <a:rPr lang="en-US" altLang="ko-KR" sz="2400" dirty="0" smtClean="0"/>
              <a:t> Function </a:t>
            </a:r>
            <a:r>
              <a:rPr lang="ko-KR" altLang="en-US" sz="2400" dirty="0" smtClean="0"/>
              <a:t>함수 인터페이스의 순차적 연결</a:t>
            </a:r>
            <a:endParaRPr lang="en-US" altLang="ko-KR" sz="2400" dirty="0" smtClean="0"/>
          </a:p>
          <a:p>
            <a:pPr lvl="1">
              <a:defRPr/>
            </a:pPr>
            <a:r>
              <a:rPr lang="ko-KR" altLang="en-US" sz="2000" dirty="0" smtClean="0"/>
              <a:t>먼저 실행한 함수적 인터페이스의 결과를 다음 함수적 인터페이스의  </a:t>
            </a:r>
            <a:r>
              <a:rPr lang="ko-KR" altLang="en-US" sz="2000" dirty="0" err="1" smtClean="0"/>
              <a:t>매개값으로</a:t>
            </a:r>
            <a:r>
              <a:rPr lang="ko-KR" altLang="en-US" sz="2000" dirty="0" smtClean="0"/>
              <a:t> 넘겨주고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최종 처리결과 리턴 </a:t>
            </a:r>
            <a:r>
              <a:rPr lang="en-US" altLang="ko-KR" sz="2000" dirty="0" smtClean="0"/>
              <a:t>(p.705~707)</a:t>
            </a:r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표준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의 함수적 인터페이스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466480" y="620688"/>
            <a:ext cx="867752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and(), or(), negate() </a:t>
            </a:r>
            <a:r>
              <a:rPr lang="ko-KR" altLang="en-US" sz="2400" dirty="0" smtClean="0"/>
              <a:t>디폴트 </a:t>
            </a:r>
            <a:r>
              <a:rPr lang="ko-KR" altLang="en-US" sz="2400" dirty="0" err="1" smtClean="0"/>
              <a:t>메소드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Predicate </a:t>
            </a:r>
            <a:r>
              <a:rPr lang="ko-KR" altLang="en-US" sz="2000" dirty="0" smtClean="0"/>
              <a:t>함수적 인터페이스의 디폴트 </a:t>
            </a:r>
            <a:r>
              <a:rPr lang="ko-KR" altLang="en-US" sz="2000" dirty="0" err="1" smtClean="0"/>
              <a:t>메소드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and() - </a:t>
            </a:r>
            <a:r>
              <a:rPr lang="en-US" altLang="ko-KR" dirty="0" smtClean="0"/>
              <a:t>&amp;&amp;</a:t>
            </a:r>
            <a:r>
              <a:rPr lang="ko-KR" altLang="en-US" dirty="0" smtClean="0"/>
              <a:t>와 대응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두 </a:t>
            </a:r>
            <a:r>
              <a:rPr lang="en-US" altLang="ko-KR" dirty="0" smtClean="0"/>
              <a:t>Predicate</a:t>
            </a:r>
            <a:r>
              <a:rPr lang="ko-KR" altLang="en-US" dirty="0" smtClean="0"/>
              <a:t>가 모두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를 리턴 </a:t>
            </a: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ko-KR" altLang="en-US" dirty="0" smtClean="0"/>
              <a:t> 최종적으로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 리턴</a:t>
            </a:r>
            <a:endParaRPr lang="en-US" altLang="ko-KR" dirty="0" smtClean="0"/>
          </a:p>
          <a:p>
            <a:pPr lvl="1"/>
            <a:r>
              <a:rPr lang="en-US" altLang="ko-KR" sz="2000" dirty="0" smtClean="0"/>
              <a:t>or() - </a:t>
            </a:r>
            <a:r>
              <a:rPr lang="en-US" altLang="ko-KR" dirty="0" smtClean="0"/>
              <a:t>||</a:t>
            </a:r>
            <a:r>
              <a:rPr lang="ko-KR" altLang="en-US" dirty="0" smtClean="0"/>
              <a:t> 와 대응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두 </a:t>
            </a:r>
            <a:r>
              <a:rPr lang="en-US" altLang="ko-KR" dirty="0" smtClean="0"/>
              <a:t>Predicate </a:t>
            </a:r>
            <a:r>
              <a:rPr lang="ko-KR" altLang="en-US" dirty="0" smtClean="0"/>
              <a:t>중 하나만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를 리턴 </a:t>
            </a: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ko-KR" altLang="en-US" dirty="0" smtClean="0"/>
              <a:t> 최종적으로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 리턴</a:t>
            </a:r>
            <a:endParaRPr lang="en-US" altLang="ko-KR" dirty="0" smtClean="0"/>
          </a:p>
          <a:p>
            <a:pPr lvl="1"/>
            <a:r>
              <a:rPr lang="en-US" altLang="ko-KR" sz="2000" dirty="0" smtClean="0"/>
              <a:t>negate() - </a:t>
            </a:r>
            <a:r>
              <a:rPr lang="en-US" altLang="ko-KR" dirty="0" smtClean="0"/>
              <a:t>! </a:t>
            </a:r>
            <a:r>
              <a:rPr lang="ko-KR" altLang="en-US" dirty="0" smtClean="0"/>
              <a:t>와 대응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Predicate</a:t>
            </a:r>
            <a:r>
              <a:rPr lang="ko-KR" altLang="en-US" dirty="0" smtClean="0"/>
              <a:t>의 결과가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false, false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 리턴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717032"/>
            <a:ext cx="7680325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람다식이란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자바 </a:t>
            </a:r>
            <a:r>
              <a:rPr lang="en-US" altLang="ko-KR" sz="2400" dirty="0" smtClean="0"/>
              <a:t>8</a:t>
            </a:r>
            <a:r>
              <a:rPr lang="ko-KR" altLang="en-US" sz="2400" dirty="0" smtClean="0"/>
              <a:t>부터 함수적 프로그래밍 위해 </a:t>
            </a:r>
            <a:r>
              <a:rPr lang="ko-KR" altLang="en-US" sz="2400" dirty="0" err="1" smtClean="0"/>
              <a:t>람다식</a:t>
            </a:r>
            <a:r>
              <a:rPr lang="ko-KR" altLang="en-US" sz="2400" dirty="0" smtClean="0"/>
              <a:t> 지원</a:t>
            </a:r>
            <a:endParaRPr lang="en-US" altLang="ko-KR" sz="2400" dirty="0" smtClean="0"/>
          </a:p>
          <a:p>
            <a:pPr lvl="1"/>
            <a:r>
              <a:rPr lang="ko-KR" altLang="en-US" sz="2000" dirty="0" err="1" smtClean="0"/>
              <a:t>람다식</a:t>
            </a:r>
            <a:r>
              <a:rPr lang="en-US" altLang="ko-KR" sz="2000" dirty="0" smtClean="0"/>
              <a:t>(Lambda Expressions)</a:t>
            </a:r>
            <a:r>
              <a:rPr lang="ko-KR" altLang="en-US" sz="2000" dirty="0" smtClean="0"/>
              <a:t>을 언어 차원에서 제공</a:t>
            </a:r>
            <a:endParaRPr lang="en-US" altLang="ko-KR" sz="2000" dirty="0" smtClean="0"/>
          </a:p>
          <a:p>
            <a:pPr lvl="2"/>
            <a:r>
              <a:rPr lang="ko-KR" altLang="en-US" dirty="0" smtClean="0"/>
              <a:t>람다 계산법에서 사용된 식을 프로그래밍 언어에 접목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익명 함수</a:t>
            </a:r>
            <a:r>
              <a:rPr lang="en-US" altLang="ko-KR" dirty="0" smtClean="0"/>
              <a:t>(anonymous function)</a:t>
            </a:r>
            <a:r>
              <a:rPr lang="ko-KR" altLang="en-US" dirty="0" smtClean="0"/>
              <a:t>을 생성하기 위한 식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sz="2000" dirty="0" smtClean="0"/>
              <a:t>자바에서 </a:t>
            </a:r>
            <a:r>
              <a:rPr lang="ko-KR" altLang="en-US" sz="2000" dirty="0" err="1" smtClean="0"/>
              <a:t>람다식을</a:t>
            </a:r>
            <a:r>
              <a:rPr lang="ko-KR" altLang="en-US" sz="2000" dirty="0" smtClean="0"/>
              <a:t> 수용한 이유</a:t>
            </a:r>
            <a:endParaRPr lang="en-US" altLang="ko-KR" sz="2000" dirty="0" smtClean="0"/>
          </a:p>
          <a:p>
            <a:pPr lvl="2"/>
            <a:r>
              <a:rPr lang="ko-KR" altLang="en-US" dirty="0" smtClean="0"/>
              <a:t>코드가 매우 간결해진다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컬렉션 요소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대용량 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또는 </a:t>
            </a:r>
            <a:r>
              <a:rPr lang="ko-KR" altLang="en-US" dirty="0" err="1" smtClean="0"/>
              <a:t>매핑해</a:t>
            </a:r>
            <a:r>
              <a:rPr lang="ko-KR" altLang="en-US" dirty="0" smtClean="0"/>
              <a:t> 쉽게 집계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sz="2000" dirty="0" smtClean="0"/>
              <a:t>자바는 </a:t>
            </a:r>
            <a:r>
              <a:rPr lang="ko-KR" altLang="en-US" sz="2000" dirty="0" err="1" smtClean="0"/>
              <a:t>람다식을</a:t>
            </a:r>
            <a:r>
              <a:rPr lang="ko-KR" altLang="en-US" sz="2000" dirty="0" smtClean="0"/>
              <a:t> 함수적 인터페이스의 익명 구현 객체로 취급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dirty="0" smtClean="0"/>
          </a:p>
          <a:p>
            <a:pPr lvl="2"/>
            <a:r>
              <a:rPr lang="ko-KR" altLang="en-US" dirty="0" smtClean="0"/>
              <a:t>어떤 인터페이스를 구현할지는 대입되는 인터페이스에 달려있음</a:t>
            </a:r>
            <a:endParaRPr lang="en-US" altLang="ko-KR" dirty="0">
              <a:sym typeface="Wingdings" pitchFamily="2" charset="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830166"/>
            <a:ext cx="51339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4744566"/>
            <a:ext cx="51816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표준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의 함수적 인터페이스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466480" y="620688"/>
            <a:ext cx="867752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 smtClean="0"/>
              <a:t>isEqual</a:t>
            </a:r>
            <a:r>
              <a:rPr lang="en-US" altLang="ko-KR" sz="2400" dirty="0" smtClean="0"/>
              <a:t>() </a:t>
            </a:r>
            <a:r>
              <a:rPr lang="ko-KR" altLang="en-US" sz="2400" dirty="0" smtClean="0"/>
              <a:t>정적 </a:t>
            </a:r>
            <a:r>
              <a:rPr lang="ko-KR" altLang="en-US" sz="2400" dirty="0" err="1" smtClean="0"/>
              <a:t>메소드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Predicate&lt;T&gt;</a:t>
            </a:r>
            <a:r>
              <a:rPr lang="ko-KR" altLang="en-US" sz="2000" dirty="0" smtClean="0"/>
              <a:t>의 정적 메소드</a:t>
            </a:r>
            <a:endParaRPr lang="en-US" altLang="ko-KR" sz="2000" dirty="0" smtClean="0"/>
          </a:p>
          <a:p>
            <a:endParaRPr lang="ko-KR" altLang="en-US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531" y="1747838"/>
            <a:ext cx="7494588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1531" y="3071813"/>
            <a:ext cx="7500938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표준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의 함수적 인터페이스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466480" y="620688"/>
            <a:ext cx="867752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 smtClean="0"/>
              <a:t>minBy</a:t>
            </a:r>
            <a:r>
              <a:rPr lang="en-US" altLang="ko-KR" sz="2400" dirty="0" smtClean="0"/>
              <a:t>(), </a:t>
            </a:r>
            <a:r>
              <a:rPr lang="en-US" altLang="ko-KR" sz="2400" dirty="0" err="1" smtClean="0"/>
              <a:t>maxBy</a:t>
            </a:r>
            <a:r>
              <a:rPr lang="en-US" altLang="ko-KR" sz="2400" dirty="0" smtClean="0"/>
              <a:t>() </a:t>
            </a:r>
            <a:r>
              <a:rPr lang="ko-KR" altLang="en-US" sz="2400" dirty="0" smtClean="0"/>
              <a:t>정적 </a:t>
            </a:r>
            <a:r>
              <a:rPr lang="ko-KR" altLang="en-US" sz="2400" dirty="0" err="1" smtClean="0"/>
              <a:t>메소드</a:t>
            </a:r>
            <a:endParaRPr lang="en-US" altLang="ko-KR" sz="2400" dirty="0" smtClean="0"/>
          </a:p>
          <a:p>
            <a:pPr lvl="1"/>
            <a:r>
              <a:rPr lang="en-US" altLang="ko-KR" dirty="0" err="1" smtClean="0"/>
              <a:t>BinaryOperator</a:t>
            </a:r>
            <a:r>
              <a:rPr lang="en-US" altLang="ko-KR" dirty="0" smtClean="0"/>
              <a:t>&lt;T&gt; </a:t>
            </a:r>
            <a:r>
              <a:rPr lang="ko-KR" altLang="en-US" dirty="0" smtClean="0"/>
              <a:t>함수적 인터페이스의 정적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Comparator</a:t>
            </a:r>
            <a:r>
              <a:rPr lang="ko-KR" altLang="en-US" dirty="0" smtClean="0"/>
              <a:t>를 이용해 최대 </a:t>
            </a:r>
            <a:r>
              <a:rPr lang="en-US" altLang="ko-KR" dirty="0" smtClean="0"/>
              <a:t>T</a:t>
            </a:r>
            <a:r>
              <a:rPr lang="ko-KR" altLang="en-US" dirty="0" smtClean="0"/>
              <a:t>와 최소 </a:t>
            </a:r>
            <a:r>
              <a:rPr lang="en-US" altLang="ko-KR" dirty="0" smtClean="0"/>
              <a:t>T</a:t>
            </a:r>
            <a:r>
              <a:rPr lang="ko-KR" altLang="en-US" dirty="0" smtClean="0"/>
              <a:t>를 얻는 </a:t>
            </a:r>
            <a:r>
              <a:rPr lang="en-US" altLang="ko-KR" dirty="0" err="1" smtClean="0"/>
              <a:t>BinaryOperator</a:t>
            </a:r>
            <a:r>
              <a:rPr lang="en-US" altLang="ko-KR" dirty="0" smtClean="0"/>
              <a:t>&lt;T&gt;</a:t>
            </a:r>
            <a:r>
              <a:rPr lang="ko-KR" altLang="en-US" dirty="0" smtClean="0"/>
              <a:t> 리턴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44824"/>
            <a:ext cx="6856413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773511"/>
            <a:ext cx="5900738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4630886"/>
            <a:ext cx="6500813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참조</a:t>
            </a:r>
            <a:r>
              <a:rPr lang="en-US" altLang="ko-KR" dirty="0" smtClean="0"/>
              <a:t>(Method references)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466480" y="620688"/>
            <a:ext cx="867752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 smtClean="0"/>
              <a:t>메소드</a:t>
            </a:r>
            <a:r>
              <a:rPr lang="ko-KR" altLang="en-US" sz="2400" dirty="0" smtClean="0"/>
              <a:t> 참조</a:t>
            </a:r>
            <a:r>
              <a:rPr lang="en-US" altLang="ko-KR" sz="2400" dirty="0" smtClean="0"/>
              <a:t>(Method references)</a:t>
            </a:r>
          </a:p>
          <a:p>
            <a:pPr lvl="1"/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참조해 매개변수의 정보 및 리턴 타입 알아냄</a:t>
            </a:r>
            <a:endParaRPr lang="en-US" altLang="ko-KR" sz="2000" dirty="0" smtClean="0"/>
          </a:p>
          <a:p>
            <a:pPr lvl="2"/>
            <a:r>
              <a:rPr lang="ko-KR" altLang="en-US" dirty="0" err="1" smtClean="0"/>
              <a:t>람다식에서</a:t>
            </a:r>
            <a:r>
              <a:rPr lang="ko-KR" altLang="en-US" dirty="0" smtClean="0"/>
              <a:t> 불필요한 매개변수를 제거하는 것이 목적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종종 </a:t>
            </a:r>
            <a:r>
              <a:rPr lang="ko-KR" altLang="en-US" dirty="0" err="1" smtClean="0"/>
              <a:t>람다식은</a:t>
            </a:r>
            <a:r>
              <a:rPr lang="ko-KR" altLang="en-US" dirty="0" smtClean="0"/>
              <a:t> 기존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단순하게 호출만 하는 경우로 존재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참조도 인터페이스의 익명 구현 객체로 생성</a:t>
            </a:r>
            <a:endParaRPr lang="en-US" altLang="ko-KR" sz="2000" dirty="0" smtClean="0"/>
          </a:p>
          <a:p>
            <a:pPr lvl="2"/>
            <a:r>
              <a:rPr lang="ko-KR" altLang="en-US" dirty="0" err="1" smtClean="0"/>
              <a:t>타겟</a:t>
            </a:r>
            <a:r>
              <a:rPr lang="ko-KR" altLang="en-US" dirty="0" smtClean="0"/>
              <a:t> 타입에서 추상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매개변수 및 리턴 타입 따라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참조도 달라짐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Ex) </a:t>
            </a:r>
            <a:r>
              <a:rPr lang="en-US" altLang="ko-KR" dirty="0" err="1" smtClean="0"/>
              <a:t>IntBinayOperator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두 개의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매개값을</a:t>
            </a:r>
            <a:r>
              <a:rPr lang="ko-KR" altLang="en-US" dirty="0" smtClean="0"/>
              <a:t> 받아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 리턴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동일한 </a:t>
            </a:r>
            <a:r>
              <a:rPr lang="ko-KR" altLang="en-US" dirty="0" err="1" smtClean="0"/>
              <a:t>매개값과</a:t>
            </a:r>
            <a:r>
              <a:rPr lang="ko-KR" altLang="en-US" dirty="0" smtClean="0"/>
              <a:t> 리턴 타입 갖는 </a:t>
            </a:r>
            <a:r>
              <a:rPr lang="en-US" altLang="ko-KR" dirty="0" smtClean="0"/>
              <a:t>Math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max() </a:t>
            </a:r>
            <a:r>
              <a:rPr lang="ko-KR" altLang="en-US" dirty="0" smtClean="0"/>
              <a:t>참조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참조</a:t>
            </a:r>
            <a:r>
              <a:rPr lang="en-US" altLang="ko-KR" dirty="0" smtClean="0"/>
              <a:t>(Method references)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466480" y="620688"/>
            <a:ext cx="867752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정적 </a:t>
            </a:r>
            <a:r>
              <a:rPr lang="ko-KR" altLang="en-US" sz="2400" dirty="0" err="1" smtClean="0"/>
              <a:t>메소드와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인스턴스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메소드</a:t>
            </a:r>
            <a:r>
              <a:rPr lang="ko-KR" altLang="en-US" sz="2400" dirty="0" smtClean="0"/>
              <a:t> 참조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정적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참조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인스턴스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참조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r>
              <a:rPr lang="ko-KR" altLang="en-US" sz="2400" dirty="0" smtClean="0"/>
              <a:t>매개변수의 </a:t>
            </a:r>
            <a:r>
              <a:rPr lang="ko-KR" altLang="en-US" sz="2400" dirty="0" err="1" smtClean="0"/>
              <a:t>메소드</a:t>
            </a:r>
            <a:r>
              <a:rPr lang="ko-KR" altLang="en-US" sz="2400" dirty="0" smtClean="0"/>
              <a:t> 참조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생성자</a:t>
            </a:r>
            <a:r>
              <a:rPr lang="ko-KR" altLang="en-US" sz="2400" dirty="0" smtClean="0"/>
              <a:t> 참조</a:t>
            </a:r>
            <a:endParaRPr lang="en-US" altLang="ko-KR" sz="2400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sz="2000" dirty="0" smtClean="0"/>
          </a:p>
          <a:p>
            <a:endParaRPr lang="ko-KR" alt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7149" y="1457325"/>
            <a:ext cx="15525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7149" y="2347913"/>
            <a:ext cx="17526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7149" y="3819525"/>
            <a:ext cx="29432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69024" y="3819525"/>
            <a:ext cx="23050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오른쪽 화살표 9"/>
          <p:cNvSpPr/>
          <p:nvPr/>
        </p:nvSpPr>
        <p:spPr>
          <a:xfrm>
            <a:off x="4268962" y="3890963"/>
            <a:ext cx="357187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87624" y="5038725"/>
            <a:ext cx="32480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73812" y="5038725"/>
            <a:ext cx="13430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오른쪽 화살표 12"/>
          <p:cNvSpPr/>
          <p:nvPr/>
        </p:nvSpPr>
        <p:spPr>
          <a:xfrm>
            <a:off x="4565824" y="5130800"/>
            <a:ext cx="285750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람다식</a:t>
            </a:r>
            <a:r>
              <a:rPr lang="ko-KR" altLang="en-US" dirty="0" smtClean="0"/>
              <a:t> 기본 문법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함수적 스타일의 </a:t>
            </a:r>
            <a:r>
              <a:rPr lang="ko-KR" altLang="en-US" sz="2400" dirty="0" err="1" smtClean="0"/>
              <a:t>람다식</a:t>
            </a:r>
            <a:r>
              <a:rPr lang="ko-KR" altLang="en-US" sz="2400" dirty="0" smtClean="0"/>
              <a:t> 작성법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매개 타입은 </a:t>
            </a:r>
            <a:r>
              <a:rPr lang="ko-KR" altLang="en-US" sz="2000" dirty="0" smtClean="0"/>
              <a:t>런타임 시에 대입 값 </a:t>
            </a:r>
            <a:r>
              <a:rPr lang="ko-KR" altLang="en-US" sz="2000" dirty="0" smtClean="0"/>
              <a:t>따라 자동 인식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/>
              <a:t>생략 가능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하나의 매개변수만 있을 경우에는 괄호</a:t>
            </a:r>
            <a:r>
              <a:rPr lang="en-US" altLang="ko-KR" sz="2000" dirty="0" smtClean="0"/>
              <a:t>( ) </a:t>
            </a:r>
            <a:r>
              <a:rPr lang="ko-KR" altLang="en-US" sz="2000" dirty="0" smtClean="0"/>
              <a:t>생략 가능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하나의 </a:t>
            </a:r>
            <a:r>
              <a:rPr lang="ko-KR" altLang="en-US" sz="2000" dirty="0" err="1" smtClean="0"/>
              <a:t>실행문만</a:t>
            </a:r>
            <a:r>
              <a:rPr lang="ko-KR" altLang="en-US" sz="2000" dirty="0" smtClean="0"/>
              <a:t> 있다면 중괄호 </a:t>
            </a:r>
            <a:r>
              <a:rPr lang="en-US" altLang="ko-KR" sz="2000" dirty="0" smtClean="0"/>
              <a:t>{ } </a:t>
            </a:r>
            <a:r>
              <a:rPr lang="ko-KR" altLang="en-US" sz="2000" dirty="0" smtClean="0"/>
              <a:t>생략 가능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매개변수 없다면 괄호 </a:t>
            </a:r>
            <a:r>
              <a:rPr lang="en-US" altLang="ko-KR" sz="2000" dirty="0" smtClean="0"/>
              <a:t>( )</a:t>
            </a:r>
            <a:r>
              <a:rPr lang="ko-KR" altLang="en-US" sz="2000" dirty="0" smtClean="0"/>
              <a:t> 생략 불가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리턴값이</a:t>
            </a:r>
            <a:r>
              <a:rPr lang="ko-KR" altLang="en-US" sz="2000" dirty="0" smtClean="0"/>
              <a:t> 있는 경우</a:t>
            </a:r>
            <a:r>
              <a:rPr lang="en-US" altLang="ko-KR" sz="2000" dirty="0" smtClean="0"/>
              <a:t>, return </a:t>
            </a:r>
            <a:r>
              <a:rPr lang="ko-KR" altLang="en-US" sz="2000" dirty="0" smtClean="0"/>
              <a:t>문 사용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중괄호 </a:t>
            </a:r>
            <a:r>
              <a:rPr lang="en-US" altLang="ko-KR" sz="2000" dirty="0" smtClean="0"/>
              <a:t>{ }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return </a:t>
            </a:r>
            <a:r>
              <a:rPr lang="ko-KR" altLang="en-US" sz="2000" dirty="0" smtClean="0"/>
              <a:t>문만 있을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중괄호 생략 가능</a:t>
            </a:r>
          </a:p>
          <a:p>
            <a:pPr lvl="1"/>
            <a:endParaRPr lang="ko-KR" altLang="en-US" sz="2000" dirty="0" smtClean="0"/>
          </a:p>
          <a:p>
            <a:pPr lvl="1"/>
            <a:endParaRPr lang="ko-KR" altLang="en-US" sz="2000" dirty="0" smtClean="0"/>
          </a:p>
          <a:p>
            <a:pPr lvl="1"/>
            <a:endParaRPr lang="ko-KR" altLang="en-US" sz="2000" dirty="0" smtClean="0"/>
          </a:p>
          <a:p>
            <a:pPr lvl="1"/>
            <a:endParaRPr lang="ko-KR" altLang="en-US" sz="20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4406" y="1412776"/>
            <a:ext cx="342900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0593" y="1412776"/>
            <a:ext cx="342900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428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타겟</a:t>
            </a:r>
            <a:r>
              <a:rPr lang="ko-KR" altLang="en-US" dirty="0" smtClean="0"/>
              <a:t> 타입과 함수적 인터페이스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 smtClean="0"/>
              <a:t>타겟</a:t>
            </a:r>
            <a:r>
              <a:rPr lang="ko-KR" altLang="en-US" sz="2400" dirty="0" smtClean="0"/>
              <a:t> 타입</a:t>
            </a:r>
            <a:r>
              <a:rPr lang="en-US" altLang="ko-KR" sz="2400" dirty="0" smtClean="0"/>
              <a:t>(target type)</a:t>
            </a:r>
          </a:p>
          <a:p>
            <a:pPr lvl="1"/>
            <a:r>
              <a:rPr lang="ko-KR" altLang="en-US" sz="2000" dirty="0" smtClean="0"/>
              <a:t>람다식이 대입되는 인터페이스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익명 구현 객체를 만들 때 사용할 인터페이스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r>
              <a:rPr lang="ko-KR" altLang="en-US" sz="2400" dirty="0" smtClean="0"/>
              <a:t>함수적 인터페이스</a:t>
            </a:r>
            <a:r>
              <a:rPr lang="en-US" altLang="ko-KR" sz="2400" dirty="0" smtClean="0"/>
              <a:t>(functional interface)</a:t>
            </a:r>
          </a:p>
          <a:p>
            <a:pPr lvl="1"/>
            <a:r>
              <a:rPr lang="ko-KR" altLang="en-US" sz="2000" dirty="0" smtClean="0"/>
              <a:t>하나의 추상 </a:t>
            </a:r>
            <a:r>
              <a:rPr lang="ko-KR" altLang="en-US" sz="2000" dirty="0" err="1" smtClean="0"/>
              <a:t>메소드만</a:t>
            </a:r>
            <a:r>
              <a:rPr lang="ko-KR" altLang="en-US" sz="2000" dirty="0" smtClean="0"/>
              <a:t> 선언된 인터페이스가 </a:t>
            </a:r>
            <a:r>
              <a:rPr lang="ko-KR" altLang="en-US" sz="2000" dirty="0" err="1" smtClean="0"/>
              <a:t>타겟</a:t>
            </a:r>
            <a:r>
              <a:rPr lang="ko-KR" altLang="en-US" sz="2000" dirty="0" smtClean="0"/>
              <a:t> 타입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@</a:t>
            </a:r>
            <a:r>
              <a:rPr lang="en-US" altLang="ko-KR" sz="2000" dirty="0" err="1" smtClean="0"/>
              <a:t>FunctionalInterface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어노테이션</a:t>
            </a:r>
            <a:endParaRPr lang="ko-KR" altLang="en-US" sz="2000" dirty="0" smtClean="0"/>
          </a:p>
          <a:p>
            <a:pPr lvl="2"/>
            <a:r>
              <a:rPr lang="ko-KR" altLang="en-US" dirty="0" smtClean="0"/>
              <a:t>하나의 추상 </a:t>
            </a:r>
            <a:r>
              <a:rPr lang="ko-KR" altLang="en-US" dirty="0" err="1" smtClean="0"/>
              <a:t>메소드만을</a:t>
            </a:r>
            <a:r>
              <a:rPr lang="ko-KR" altLang="en-US" dirty="0" smtClean="0"/>
              <a:t> 가지는지 컴파일러가 체크</a:t>
            </a:r>
          </a:p>
          <a:p>
            <a:pPr lvl="2"/>
            <a:r>
              <a:rPr lang="ko-KR" altLang="en-US" dirty="0" smtClean="0"/>
              <a:t>두 개 이상의 추상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선언되어 있으면 컴파일 오류 발생</a:t>
            </a:r>
          </a:p>
          <a:p>
            <a:pPr lvl="1"/>
            <a:endParaRPr lang="en-US" altLang="ko-KR" sz="2000" dirty="0" smtClean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75160"/>
            <a:ext cx="2514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타원 5"/>
          <p:cNvSpPr/>
          <p:nvPr/>
        </p:nvSpPr>
        <p:spPr>
          <a:xfrm>
            <a:off x="827584" y="2060848"/>
            <a:ext cx="1000125" cy="714375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타겟</a:t>
            </a:r>
            <a:r>
              <a:rPr lang="ko-KR" altLang="en-US" dirty="0" smtClean="0"/>
              <a:t> 타입과 함수적 인터페이스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매개변수와 </a:t>
            </a:r>
            <a:r>
              <a:rPr lang="ko-KR" altLang="en-US" sz="2400" dirty="0" err="1" smtClean="0"/>
              <a:t>리턴값이</a:t>
            </a:r>
            <a:r>
              <a:rPr lang="ko-KR" altLang="en-US" sz="2400" dirty="0" smtClean="0"/>
              <a:t> 없는 </a:t>
            </a:r>
            <a:r>
              <a:rPr lang="ko-KR" altLang="en-US" sz="2400" dirty="0" err="1" smtClean="0"/>
              <a:t>람다식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Method()</a:t>
            </a:r>
            <a:r>
              <a:rPr lang="ko-KR" altLang="en-US" sz="2000" dirty="0" smtClean="0"/>
              <a:t>가 매개 변수를 가지지 않는 경우</a:t>
            </a:r>
            <a:endParaRPr lang="en-US" altLang="ko-KR" sz="20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매개변수가 있는 </a:t>
            </a:r>
            <a:r>
              <a:rPr lang="ko-KR" altLang="en-US" sz="2400" dirty="0" err="1" smtClean="0"/>
              <a:t>람다식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ko-KR" altLang="en-US" dirty="0" smtClean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34385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2877" y="1777008"/>
            <a:ext cx="32766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2877" y="2277071"/>
            <a:ext cx="1123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4221088"/>
            <a:ext cx="34766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11427" y="4221088"/>
            <a:ext cx="46767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11427" y="4721151"/>
            <a:ext cx="12192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타겟</a:t>
            </a:r>
            <a:r>
              <a:rPr lang="ko-KR" altLang="en-US" dirty="0" smtClean="0"/>
              <a:t> 타입과 함수적 인터페이스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 smtClean="0">
                <a:solidFill>
                  <a:srgbClr val="000000"/>
                </a:solidFill>
              </a:rPr>
              <a:t>리턴값이</a:t>
            </a:r>
            <a:r>
              <a:rPr lang="ko-KR" altLang="en-US" sz="2400" dirty="0" smtClean="0">
                <a:solidFill>
                  <a:srgbClr val="000000"/>
                </a:solidFill>
              </a:rPr>
              <a:t> 있는 </a:t>
            </a:r>
            <a:r>
              <a:rPr lang="ko-KR" altLang="en-US" sz="2400" dirty="0" err="1" smtClean="0">
                <a:solidFill>
                  <a:srgbClr val="000000"/>
                </a:solidFill>
              </a:rPr>
              <a:t>람다식</a:t>
            </a:r>
            <a:endParaRPr lang="en-US" altLang="ko-KR" sz="2400" dirty="0" smtClean="0">
              <a:solidFill>
                <a:srgbClr val="000000"/>
              </a:solidFill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163" y="1821656"/>
            <a:ext cx="34671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0038" y="1821656"/>
            <a:ext cx="44958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8163" y="3178969"/>
            <a:ext cx="8027987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0038" y="2321719"/>
            <a:ext cx="24574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 멤버와 로컬 변수 사용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클래스의 멤버 사용</a:t>
            </a:r>
            <a:endParaRPr lang="en-US" altLang="ko-KR" sz="2400" dirty="0" smtClean="0"/>
          </a:p>
          <a:p>
            <a:pPr lvl="1"/>
            <a:r>
              <a:rPr lang="ko-KR" altLang="en-US" sz="2000" dirty="0" err="1" smtClean="0"/>
              <a:t>람다식</a:t>
            </a:r>
            <a:r>
              <a:rPr lang="ko-KR" altLang="en-US" sz="2000" dirty="0" smtClean="0"/>
              <a:t> 실행 블록에는 클래스의 멤버인 필드와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제약 없이 사용 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람다식</a:t>
            </a:r>
            <a:r>
              <a:rPr lang="ko-KR" altLang="en-US" sz="2000" dirty="0" smtClean="0"/>
              <a:t> 실행 블록 내에서 </a:t>
            </a:r>
            <a:r>
              <a:rPr lang="en-US" altLang="ko-KR" sz="2000" dirty="0" smtClean="0"/>
              <a:t>this</a:t>
            </a:r>
            <a:r>
              <a:rPr lang="ko-KR" altLang="en-US" sz="2000" dirty="0" smtClean="0"/>
              <a:t>는 </a:t>
            </a:r>
            <a:r>
              <a:rPr lang="ko-KR" altLang="en-US" sz="2000" dirty="0" smtClean="0">
                <a:solidFill>
                  <a:srgbClr val="0070C0"/>
                </a:solidFill>
              </a:rPr>
              <a:t>람다식을 실행한 객체의 참조</a:t>
            </a:r>
            <a:endParaRPr lang="en-US" altLang="ko-KR" sz="2000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/>
              <a:t>주의해서 사용해야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 필요성 가짐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276872"/>
            <a:ext cx="66198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 멤버와 로컬 변수 사용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로컬 변수의 사용</a:t>
            </a:r>
            <a:endParaRPr lang="en-US" altLang="ko-KR" sz="2400" dirty="0" smtClean="0"/>
          </a:p>
          <a:p>
            <a:pPr lvl="1"/>
            <a:r>
              <a:rPr lang="ko-KR" altLang="en-US" sz="2000" dirty="0" err="1" smtClean="0"/>
              <a:t>람다식은</a:t>
            </a:r>
            <a:r>
              <a:rPr lang="ko-KR" altLang="en-US" sz="2000" dirty="0" smtClean="0"/>
              <a:t> 함수적 인터페이스의 익명 구현 객체 생성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람다식에서</a:t>
            </a:r>
            <a:r>
              <a:rPr lang="ko-KR" altLang="en-US" sz="2000" dirty="0" smtClean="0"/>
              <a:t> 사용하는 외부 로컬 변수는 </a:t>
            </a:r>
            <a:r>
              <a:rPr lang="en-US" altLang="ko-KR" sz="2000" dirty="0" smtClean="0"/>
              <a:t>final </a:t>
            </a:r>
            <a:r>
              <a:rPr lang="ko-KR" altLang="en-US" sz="2000" dirty="0" smtClean="0"/>
              <a:t>특성</a:t>
            </a:r>
            <a:endParaRPr lang="en-US" altLang="ko-KR" sz="2000" dirty="0" smtClean="0"/>
          </a:p>
          <a:p>
            <a:endParaRPr lang="ko-KR" alt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060848"/>
            <a:ext cx="573246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표준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의 함수적 인터페이스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자바 </a:t>
            </a:r>
            <a:r>
              <a:rPr lang="en-US" altLang="ko-KR" sz="2400" dirty="0" smtClean="0"/>
              <a:t>8</a:t>
            </a:r>
            <a:r>
              <a:rPr lang="ko-KR" altLang="en-US" sz="2400" dirty="0" smtClean="0"/>
              <a:t>부터 표준 </a:t>
            </a:r>
            <a:r>
              <a:rPr lang="en-US" altLang="ko-KR" sz="2400" dirty="0" smtClean="0"/>
              <a:t>API</a:t>
            </a:r>
            <a:r>
              <a:rPr lang="ko-KR" altLang="en-US" sz="2400" dirty="0" smtClean="0"/>
              <a:t>로 제공되는 함수적 인터페이스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java.util.function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패키지에 포함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매개타입으로 사용되어 </a:t>
            </a:r>
            <a:r>
              <a:rPr lang="ko-KR" altLang="en-US" sz="2000" dirty="0" err="1" smtClean="0"/>
              <a:t>람다식을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매개값으로</a:t>
            </a:r>
            <a:r>
              <a:rPr lang="ko-KR" altLang="en-US" sz="2000" dirty="0" smtClean="0"/>
              <a:t> 대입할 수 있도록 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한 개의 추상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가지는 인터페이스들은 모두 </a:t>
            </a:r>
            <a:r>
              <a:rPr lang="ko-KR" altLang="en-US" sz="2000" dirty="0" err="1" smtClean="0"/>
              <a:t>람다식</a:t>
            </a:r>
            <a:r>
              <a:rPr lang="ko-KR" altLang="en-US" sz="2000" dirty="0" smtClean="0"/>
              <a:t> 사용 가능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인터페이스에 선언된 추상 </a:t>
            </a:r>
            <a:r>
              <a:rPr lang="ko-KR" altLang="en-US" sz="2000" dirty="0" err="1" smtClean="0"/>
              <a:t>메소드의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매개값과</a:t>
            </a:r>
            <a:r>
              <a:rPr lang="ko-KR" altLang="en-US" sz="2000" dirty="0" smtClean="0"/>
              <a:t> 리턴 유무 따라 구분</a:t>
            </a:r>
            <a:endParaRPr lang="en-US" altLang="ko-KR" sz="2000" dirty="0" smtClean="0"/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Words>777</Words>
  <Application>Microsoft Office PowerPoint</Application>
  <PresentationFormat>화면 슬라이드 쇼(4:3)</PresentationFormat>
  <Paragraphs>178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hap0p</cp:lastModifiedBy>
  <cp:revision>147</cp:revision>
  <dcterms:created xsi:type="dcterms:W3CDTF">2018-03-28T12:54:45Z</dcterms:created>
  <dcterms:modified xsi:type="dcterms:W3CDTF">2023-05-17T23:39:39Z</dcterms:modified>
</cp:coreProperties>
</file>