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7" r:id="rId9"/>
    <p:sldId id="284" r:id="rId10"/>
    <p:sldId id="286" r:id="rId11"/>
    <p:sldId id="289" r:id="rId12"/>
    <p:sldId id="291" r:id="rId13"/>
    <p:sldId id="258" r:id="rId14"/>
    <p:sldId id="259" r:id="rId15"/>
    <p:sldId id="260" r:id="rId16"/>
    <p:sldId id="261" r:id="rId17"/>
    <p:sldId id="262" r:id="rId18"/>
    <p:sldId id="263" r:id="rId19"/>
    <p:sldId id="277" r:id="rId20"/>
    <p:sldId id="266" r:id="rId21"/>
    <p:sldId id="264" r:id="rId22"/>
    <p:sldId id="265" r:id="rId23"/>
    <p:sldId id="276" r:id="rId24"/>
    <p:sldId id="267" r:id="rId25"/>
    <p:sldId id="268" r:id="rId26"/>
    <p:sldId id="269" r:id="rId27"/>
    <p:sldId id="270" r:id="rId28"/>
    <p:sldId id="271" r:id="rId29"/>
    <p:sldId id="27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&#48260;&#51204;/docs/api/" TargetMode="External"/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racle.com/java/technologies/java-se-support-roadma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ide-java-developers/oxygen3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packages/release/2020-06/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</a:t>
            </a:r>
            <a:r>
              <a:rPr lang="ko-KR" altLang="en-US" sz="4000" b="1" smtClean="0"/>
              <a:t>활용 강의안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23528" y="1196752"/>
            <a:ext cx="8280920" cy="3744416"/>
          </a:xfrm>
        </p:spPr>
        <p:txBody>
          <a:bodyPr/>
          <a:lstStyle/>
          <a:p>
            <a:r>
              <a:rPr lang="ko-KR" altLang="en-US" sz="3200" b="1" dirty="0" err="1" smtClean="0">
                <a:solidFill>
                  <a:schemeClr val="tx1"/>
                </a:solidFill>
              </a:rPr>
              <a:t>빌드</a:t>
            </a:r>
            <a:r>
              <a:rPr lang="en-US" altLang="ko-KR" sz="3200" b="1" dirty="0">
                <a:solidFill>
                  <a:schemeClr val="tx1"/>
                </a:solidFill>
              </a:rPr>
              <a:t>(Build) </a:t>
            </a:r>
            <a:r>
              <a:rPr lang="ko-KR" altLang="en-US" sz="3200" b="1" dirty="0">
                <a:solidFill>
                  <a:schemeClr val="tx1"/>
                </a:solidFill>
              </a:rPr>
              <a:t>방식에 따른 분류 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r>
              <a:rPr lang="ko-KR" altLang="en-US" sz="2400" dirty="0" smtClean="0"/>
              <a:t>프로그램의 </a:t>
            </a:r>
            <a:r>
              <a:rPr lang="ko-KR" altLang="en-US" sz="2400" dirty="0"/>
              <a:t>소스코드가 실행 가능한 형태로 변하는 과정을 </a:t>
            </a:r>
            <a:r>
              <a:rPr lang="ko-KR" altLang="en-US" sz="2400" dirty="0" err="1"/>
              <a:t>빌드</a:t>
            </a:r>
            <a:r>
              <a:rPr lang="en-US" altLang="ko-KR" sz="2400" dirty="0"/>
              <a:t>(Build)</a:t>
            </a:r>
            <a:r>
              <a:rPr lang="ko-KR" altLang="en-US" sz="2400" dirty="0"/>
              <a:t>라고 하며 </a:t>
            </a:r>
            <a:r>
              <a:rPr lang="ko-KR" altLang="en-US" sz="2400" dirty="0" err="1"/>
              <a:t>빌드</a:t>
            </a:r>
            <a:r>
              <a:rPr lang="ko-KR" altLang="en-US" sz="2400" dirty="0"/>
              <a:t> 방식에 따라 분류할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바이트 </a:t>
            </a:r>
            <a:r>
              <a:rPr lang="ko-KR" altLang="en-US" sz="2400" dirty="0"/>
              <a:t>코드 언어</a:t>
            </a:r>
            <a:r>
              <a:rPr lang="en-US" altLang="ko-KR" sz="2400" dirty="0"/>
              <a:t>(Byte Code Language): </a:t>
            </a:r>
            <a:r>
              <a:rPr lang="ko-KR" altLang="en-US" sz="2400" dirty="0"/>
              <a:t>컴파일을 통해 </a:t>
            </a:r>
            <a:r>
              <a:rPr lang="ko-KR" altLang="en-US" sz="2400" dirty="0" err="1"/>
              <a:t>가상머신이</a:t>
            </a:r>
            <a:r>
              <a:rPr lang="ko-KR" altLang="en-US" sz="2400" dirty="0"/>
              <a:t> 번역할 수 있는 </a:t>
            </a:r>
            <a:r>
              <a:rPr lang="en-US" altLang="ko-KR" sz="2400" dirty="0"/>
              <a:t>Byte Code</a:t>
            </a:r>
            <a:r>
              <a:rPr lang="ko-KR" altLang="en-US" sz="2400" dirty="0"/>
              <a:t>로 변환되며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가상머신은</a:t>
            </a:r>
            <a:r>
              <a:rPr lang="ko-KR" altLang="en-US" sz="2400" dirty="0"/>
              <a:t> 다시 </a:t>
            </a:r>
            <a:r>
              <a:rPr lang="en-US" altLang="ko-KR" sz="2400" dirty="0"/>
              <a:t>Native OS</a:t>
            </a:r>
            <a:r>
              <a:rPr lang="ko-KR" altLang="en-US" sz="2400" dirty="0"/>
              <a:t>가 이해할 수 있는 기계어로 번역하는 방식이다</a:t>
            </a:r>
            <a:r>
              <a:rPr lang="en-US" altLang="ko-KR" sz="2400" dirty="0"/>
              <a:t>. JAVA, </a:t>
            </a:r>
            <a:r>
              <a:rPr lang="en-US" altLang="ko-KR" sz="2400" dirty="0" err="1"/>
              <a:t>Scala</a:t>
            </a:r>
            <a:r>
              <a:rPr lang="en-US" altLang="ko-KR" sz="2400" dirty="0"/>
              <a:t> </a:t>
            </a:r>
            <a:r>
              <a:rPr lang="ko-KR" altLang="en-US" sz="2400" dirty="0"/>
              <a:t>등이 속한다</a:t>
            </a:r>
            <a:r>
              <a:rPr lang="en-US" altLang="ko-KR" sz="2400" dirty="0"/>
              <a:t>.</a:t>
            </a:r>
            <a:endParaRPr lang="ko-KR" altLang="en-US" sz="1800" dirty="0">
              <a:solidFill>
                <a:schemeClr val="tx1"/>
              </a:solidFill>
            </a:endParaRPr>
          </a:p>
          <a:p>
            <a:endParaRPr lang="ko-KR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79512" y="692696"/>
            <a:ext cx="8712968" cy="3744416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컴파일러</a:t>
            </a:r>
            <a:r>
              <a:rPr lang="en-US" altLang="ko-KR" sz="3200" b="1" dirty="0">
                <a:solidFill>
                  <a:schemeClr val="tx1"/>
                </a:solidFill>
              </a:rPr>
              <a:t>(Compiler)</a:t>
            </a:r>
            <a:r>
              <a:rPr lang="ko-KR" altLang="en-US" sz="3200" b="1" dirty="0">
                <a:solidFill>
                  <a:schemeClr val="tx1"/>
                </a:solidFill>
              </a:rPr>
              <a:t>와 인터프리터</a:t>
            </a:r>
            <a:r>
              <a:rPr lang="en-US" altLang="ko-KR" sz="3200" b="1" dirty="0">
                <a:solidFill>
                  <a:schemeClr val="tx1"/>
                </a:solidFill>
              </a:rPr>
              <a:t>(Interpreter)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en-US" altLang="ko-KR" sz="2400" dirty="0"/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sz="1800" dirty="0">
              <a:solidFill>
                <a:schemeClr val="tx1"/>
              </a:solidFill>
            </a:endParaRPr>
          </a:p>
          <a:p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68952" cy="394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179512" y="692696"/>
            <a:ext cx="8712968" cy="3744416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컴파일러</a:t>
            </a:r>
            <a:r>
              <a:rPr lang="en-US" altLang="ko-KR" sz="3200" b="1" dirty="0">
                <a:solidFill>
                  <a:schemeClr val="tx1"/>
                </a:solidFill>
              </a:rPr>
              <a:t>(Compiler)</a:t>
            </a:r>
            <a:r>
              <a:rPr lang="ko-KR" altLang="en-US" sz="3200" b="1" dirty="0">
                <a:solidFill>
                  <a:schemeClr val="tx1"/>
                </a:solidFill>
              </a:rPr>
              <a:t>와 인터프리터</a:t>
            </a:r>
            <a:r>
              <a:rPr lang="en-US" altLang="ko-KR" sz="3200" b="1" dirty="0">
                <a:solidFill>
                  <a:schemeClr val="tx1"/>
                </a:solidFill>
              </a:rPr>
              <a:t>(Interpreter)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en-US" altLang="ko-KR" sz="2400" dirty="0"/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sz="1800" dirty="0">
              <a:solidFill>
                <a:schemeClr val="tx1"/>
              </a:solidFill>
            </a:endParaRPr>
          </a:p>
          <a:p>
            <a:endParaRPr lang="ko-KR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128792" cy="512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자바란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980728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1991</a:t>
            </a:r>
            <a:r>
              <a:rPr lang="ko-KR" altLang="en-US" sz="2400" b="1" dirty="0" smtClean="0"/>
              <a:t>년 가전 제품에서 사용할 목적인 </a:t>
            </a:r>
            <a:r>
              <a:rPr lang="ko-KR" altLang="en-US" sz="2400" b="1" dirty="0" err="1" smtClean="0"/>
              <a:t>오크</a:t>
            </a:r>
            <a:r>
              <a:rPr lang="en-US" altLang="ko-KR" sz="2400" b="1" dirty="0" smtClean="0"/>
              <a:t>(Oak) </a:t>
            </a:r>
            <a:r>
              <a:rPr lang="ko-KR" altLang="en-US" sz="2400" b="1" dirty="0" smtClean="0"/>
              <a:t>언어에서부터 시작</a:t>
            </a:r>
          </a:p>
          <a:p>
            <a:pPr lvl="1"/>
            <a:endParaRPr lang="en-US" altLang="ko-KR" sz="2400" b="1" dirty="0" smtClean="0"/>
          </a:p>
          <a:p>
            <a:pPr lvl="1"/>
            <a:endParaRPr lang="en-US" altLang="ko-KR" sz="2400" b="1" dirty="0"/>
          </a:p>
          <a:p>
            <a:pPr lvl="1"/>
            <a:r>
              <a:rPr lang="en-US" altLang="ko-KR" sz="2400" b="1" dirty="0" smtClean="0"/>
              <a:t>1995</a:t>
            </a:r>
            <a:r>
              <a:rPr lang="ko-KR" altLang="en-US" sz="2400" b="1" dirty="0" smtClean="0"/>
              <a:t>년 </a:t>
            </a:r>
            <a:r>
              <a:rPr lang="ko-KR" altLang="en-US" sz="2400" b="1" dirty="0" err="1" smtClean="0"/>
              <a:t>썬마이크로시스템즈</a:t>
            </a:r>
            <a:r>
              <a:rPr lang="en-US" altLang="ko-KR" sz="2400" b="1" dirty="0" smtClean="0"/>
              <a:t>(Sun Microsystems)</a:t>
            </a:r>
            <a:r>
              <a:rPr lang="ko-KR" altLang="en-US" sz="2400" b="1" dirty="0" smtClean="0"/>
              <a:t>에서 최초 발표한 언어</a:t>
            </a:r>
            <a:endParaRPr lang="en-US" altLang="ko-KR" sz="2400" b="1" dirty="0" smtClean="0"/>
          </a:p>
          <a:p>
            <a:pPr lvl="1"/>
            <a:endParaRPr lang="en-US" altLang="ko-KR" sz="2400" b="1" dirty="0" smtClean="0"/>
          </a:p>
          <a:p>
            <a:pPr lvl="1"/>
            <a:r>
              <a:rPr lang="ko-KR" altLang="en-US" sz="2400" b="1" dirty="0" smtClean="0"/>
              <a:t>인터넷 프로그래밍 언어로 발전하면서 자바라는 이름으로 변경</a:t>
            </a:r>
          </a:p>
          <a:p>
            <a:pPr lvl="1"/>
            <a:endParaRPr lang="ko-KR" altLang="en-US" sz="2400" b="1" dirty="0" smtClean="0"/>
          </a:p>
          <a:p>
            <a:pPr lvl="1"/>
            <a:r>
              <a:rPr lang="en-US" altLang="ko-KR" sz="2400" b="1" dirty="0" smtClean="0"/>
              <a:t>2010</a:t>
            </a:r>
            <a:r>
              <a:rPr lang="ko-KR" altLang="en-US" sz="2400" b="1" dirty="0" smtClean="0"/>
              <a:t>년 </a:t>
            </a:r>
            <a:r>
              <a:rPr lang="ko-KR" altLang="en-US" sz="2400" b="1" dirty="0" err="1" smtClean="0"/>
              <a:t>오라클에서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썬을</a:t>
            </a:r>
            <a:r>
              <a:rPr lang="ko-KR" altLang="en-US" sz="2400" b="1" dirty="0" smtClean="0"/>
              <a:t> 인수하여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개발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관리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배포 주관</a:t>
            </a:r>
            <a:endParaRPr lang="en-US" altLang="ko-KR" sz="2400" b="1" dirty="0" smtClean="0"/>
          </a:p>
          <a:p>
            <a:pPr lvl="1"/>
            <a:endParaRPr lang="en-US" altLang="ko-KR" sz="2400" b="1" dirty="0"/>
          </a:p>
          <a:p>
            <a:pPr lvl="1"/>
            <a:r>
              <a:rPr lang="ko-KR" altLang="en-US" sz="2400" b="1" dirty="0" smtClean="0"/>
              <a:t>하드웨어와 운영체제에 독립적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63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자바의 특징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바이트 코드 언어</a:t>
            </a:r>
            <a:endParaRPr lang="ko-KR" altLang="en-US" b="1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0" y="1340768"/>
            <a:ext cx="7321624" cy="486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8976" y="76470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이식성이</a:t>
            </a:r>
            <a:r>
              <a:rPr lang="ko-KR" altLang="en-US" b="1" dirty="0" smtClean="0"/>
              <a:t> 높은 언어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484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자바의 특징</a:t>
            </a:r>
            <a:endParaRPr lang="ko-KR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28" y="2348880"/>
            <a:ext cx="7440488" cy="39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692696"/>
            <a:ext cx="86409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ko-KR" altLang="en-US" sz="2000" dirty="0" smtClean="0"/>
              <a:t>객체 지향 언어 </a:t>
            </a:r>
            <a:r>
              <a:rPr lang="en-US" altLang="ko-KR" sz="2000" dirty="0" smtClean="0"/>
              <a:t>-&gt; OOP(Object Oriented Programming)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marL="627062" lvl="2" indent="0">
              <a:buNone/>
            </a:pPr>
            <a:r>
              <a:rPr lang="ko-KR" altLang="en-US" dirty="0"/>
              <a:t>부품 객체를 먼저 만들고</a:t>
            </a:r>
            <a:r>
              <a:rPr lang="en-US" altLang="ko-KR" dirty="0"/>
              <a:t>, </a:t>
            </a:r>
            <a:r>
              <a:rPr lang="ko-KR" altLang="en-US" dirty="0"/>
              <a:t>이것들을 조합해 전체 프로그램을 완성하는 기법</a:t>
            </a:r>
            <a:endParaRPr lang="en-US" altLang="ko-KR" dirty="0"/>
          </a:p>
          <a:p>
            <a:pPr marL="627062" lvl="2" indent="0">
              <a:buNone/>
            </a:pPr>
            <a:endParaRPr lang="ko-KR" altLang="en-US" dirty="0" smtClean="0"/>
          </a:p>
          <a:p>
            <a:pPr marL="357187" lvl="1" indent="0">
              <a:buNone/>
            </a:pPr>
            <a:r>
              <a:rPr lang="ko-KR" altLang="en-US" sz="2000" dirty="0" smtClean="0"/>
              <a:t>자바는 처음부터 </a:t>
            </a:r>
            <a:r>
              <a:rPr lang="en-US" altLang="ko-KR" sz="2000" dirty="0" smtClean="0"/>
              <a:t>OOP </a:t>
            </a:r>
            <a:r>
              <a:rPr lang="ko-KR" altLang="en-US" sz="2000" dirty="0" smtClean="0"/>
              <a:t>개발용 언어로 설계</a:t>
            </a:r>
            <a:endParaRPr lang="en-US" altLang="ko-KR" sz="2000" dirty="0" smtClean="0"/>
          </a:p>
          <a:p>
            <a:pPr marL="627062" lvl="2" indent="0">
              <a:buNone/>
            </a:pP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ko-KR" altLang="en-US" dirty="0"/>
              <a:t> 기능 완벽하게 지원</a:t>
            </a:r>
          </a:p>
        </p:txBody>
      </p:sp>
    </p:spTree>
    <p:extLst>
      <p:ext uri="{BB962C8B-B14F-4D97-AF65-F5344CB8AC3E}">
        <p14:creationId xmlns:p14="http://schemas.microsoft.com/office/powerpoint/2010/main" val="29203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자바의 특징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ko-KR" altLang="en-US" sz="2000" b="1" dirty="0" smtClean="0"/>
              <a:t>함수적 스타일 코딩 지원</a:t>
            </a:r>
            <a:endParaRPr lang="en-US" altLang="ko-KR" sz="2000" b="1" dirty="0" smtClean="0"/>
          </a:p>
          <a:p>
            <a:pPr marL="627062" lvl="2" indent="0">
              <a:buNone/>
            </a:pPr>
            <a:r>
              <a:rPr lang="ko-KR" altLang="en-US" b="1" dirty="0"/>
              <a:t>함수적 스타일 코딩 방식인 </a:t>
            </a:r>
            <a:r>
              <a:rPr lang="ko-KR" altLang="en-US" b="1" dirty="0" err="1"/>
              <a:t>람다식</a:t>
            </a:r>
            <a:r>
              <a:rPr lang="en-US" altLang="ko-KR" b="1" dirty="0"/>
              <a:t>(Lambda Expressions)</a:t>
            </a:r>
            <a:r>
              <a:rPr lang="ko-KR" altLang="en-US" b="1" dirty="0"/>
              <a:t> 지원</a:t>
            </a:r>
            <a:endParaRPr lang="ko-KR" altLang="en-US" b="1" dirty="0" smtClean="0"/>
          </a:p>
          <a:p>
            <a:pPr lvl="3"/>
            <a:r>
              <a:rPr lang="ko-KR" altLang="en-US" b="1" dirty="0" smtClean="0"/>
              <a:t>코드 간결하게 작성 가능</a:t>
            </a:r>
            <a:endParaRPr lang="en-US" altLang="ko-KR" b="1" dirty="0" smtClean="0"/>
          </a:p>
          <a:p>
            <a:pPr lvl="3"/>
            <a:r>
              <a:rPr lang="ko-KR" altLang="en-US" b="1" dirty="0" smtClean="0"/>
              <a:t>컬렉션 요소를 </a:t>
            </a:r>
            <a:r>
              <a:rPr lang="ko-KR" altLang="en-US" b="1" dirty="0" err="1" smtClean="0"/>
              <a:t>필터링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매핑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그룹핑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집계 처리시 주로 사용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57187" lvl="1" indent="0">
              <a:buNone/>
            </a:pPr>
            <a:r>
              <a:rPr lang="ko-KR" altLang="en-US" sz="2000" b="1" dirty="0" smtClean="0"/>
              <a:t>메모리를 자동으로 관리</a:t>
            </a:r>
            <a:endParaRPr lang="en-US" altLang="ko-KR" sz="2000" b="1" dirty="0" smtClean="0"/>
          </a:p>
          <a:p>
            <a:pPr marL="627062" lvl="2" indent="0">
              <a:buNone/>
            </a:pPr>
            <a:r>
              <a:rPr lang="ko-KR" altLang="en-US" b="1" dirty="0"/>
              <a:t>사용하지 않는 객체를 자동으로 메모리에서 제거</a:t>
            </a:r>
            <a:endParaRPr lang="en-US" altLang="ko-KR" b="1" dirty="0"/>
          </a:p>
          <a:p>
            <a:pPr marL="627062" lvl="2" indent="0">
              <a:buNone/>
            </a:pPr>
            <a:r>
              <a:rPr lang="ko-KR" altLang="en-US" b="1" dirty="0"/>
              <a:t>핵심 기능 코드에 집중할 수 있도록 하는 기능</a:t>
            </a:r>
            <a:endParaRPr lang="en-US" altLang="ko-KR" b="1" dirty="0"/>
          </a:p>
          <a:p>
            <a:endParaRPr lang="en-US" altLang="ko-KR" b="1" dirty="0" smtClean="0"/>
          </a:p>
          <a:p>
            <a:pPr marL="357187" lvl="1" indent="0">
              <a:buNone/>
            </a:pPr>
            <a:r>
              <a:rPr lang="ko-KR" altLang="en-US" sz="2000" b="1" dirty="0" smtClean="0"/>
              <a:t>다양한 애플리케이션 개발 가능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8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자바의 특징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멀티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스레드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(Multi-Thread)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쉽게 구현 가능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627062" lvl="2" indent="0">
              <a:buNone/>
            </a:pPr>
            <a:r>
              <a:rPr lang="ko-KR" altLang="en-US" b="1" dirty="0">
                <a:solidFill>
                  <a:srgbClr val="000000"/>
                </a:solidFill>
              </a:rPr>
              <a:t>동시에 여러 가지 작업을 할 경우</a:t>
            </a:r>
          </a:p>
          <a:p>
            <a:pPr marL="627062" lvl="2" indent="0">
              <a:buNone/>
            </a:pPr>
            <a:r>
              <a:rPr lang="ko-KR" altLang="en-US" b="1" dirty="0">
                <a:solidFill>
                  <a:srgbClr val="000000"/>
                </a:solidFill>
              </a:rPr>
              <a:t>대용량 작업을 빨리 처리할 경우</a:t>
            </a:r>
          </a:p>
          <a:p>
            <a:pPr marL="357187" lvl="1" indent="0">
              <a:buNone/>
            </a:pPr>
            <a:endParaRPr lang="ko-KR" altLang="en-US" b="1" dirty="0" smtClean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동적 로딩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(Dynamic Loading)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지원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627062" lvl="2" indent="0">
              <a:buNone/>
            </a:pPr>
            <a:r>
              <a:rPr lang="ko-KR" altLang="en-US" b="1" dirty="0">
                <a:solidFill>
                  <a:srgbClr val="000000"/>
                </a:solidFill>
              </a:rPr>
              <a:t>미리 객체를 만들어 놓지 않고 필요한 시점에 동적 로딩해 객체 생성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627062" lvl="2" indent="0">
              <a:buNone/>
            </a:pPr>
            <a:r>
              <a:rPr lang="ko-KR" altLang="en-US" b="1" dirty="0">
                <a:solidFill>
                  <a:srgbClr val="000000"/>
                </a:solidFill>
              </a:rPr>
              <a:t>유지 보수 시 특정 객체만 쉽게 수정 및 교체해 사용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endParaRPr lang="en-US" altLang="ko-KR" b="1" dirty="0" smtClean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막강한 오픈 소스 라이브러리 풍부</a:t>
            </a:r>
            <a:endParaRPr lang="en-US" altLang="ko-KR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자바 개발 환경 구축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en-US" altLang="ko-KR" sz="2000" b="1" dirty="0" smtClean="0"/>
              <a:t>Java Standard Edition </a:t>
            </a:r>
            <a:r>
              <a:rPr lang="ko-KR" altLang="en-US" sz="2000" b="1" dirty="0" smtClean="0"/>
              <a:t>구현체의 종류</a:t>
            </a:r>
          </a:p>
          <a:p>
            <a:pPr marL="627062" lvl="2" indent="0">
              <a:buNone/>
            </a:pPr>
            <a:r>
              <a:rPr lang="en-US" altLang="ko-KR" b="1" dirty="0"/>
              <a:t>JDK(Java Development Kit) = JRE + </a:t>
            </a:r>
            <a:r>
              <a:rPr lang="ko-KR" altLang="en-US" b="1" dirty="0"/>
              <a:t>개발 도구</a:t>
            </a:r>
          </a:p>
          <a:p>
            <a:pPr lvl="3"/>
            <a:r>
              <a:rPr lang="ko-KR" altLang="en-US" b="1" dirty="0" smtClean="0"/>
              <a:t>자바 프로그램 개발하고 실행하기 위해 반드시 설치</a:t>
            </a:r>
            <a:endParaRPr lang="en-US" altLang="ko-KR" b="1" dirty="0" smtClean="0"/>
          </a:p>
          <a:p>
            <a:pPr lvl="3"/>
            <a:endParaRPr lang="ko-KR" altLang="en-US" b="1" dirty="0" smtClean="0"/>
          </a:p>
          <a:p>
            <a:pPr marL="627062" lvl="2" indent="0">
              <a:buNone/>
            </a:pPr>
            <a:r>
              <a:rPr lang="en-US" altLang="ko-KR" b="1" dirty="0"/>
              <a:t>JRE(Java Runtime Environment) = JVM + </a:t>
            </a:r>
            <a:r>
              <a:rPr lang="ko-KR" altLang="en-US" b="1" dirty="0"/>
              <a:t>표준 클래스 라이브러리</a:t>
            </a:r>
          </a:p>
          <a:p>
            <a:pPr lvl="3"/>
            <a:r>
              <a:rPr lang="ko-KR" altLang="en-US" b="1" dirty="0" smtClean="0"/>
              <a:t>자바 프로그램을 실행만 할 경우 설치</a:t>
            </a:r>
          </a:p>
          <a:p>
            <a:endParaRPr lang="ko-KR" altLang="en-US" b="1" dirty="0" smtClean="0"/>
          </a:p>
          <a:p>
            <a:pPr marL="357187" lvl="1" indent="0">
              <a:buNone/>
            </a:pPr>
            <a:r>
              <a:rPr lang="en-US" altLang="ko-KR" sz="2000" b="1" dirty="0" smtClean="0"/>
              <a:t>JDK(Java Development Kit) </a:t>
            </a:r>
            <a:r>
              <a:rPr lang="ko-KR" altLang="en-US" sz="2000" b="1" dirty="0" smtClean="0"/>
              <a:t>설치</a:t>
            </a:r>
          </a:p>
          <a:p>
            <a:pPr marL="627062" lvl="2" indent="0">
              <a:buNone/>
            </a:pPr>
            <a:r>
              <a:rPr lang="ko-KR" altLang="en-US" b="1" dirty="0"/>
              <a:t>설치 파일 다운로드 사이트</a:t>
            </a:r>
            <a:r>
              <a:rPr lang="en-US" altLang="ko-KR" b="1" dirty="0"/>
              <a:t>: </a:t>
            </a:r>
            <a:r>
              <a:rPr lang="en-US" altLang="ko-KR" b="1" dirty="0" smtClean="0">
                <a:hlinkClick r:id="rId2"/>
              </a:rPr>
              <a:t>https://www.oracle.com/java/technologies/javase/javase-jdk8-downloads.html</a:t>
            </a:r>
            <a:endParaRPr lang="en-US" altLang="ko-KR" b="1" dirty="0"/>
          </a:p>
          <a:p>
            <a:endParaRPr lang="ko-KR" altLang="en-US" b="1" dirty="0" smtClean="0"/>
          </a:p>
          <a:p>
            <a:pPr marL="357187" lvl="1" indent="0">
              <a:buNone/>
            </a:pP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도큐먼트</a:t>
            </a:r>
          </a:p>
          <a:p>
            <a:pPr marL="627062" lvl="2" indent="0">
              <a:buNone/>
            </a:pPr>
            <a:r>
              <a:rPr lang="en-US" altLang="ko-KR" b="1" dirty="0"/>
              <a:t>JDK</a:t>
            </a:r>
            <a:r>
              <a:rPr lang="ko-KR" altLang="en-US" b="1" dirty="0"/>
              <a:t>에서 제공하는 표준 클래스 라이브러리 설명해 놓은 </a:t>
            </a:r>
            <a:r>
              <a:rPr lang="en-US" altLang="ko-KR" b="1" dirty="0"/>
              <a:t>HTML </a:t>
            </a:r>
            <a:r>
              <a:rPr lang="ko-KR" altLang="en-US" b="1" dirty="0"/>
              <a:t>페이지들</a:t>
            </a:r>
          </a:p>
          <a:p>
            <a:pPr marL="627062" lvl="2" indent="0">
              <a:buNone/>
            </a:pPr>
            <a:r>
              <a:rPr lang="en-US" altLang="ko-KR" b="1" dirty="0">
                <a:hlinkClick r:id="rId3"/>
              </a:rPr>
              <a:t>http://docs.oracle.com/javase/</a:t>
            </a:r>
            <a:r>
              <a:rPr lang="ko-KR" altLang="en-US" b="1" dirty="0">
                <a:hlinkClick r:id="rId3"/>
              </a:rPr>
              <a:t>버전</a:t>
            </a:r>
            <a:r>
              <a:rPr lang="en-US" altLang="ko-KR" b="1" dirty="0">
                <a:hlinkClick r:id="rId3"/>
              </a:rPr>
              <a:t>/docs/</a:t>
            </a:r>
            <a:r>
              <a:rPr lang="en-US" altLang="ko-KR" b="1" dirty="0" err="1">
                <a:hlinkClick r:id="rId3"/>
              </a:rPr>
              <a:t>api</a:t>
            </a:r>
            <a:r>
              <a:rPr lang="en-US" altLang="ko-KR" b="1" dirty="0" smtClean="0">
                <a:hlinkClick r:id="rId3"/>
              </a:rPr>
              <a:t>/</a:t>
            </a:r>
            <a:endParaRPr lang="en-US" altLang="ko-KR" b="1" dirty="0" smtClean="0"/>
          </a:p>
          <a:p>
            <a:pPr marL="627062" lvl="2"/>
            <a:r>
              <a:rPr lang="en-US" altLang="ko-KR" sz="2000" b="1" dirty="0" smtClean="0"/>
              <a:t>Version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8 : http</a:t>
            </a:r>
            <a:r>
              <a:rPr lang="en-US" altLang="ko-KR" sz="2000" b="1" dirty="0"/>
              <a:t>://</a:t>
            </a:r>
            <a:r>
              <a:rPr lang="en-US" altLang="ko-KR" sz="2000" b="1" dirty="0" smtClean="0"/>
              <a:t>docs.oracle.com/javase/8/docs/api/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627062" lvl="2" indent="0">
              <a:buNone/>
            </a:pPr>
            <a:endParaRPr lang="en-US" altLang="ko-KR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sz="2800" b="1" dirty="0"/>
              <a:t>Oracle Java SE Support Roadmap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endParaRPr lang="en-US" altLang="ko-KR" sz="2000" b="1" dirty="0" smtClean="0">
              <a:solidFill>
                <a:srgbClr val="000000"/>
              </a:solidFill>
              <a:hlinkClick r:id="rId2"/>
            </a:endParaRPr>
          </a:p>
          <a:p>
            <a:pPr marL="342900" lvl="2" indent="-342900"/>
            <a:r>
              <a:rPr lang="en-US" altLang="ko-KR" sz="2000" b="1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altLang="ko-KR" sz="2000" b="1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ko-KR" sz="2000" b="1" dirty="0" smtClean="0">
                <a:solidFill>
                  <a:srgbClr val="000000"/>
                </a:solidFill>
                <a:hlinkClick r:id="rId2"/>
              </a:rPr>
              <a:t>www.oracle.com/java/technologies/java-se-support-roadmap.html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</a:endParaRPr>
          </a:p>
          <a:p>
            <a:pPr marL="342900" lvl="2" indent="-342900"/>
            <a:endParaRPr lang="en-US" altLang="ko-KR" sz="2000" b="1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자바 개발 환경 구축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8011851" cy="397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76120" y="445313"/>
            <a:ext cx="6356120" cy="2191599"/>
          </a:xfrm>
        </p:spPr>
        <p:txBody>
          <a:bodyPr/>
          <a:lstStyle/>
          <a:p>
            <a:r>
              <a:rPr lang="ko-KR" altLang="en-US" sz="2400" dirty="0" smtClean="0"/>
              <a:t>프로그래밍 언어의 역할은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사람과 컴퓨터의 대화 도움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사람의 언어와 기계어를 연결 시켜주는 역할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저</a:t>
            </a:r>
            <a:r>
              <a:rPr lang="ko-KR" altLang="en-US" sz="2000" dirty="0"/>
              <a:t>급</a:t>
            </a:r>
            <a:r>
              <a:rPr lang="ko-KR" altLang="en-US" sz="2000" dirty="0" smtClean="0"/>
              <a:t> 언어와 고급 언어로 구분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2" y="2420887"/>
            <a:ext cx="7904163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자바 개발 환경 구축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en-US" altLang="ko-KR" sz="2000" b="1" dirty="0" smtClean="0"/>
              <a:t>Java path</a:t>
            </a:r>
            <a:r>
              <a:rPr lang="ko-KR" altLang="en-US" sz="2000" b="1" dirty="0" smtClean="0"/>
              <a:t> 설정</a:t>
            </a:r>
            <a:endParaRPr lang="en-US" altLang="ko-KR" sz="2000" b="1" dirty="0" smtClean="0"/>
          </a:p>
          <a:p>
            <a:pPr marL="357187" lvl="1" indent="0">
              <a:buNone/>
            </a:pPr>
            <a:r>
              <a:rPr lang="ko-KR" altLang="en-US" sz="2000" b="1" dirty="0" err="1" smtClean="0"/>
              <a:t>내컴퓨터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고급시스템설정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환경변수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새로 만들기 </a:t>
            </a:r>
            <a:endParaRPr lang="en-US" altLang="ko-KR" sz="2000" b="1" dirty="0"/>
          </a:p>
          <a:p>
            <a:pPr marL="357187" lvl="1" indent="0">
              <a:buNone/>
            </a:pPr>
            <a:r>
              <a:rPr lang="ko-KR" altLang="en-US" sz="2000" b="1" dirty="0" smtClean="0"/>
              <a:t>시스템 변수 추가</a:t>
            </a:r>
            <a:endParaRPr lang="en-US" altLang="ko-KR" sz="2000" b="1" dirty="0" smtClean="0"/>
          </a:p>
          <a:p>
            <a:pPr marL="357187" lvl="1" indent="0">
              <a:buNone/>
            </a:pPr>
            <a:r>
              <a:rPr lang="ko-KR" altLang="en-US" sz="2000" b="1" dirty="0" smtClean="0"/>
              <a:t>이름 </a:t>
            </a:r>
            <a:r>
              <a:rPr lang="en-US" altLang="ko-KR" sz="2000" b="1" smtClean="0"/>
              <a:t>: JAVA_HOME</a:t>
            </a:r>
            <a:endParaRPr lang="en-US" altLang="ko-KR" sz="2000" b="1" dirty="0" smtClean="0"/>
          </a:p>
          <a:p>
            <a:pPr marL="357187" lvl="1" indent="0">
              <a:buNone/>
            </a:pPr>
            <a:r>
              <a:rPr lang="ko-KR" altLang="en-US" sz="2000" b="1" dirty="0" smtClean="0"/>
              <a:t>변수 값 </a:t>
            </a:r>
            <a:r>
              <a:rPr lang="en-US" altLang="ko-KR" sz="2000" b="1" dirty="0" smtClean="0"/>
              <a:t>: JDK </a:t>
            </a:r>
            <a:r>
              <a:rPr lang="ko-KR" altLang="en-US" sz="2000" b="1" dirty="0" smtClean="0"/>
              <a:t>설치경로 위치</a:t>
            </a:r>
            <a:r>
              <a:rPr lang="en-US" altLang="ko-KR" sz="2000" b="1" dirty="0" smtClean="0"/>
              <a:t>(ex. C:\Program Files\Java\jdk-1.8.v)</a:t>
            </a:r>
          </a:p>
          <a:p>
            <a:pPr marL="357187" lvl="1" indent="0">
              <a:buNone/>
            </a:pPr>
            <a:endParaRPr lang="en-US" altLang="ko-KR" sz="2000" b="1" dirty="0"/>
          </a:p>
          <a:p>
            <a:pPr marL="357187" lvl="1" indent="0">
              <a:buNone/>
            </a:pPr>
            <a:endParaRPr lang="ko-KR" alt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59986"/>
            <a:ext cx="4019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88" y="4614252"/>
            <a:ext cx="3962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4646" y="4460632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endParaRPr lang="en-US" altLang="ko-KR" sz="2000" b="1" dirty="0" smtClean="0"/>
          </a:p>
          <a:p>
            <a:pPr marL="357187" lvl="1" indent="0">
              <a:buNone/>
            </a:pPr>
            <a:endParaRPr lang="en-US" altLang="ko-KR" sz="2000" b="1" dirty="0" smtClean="0"/>
          </a:p>
          <a:p>
            <a:pPr marL="357187" lvl="1" indent="0">
              <a:buNone/>
            </a:pPr>
            <a:r>
              <a:rPr lang="ko-KR" altLang="en-US" sz="2000" b="1" dirty="0" smtClean="0"/>
              <a:t>시스템 변수 </a:t>
            </a:r>
            <a:r>
              <a:rPr lang="en-US" altLang="ko-KR" sz="2000" b="1" dirty="0" smtClean="0"/>
              <a:t>path </a:t>
            </a:r>
            <a:r>
              <a:rPr lang="ko-KR" altLang="en-US" sz="2000" b="1" dirty="0" smtClean="0"/>
              <a:t>에 변수 추가</a:t>
            </a:r>
            <a:endParaRPr lang="en-US" altLang="ko-KR" sz="2000" b="1" dirty="0"/>
          </a:p>
          <a:p>
            <a:pPr marL="357187" lvl="1" indent="0">
              <a:buNone/>
            </a:pPr>
            <a:r>
              <a:rPr lang="ko-KR" altLang="en-US" sz="2000" b="1" dirty="0" smtClean="0"/>
              <a:t>변수 값 </a:t>
            </a:r>
            <a:r>
              <a:rPr lang="en-US" altLang="ko-KR" sz="2000" b="1" dirty="0" smtClean="0"/>
              <a:t>: ;%JAVA_HOME%\bin;</a:t>
            </a:r>
            <a:endParaRPr lang="en-US" altLang="ko-KR" sz="2000" b="1" dirty="0"/>
          </a:p>
          <a:p>
            <a:pPr marL="357187" lvl="1" indent="0">
              <a:buNone/>
            </a:pPr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638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자바 개발 환경 구축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 indent="0">
              <a:buNone/>
            </a:pPr>
            <a:r>
              <a:rPr lang="ko-KR" altLang="en-US" sz="2000" b="1" dirty="0" smtClean="0"/>
              <a:t>통합개발환경 </a:t>
            </a:r>
            <a:r>
              <a:rPr lang="en-US" altLang="ko-KR" sz="2000" b="1" dirty="0" smtClean="0"/>
              <a:t>Eclipse IDE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57187" lvl="1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	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다운로드 위치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: http://</a:t>
            </a:r>
            <a:r>
              <a:rPr lang="en-US" altLang="ko-KR" sz="2000" b="1" dirty="0" smtClean="0">
                <a:solidFill>
                  <a:srgbClr val="000000"/>
                </a:solidFill>
                <a:hlinkClick r:id="rId2"/>
              </a:rPr>
              <a:t>www.eclipse.org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 </a:t>
            </a:r>
          </a:p>
          <a:p>
            <a:pPr marL="357187" lvl="1" indent="0">
              <a:buNone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r>
              <a:rPr lang="en-US" altLang="ko-KR" sz="2000" b="1" dirty="0" smtClean="0">
                <a:hlinkClick r:id="rId3" tooltip="The essential tools for any Java developer, including a Java IDE, a Git client, XML Editor, Mylyn, Maven and Gradle integration"/>
              </a:rPr>
              <a:t>Eclipse IDE for Java Developers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해당 운영체제 시스템 종류에 맞게 </a:t>
            </a:r>
            <a:endParaRPr lang="en-US" altLang="ko-KR" sz="2000" b="1" dirty="0" smtClean="0"/>
          </a:p>
          <a:p>
            <a:pPr marL="357187" lvl="1" indent="0">
              <a:buNone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다운로드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r>
              <a:rPr lang="ko-KR" altLang="en-US" sz="2000" b="1" dirty="0" smtClean="0">
                <a:solidFill>
                  <a:srgbClr val="000000"/>
                </a:solidFill>
              </a:rPr>
              <a:t>설치 직접 경로 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hlinkClick r:id="rId4"/>
              </a:rPr>
              <a:t> http://www.eclipse.org/downloads/packages/release/2020-06/r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endParaRPr lang="en-US" altLang="ko-KR" sz="2000" b="1" dirty="0" smtClean="0">
              <a:solidFill>
                <a:srgbClr val="000000"/>
              </a:solidFill>
            </a:endParaRPr>
          </a:p>
          <a:p>
            <a:pPr marL="357187" lvl="1" indent="0">
              <a:buNone/>
            </a:pPr>
            <a:endParaRPr lang="en-US" altLang="ko-KR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자바 개발 순</a:t>
            </a:r>
            <a:r>
              <a:rPr lang="ko-KR" altLang="en-US" b="1" dirty="0"/>
              <a:t>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980728"/>
            <a:ext cx="35004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85813" y="3028603"/>
            <a:ext cx="7715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42916"/>
            <a:ext cx="74660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실행환경</a:t>
            </a:r>
            <a:endParaRPr lang="ko-KR" altLang="en-US" b="1" dirty="0"/>
          </a:p>
        </p:txBody>
      </p:sp>
      <p:pic>
        <p:nvPicPr>
          <p:cNvPr id="1026" name="Picture 2" descr="C:\Users\hap0p\Desktop\img_java_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1026"/>
            <a:ext cx="8474679" cy="4968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Java </a:t>
            </a:r>
            <a:r>
              <a:rPr lang="ko-KR" altLang="en-US" b="1" dirty="0" smtClean="0"/>
              <a:t>기본 구조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4704"/>
            <a:ext cx="666591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492896"/>
            <a:ext cx="65008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6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704" y="16195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 될 수 있는 하나의 값을 저장 할 수 있는 메모리 공간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16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변수의 의미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0704" y="2348880"/>
            <a:ext cx="16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변수의 구조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601754" y="2924944"/>
            <a:ext cx="3000375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47244" y="2996952"/>
            <a:ext cx="85725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 smtClean="0">
                <a:solidFill>
                  <a:srgbClr val="C00000"/>
                </a:solidFill>
              </a:rPr>
              <a:t>타입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61619" y="2996952"/>
            <a:ext cx="121443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 smtClean="0"/>
              <a:t>변수이름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51786" y="4005064"/>
            <a:ext cx="2500312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 err="1" smtClean="0">
                <a:solidFill>
                  <a:srgbClr val="C00000"/>
                </a:solidFill>
              </a:rPr>
              <a:t>int</a:t>
            </a:r>
            <a:r>
              <a:rPr lang="en-US" altLang="ko-KR" dirty="0" smtClean="0"/>
              <a:t>  age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이름 명명 규칙</a:t>
            </a:r>
            <a:r>
              <a:rPr lang="en-US" altLang="ko-KR" b="1" dirty="0" smtClean="0"/>
              <a:t>(naming convention)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작성규칙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첫 번째 글자는 문자이거나 </a:t>
            </a:r>
            <a:r>
              <a:rPr lang="en-US" altLang="ko-KR" dirty="0" smtClean="0"/>
              <a:t>‘$’,’_’</a:t>
            </a:r>
            <a:r>
              <a:rPr lang="ko-KR" altLang="en-US" dirty="0" smtClean="0"/>
              <a:t>여야 하고 숫자로 시작할 수 없다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영어 대소문자가 구분된다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/>
              <a:t>자바 </a:t>
            </a:r>
            <a:r>
              <a:rPr lang="ko-KR" altLang="en-US" dirty="0" err="1"/>
              <a:t>예약어는</a:t>
            </a:r>
            <a:r>
              <a:rPr lang="ko-KR" altLang="en-US" dirty="0"/>
              <a:t> 사용할 수 없다</a:t>
            </a:r>
            <a:r>
              <a:rPr lang="en-US" altLang="ko-KR" dirty="0"/>
              <a:t>.(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4. </a:t>
            </a:r>
            <a:r>
              <a:rPr lang="ko-KR" altLang="en-US" dirty="0"/>
              <a:t>문자 수 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  <a:r>
              <a:rPr lang="ko-KR" altLang="en-US" dirty="0"/>
              <a:t>의 제한은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영어 소문자로 시작하되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단어가 붙을 경우 </a:t>
            </a:r>
            <a:r>
              <a:rPr lang="ko-KR" altLang="en-US" dirty="0" err="1" smtClean="0"/>
              <a:t>첫자를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대문자로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4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선언 및 초기화</a:t>
            </a:r>
            <a:endParaRPr lang="ko-KR" alt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905000"/>
            <a:ext cx="7948612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사용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22268"/>
            <a:ext cx="7686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22468"/>
            <a:ext cx="7686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43023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맞게 고친 후의 코드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7089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잘못된 코드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55679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값 읽기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- </a:t>
            </a:r>
            <a:r>
              <a:rPr lang="ko-KR" altLang="en-US" b="1" dirty="0" smtClean="0"/>
              <a:t>변수는 초기화가 되어야 읽기가 가능하다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1417017"/>
          </a:xfrm>
        </p:spPr>
        <p:txBody>
          <a:bodyPr/>
          <a:lstStyle/>
          <a:p>
            <a:r>
              <a:rPr lang="ko-KR" altLang="en-US" sz="2400" dirty="0" smtClean="0"/>
              <a:t>기본</a:t>
            </a:r>
            <a:r>
              <a:rPr lang="en-US" altLang="ko-KR" sz="2400" dirty="0" smtClean="0"/>
              <a:t>(primitive) </a:t>
            </a:r>
            <a:r>
              <a:rPr lang="ko-KR" altLang="en-US" sz="2400" dirty="0" smtClean="0"/>
              <a:t>타입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논리 </a:t>
            </a:r>
            <a:r>
              <a:rPr lang="ko-KR" altLang="en-US" sz="2000" dirty="0" err="1" smtClean="0"/>
              <a:t>리터럴을</a:t>
            </a:r>
            <a:r>
              <a:rPr lang="ko-KR" altLang="en-US" sz="2000" dirty="0" smtClean="0"/>
              <a:t> 직접 저장하는 타입</a:t>
            </a:r>
          </a:p>
          <a:p>
            <a:pPr lvl="1"/>
            <a:r>
              <a:rPr lang="ko-KR" altLang="en-US" sz="2000" dirty="0" smtClean="0"/>
              <a:t>메모리의 최소 기억단위인 </a:t>
            </a:r>
            <a:r>
              <a:rPr lang="en-US" altLang="ko-KR" sz="2000" dirty="0" smtClean="0"/>
              <a:t>bit</a:t>
            </a:r>
            <a:r>
              <a:rPr lang="ko-KR" altLang="en-US" sz="2000" dirty="0" smtClean="0"/>
              <a:t>가 모여 </a:t>
            </a:r>
            <a:r>
              <a:rPr lang="en-US" altLang="ko-KR" sz="2000" dirty="0" smtClean="0"/>
              <a:t>byte </a:t>
            </a:r>
            <a:r>
              <a:rPr lang="ko-KR" altLang="en-US" sz="2000" dirty="0" smtClean="0"/>
              <a:t>형성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448967"/>
            <a:ext cx="768191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257300" y="2253519"/>
            <a:ext cx="171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 byte = 8 bit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7300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1613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5925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0238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14550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863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3175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57488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0412" y="299695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한글 유니코드의 범위  </a:t>
            </a:r>
            <a:r>
              <a:rPr lang="en-US" altLang="ko-KR" dirty="0" smtClean="0"/>
              <a:t>44032(AC00)~55203(D7A3)  - 11,171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95536" y="692696"/>
            <a:ext cx="6356120" cy="936104"/>
          </a:xfrm>
        </p:spPr>
        <p:txBody>
          <a:bodyPr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프로그래밍 언어의 발전 과정 및 변천사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20880" cy="469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0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95536" y="692696"/>
            <a:ext cx="8280920" cy="1872208"/>
          </a:xfrm>
        </p:spPr>
        <p:txBody>
          <a:bodyPr/>
          <a:lstStyle/>
          <a:p>
            <a:r>
              <a:rPr lang="ko-KR" altLang="en-US" sz="2000" b="1" dirty="0" err="1" smtClean="0">
                <a:solidFill>
                  <a:schemeClr val="tx1"/>
                </a:solidFill>
              </a:rPr>
              <a:t>티오베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인덱스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://www.tiobe.com/tiobe-index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dirty="0" err="1"/>
              <a:t>티오베</a:t>
            </a:r>
            <a:r>
              <a:rPr lang="ko-KR" altLang="en-US" sz="2000" dirty="0"/>
              <a:t> 지수는 </a:t>
            </a:r>
            <a:r>
              <a:rPr lang="en-US" altLang="ko-KR" sz="2000" dirty="0"/>
              <a:t>25</a:t>
            </a:r>
            <a:r>
              <a:rPr lang="ko-KR" altLang="en-US" sz="2000" dirty="0"/>
              <a:t>개의 웹사이트에서 특정 프로그래밍 언어를 검색했을 때 나오는 결과 자료 수를 기반으로 계산한 ‘</a:t>
            </a:r>
            <a:r>
              <a:rPr lang="en-US" altLang="ko-KR" sz="2000" dirty="0"/>
              <a:t>Rating’</a:t>
            </a:r>
            <a:r>
              <a:rPr lang="ko-KR" altLang="en-US" sz="2000" dirty="0"/>
              <a:t>이라는 값을 </a:t>
            </a:r>
            <a:r>
              <a:rPr lang="ko-KR" altLang="en-US" sz="2000" dirty="0" smtClean="0"/>
              <a:t>사용하여 인기도 선정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2982"/>
            <a:ext cx="8631438" cy="271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37140" y="764704"/>
            <a:ext cx="8280920" cy="4464496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개발 편의성 측면에 따른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분류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</a:rPr>
              <a:t>저급언어</a:t>
            </a:r>
            <a:r>
              <a:rPr lang="en-US" altLang="ko-KR" sz="2800" dirty="0">
                <a:solidFill>
                  <a:schemeClr val="tx1"/>
                </a:solidFill>
              </a:rPr>
              <a:t>(Low-Level Language): </a:t>
            </a:r>
            <a:r>
              <a:rPr lang="ko-KR" altLang="en-US" sz="2800" dirty="0">
                <a:solidFill>
                  <a:schemeClr val="tx1"/>
                </a:solidFill>
              </a:rPr>
              <a:t>컴퓨터가 직접 이해할 수 있는 언어로 </a:t>
            </a:r>
            <a:r>
              <a:rPr lang="ko-KR" altLang="en-US" sz="2800" dirty="0" err="1">
                <a:solidFill>
                  <a:schemeClr val="tx1"/>
                </a:solidFill>
              </a:rPr>
              <a:t>실행속</a:t>
            </a:r>
            <a:r>
              <a:rPr lang="ko-KR" altLang="en-US" sz="2800" dirty="0">
                <a:solidFill>
                  <a:schemeClr val="tx1"/>
                </a:solidFill>
              </a:rPr>
              <a:t> 도는 빠르나 기계마다 기계어가 상이하여 호환성이 없고 유지관리가 어렵다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</a:rPr>
              <a:t>고급언어</a:t>
            </a:r>
            <a:r>
              <a:rPr lang="en-US" altLang="ko-KR" sz="2800" dirty="0">
                <a:solidFill>
                  <a:schemeClr val="tx1"/>
                </a:solidFill>
              </a:rPr>
              <a:t>(High-Level Language): </a:t>
            </a:r>
            <a:r>
              <a:rPr lang="ko-KR" altLang="en-US" sz="2800" dirty="0">
                <a:solidFill>
                  <a:schemeClr val="tx1"/>
                </a:solidFill>
              </a:rPr>
              <a:t>개발자가 이해할 수 있도록 소스코드를 작성 할 수 있는 언어로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실행을 위해서는 번역 과정이 필요하다</a:t>
            </a:r>
            <a:endParaRPr lang="ko-KR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37140" y="764704"/>
            <a:ext cx="8280920" cy="4392488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실행 </a:t>
            </a:r>
            <a:r>
              <a:rPr lang="ko-KR" altLang="en-US" sz="3200" b="1" dirty="0">
                <a:solidFill>
                  <a:schemeClr val="tx1"/>
                </a:solidFill>
              </a:rPr>
              <a:t>및 구현 방식에 따른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분류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b="1" dirty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명령형 언어</a:t>
            </a:r>
            <a:r>
              <a:rPr lang="en-US" altLang="ko-KR" sz="2400" dirty="0">
                <a:solidFill>
                  <a:schemeClr val="tx1"/>
                </a:solidFill>
              </a:rPr>
              <a:t>(Imperative Language): </a:t>
            </a:r>
            <a:r>
              <a:rPr lang="ko-KR" altLang="en-US" sz="2400" dirty="0">
                <a:solidFill>
                  <a:schemeClr val="tx1"/>
                </a:solidFill>
              </a:rPr>
              <a:t>컴퓨터가 동작해야 할 알고리즘을 통해 </a:t>
            </a:r>
            <a:r>
              <a:rPr lang="ko-KR" altLang="en-US" sz="2400" dirty="0" err="1">
                <a:solidFill>
                  <a:schemeClr val="tx1"/>
                </a:solidFill>
              </a:rPr>
              <a:t>프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로그래밍의</a:t>
            </a:r>
            <a:r>
              <a:rPr lang="ko-KR" altLang="en-US" sz="2400" dirty="0">
                <a:solidFill>
                  <a:schemeClr val="tx1"/>
                </a:solidFill>
              </a:rPr>
              <a:t> 상태를 변경시키는 구문에 중점을 둔 방식으로 </a:t>
            </a:r>
            <a:r>
              <a:rPr lang="en-US" altLang="ko-KR" sz="2400" dirty="0">
                <a:solidFill>
                  <a:schemeClr val="tx1"/>
                </a:solidFill>
              </a:rPr>
              <a:t>FORTRAN, C </a:t>
            </a:r>
            <a:r>
              <a:rPr lang="ko-KR" altLang="en-US" sz="2400" dirty="0">
                <a:solidFill>
                  <a:schemeClr val="tx1"/>
                </a:solidFill>
              </a:rPr>
              <a:t>등이 속한다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함수형 언어</a:t>
            </a:r>
            <a:r>
              <a:rPr lang="en-US" altLang="ko-KR" sz="2400" dirty="0">
                <a:solidFill>
                  <a:schemeClr val="tx1"/>
                </a:solidFill>
              </a:rPr>
              <a:t>(Functional Language): </a:t>
            </a:r>
            <a:r>
              <a:rPr lang="ko-KR" altLang="en-US" sz="2400" dirty="0">
                <a:solidFill>
                  <a:schemeClr val="tx1"/>
                </a:solidFill>
              </a:rPr>
              <a:t>함수의 응용을 강조하면서 자료의 처리는 수학적인 함수의 연산으로 취급하고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상태와 가변 데이터는 멀리하는 방식으로 </a:t>
            </a:r>
            <a:r>
              <a:rPr lang="en-US" altLang="ko-KR" sz="2400" dirty="0">
                <a:solidFill>
                  <a:schemeClr val="tx1"/>
                </a:solidFill>
              </a:rPr>
              <a:t>LISP, </a:t>
            </a:r>
            <a:r>
              <a:rPr lang="en-US" altLang="ko-KR" sz="2400" dirty="0" err="1">
                <a:solidFill>
                  <a:schemeClr val="tx1"/>
                </a:solidFill>
              </a:rPr>
              <a:t>Scala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등이 속한다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37140" y="908720"/>
            <a:ext cx="8280920" cy="3600400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실행 </a:t>
            </a:r>
            <a:r>
              <a:rPr lang="ko-KR" altLang="en-US" sz="3200" b="1" dirty="0">
                <a:solidFill>
                  <a:schemeClr val="tx1"/>
                </a:solidFill>
              </a:rPr>
              <a:t>및 구현 방식에 따른 분류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논리형 언어</a:t>
            </a:r>
            <a:r>
              <a:rPr lang="en-US" altLang="ko-KR" sz="2400" dirty="0">
                <a:solidFill>
                  <a:schemeClr val="tx1"/>
                </a:solidFill>
              </a:rPr>
              <a:t>(Logic Language): </a:t>
            </a:r>
            <a:r>
              <a:rPr lang="ko-KR" altLang="en-US" sz="2400" dirty="0">
                <a:solidFill>
                  <a:schemeClr val="tx1"/>
                </a:solidFill>
              </a:rPr>
              <a:t>논리 문장을 이용하여 프로그램을 표현하고 조건 이 만족되면 연관된 규칙이 실행되는 방식으로 </a:t>
            </a:r>
            <a:r>
              <a:rPr lang="en-US" altLang="ko-KR" sz="2400" dirty="0">
                <a:solidFill>
                  <a:schemeClr val="tx1"/>
                </a:solidFill>
              </a:rPr>
              <a:t>PROLOG </a:t>
            </a:r>
            <a:r>
              <a:rPr lang="ko-KR" altLang="en-US" sz="2400" dirty="0">
                <a:solidFill>
                  <a:schemeClr val="tx1"/>
                </a:solidFill>
              </a:rPr>
              <a:t>등이 속한다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</a:rPr>
              <a:t>객체지향언어</a:t>
            </a:r>
            <a:r>
              <a:rPr lang="en-US" altLang="ko-KR" sz="2400" dirty="0">
                <a:solidFill>
                  <a:schemeClr val="tx1"/>
                </a:solidFill>
              </a:rPr>
              <a:t>(Object-Oriented Language): </a:t>
            </a:r>
            <a:r>
              <a:rPr lang="ko-KR" altLang="en-US" sz="2400" dirty="0">
                <a:solidFill>
                  <a:schemeClr val="tx1"/>
                </a:solidFill>
              </a:rPr>
              <a:t>객체 간의 메시지 통신을 이용하여 동작하는 방식으로 </a:t>
            </a:r>
            <a:r>
              <a:rPr lang="en-US" altLang="ko-KR" sz="2400" dirty="0">
                <a:solidFill>
                  <a:schemeClr val="tx1"/>
                </a:solidFill>
              </a:rPr>
              <a:t>JAVA, C++ </a:t>
            </a:r>
            <a:r>
              <a:rPr lang="ko-KR" altLang="en-US" sz="2400" dirty="0">
                <a:solidFill>
                  <a:schemeClr val="tx1"/>
                </a:solidFill>
              </a:rPr>
              <a:t>등이 속한다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23528" y="1196752"/>
            <a:ext cx="8280920" cy="3744416"/>
          </a:xfrm>
        </p:spPr>
        <p:txBody>
          <a:bodyPr/>
          <a:lstStyle/>
          <a:p>
            <a:r>
              <a:rPr lang="ko-KR" altLang="en-US" sz="3200" b="1" dirty="0" err="1" smtClean="0">
                <a:solidFill>
                  <a:schemeClr val="tx1"/>
                </a:solidFill>
              </a:rPr>
              <a:t>빌드</a:t>
            </a:r>
            <a:r>
              <a:rPr lang="en-US" altLang="ko-KR" sz="3200" b="1" dirty="0">
                <a:solidFill>
                  <a:schemeClr val="tx1"/>
                </a:solidFill>
              </a:rPr>
              <a:t>(Build) </a:t>
            </a:r>
            <a:r>
              <a:rPr lang="ko-KR" altLang="en-US" sz="3200" b="1" dirty="0">
                <a:solidFill>
                  <a:schemeClr val="tx1"/>
                </a:solidFill>
              </a:rPr>
              <a:t>방식에 따른 분류 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r>
              <a:rPr lang="ko-KR" altLang="en-US" sz="2400" dirty="0" smtClean="0"/>
              <a:t>프로그램의 </a:t>
            </a:r>
            <a:r>
              <a:rPr lang="ko-KR" altLang="en-US" sz="2400" dirty="0"/>
              <a:t>소스코드가 실행 가능한 형태로 변하는 과정을 </a:t>
            </a:r>
            <a:r>
              <a:rPr lang="ko-KR" altLang="en-US" sz="2400" dirty="0" err="1"/>
              <a:t>빌드</a:t>
            </a:r>
            <a:r>
              <a:rPr lang="en-US" altLang="ko-KR" sz="2400" dirty="0"/>
              <a:t>(Build)</a:t>
            </a:r>
            <a:r>
              <a:rPr lang="ko-KR" altLang="en-US" sz="2400" dirty="0"/>
              <a:t>라고 하며 </a:t>
            </a:r>
            <a:r>
              <a:rPr lang="ko-KR" altLang="en-US" sz="2400" dirty="0" err="1"/>
              <a:t>빌드</a:t>
            </a:r>
            <a:r>
              <a:rPr lang="ko-KR" altLang="en-US" sz="2400" dirty="0"/>
              <a:t> 방식에 따라 분류할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컴파일 언어</a:t>
            </a:r>
            <a:r>
              <a:rPr lang="en-US" altLang="ko-KR" sz="2400" dirty="0"/>
              <a:t>(Compile Language): </a:t>
            </a:r>
            <a:r>
              <a:rPr lang="ko-KR" altLang="en-US" sz="2400" dirty="0"/>
              <a:t>소스코드가 기계어 실행 파일로 </a:t>
            </a:r>
            <a:r>
              <a:rPr lang="ko-KR" altLang="en-US" sz="2400" dirty="0" err="1"/>
              <a:t>빌드되는</a:t>
            </a:r>
            <a:r>
              <a:rPr lang="ko-KR" altLang="en-US" sz="2400" dirty="0"/>
              <a:t> 방식이다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C, C++ </a:t>
            </a:r>
            <a:r>
              <a:rPr lang="ko-KR" altLang="en-US" sz="2400" dirty="0"/>
              <a:t>등이 속하며 실행속도가 높은 특징이 있다</a:t>
            </a:r>
            <a:r>
              <a:rPr lang="en-US" altLang="ko-KR" sz="2400" dirty="0"/>
              <a:t>. 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프로그래밍 언어의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 </a:t>
            </a:r>
            <a:endParaRPr lang="ko-KR" altLang="en-US" b="1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0"/>
          </p:nvPr>
        </p:nvSpPr>
        <p:spPr>
          <a:xfrm>
            <a:off x="323528" y="1196752"/>
            <a:ext cx="8280920" cy="3744416"/>
          </a:xfrm>
        </p:spPr>
        <p:txBody>
          <a:bodyPr/>
          <a:lstStyle/>
          <a:p>
            <a:r>
              <a:rPr lang="ko-KR" altLang="en-US" sz="3200" b="1" dirty="0" err="1" smtClean="0">
                <a:solidFill>
                  <a:schemeClr val="tx1"/>
                </a:solidFill>
              </a:rPr>
              <a:t>빌드</a:t>
            </a:r>
            <a:r>
              <a:rPr lang="en-US" altLang="ko-KR" sz="3200" b="1" dirty="0">
                <a:solidFill>
                  <a:schemeClr val="tx1"/>
                </a:solidFill>
              </a:rPr>
              <a:t>(Build) </a:t>
            </a:r>
            <a:r>
              <a:rPr lang="ko-KR" altLang="en-US" sz="3200" b="1" dirty="0">
                <a:solidFill>
                  <a:schemeClr val="tx1"/>
                </a:solidFill>
              </a:rPr>
              <a:t>방식에 따른 분류 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r>
              <a:rPr lang="ko-KR" altLang="en-US" sz="2400" dirty="0" smtClean="0"/>
              <a:t>프로그램의 </a:t>
            </a:r>
            <a:r>
              <a:rPr lang="ko-KR" altLang="en-US" sz="2400" dirty="0"/>
              <a:t>소스코드가 실행 가능한 형태로 변하는 과정을 </a:t>
            </a:r>
            <a:r>
              <a:rPr lang="ko-KR" altLang="en-US" sz="2400" dirty="0" err="1"/>
              <a:t>빌드</a:t>
            </a:r>
            <a:r>
              <a:rPr lang="en-US" altLang="ko-KR" sz="2400" dirty="0"/>
              <a:t>(Build)</a:t>
            </a:r>
            <a:r>
              <a:rPr lang="ko-KR" altLang="en-US" sz="2400" dirty="0"/>
              <a:t>라고 하며 </a:t>
            </a:r>
            <a:r>
              <a:rPr lang="ko-KR" altLang="en-US" sz="2400" dirty="0" err="1"/>
              <a:t>빌드</a:t>
            </a:r>
            <a:r>
              <a:rPr lang="ko-KR" altLang="en-US" sz="2400" dirty="0"/>
              <a:t> 방식에 따라 분류할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인터프리터 </a:t>
            </a:r>
            <a:r>
              <a:rPr lang="ko-KR" altLang="en-US" sz="2400" dirty="0"/>
              <a:t>언어</a:t>
            </a:r>
            <a:r>
              <a:rPr lang="en-US" altLang="ko-KR" sz="2400" dirty="0"/>
              <a:t>(Interpreter Language): </a:t>
            </a:r>
            <a:r>
              <a:rPr lang="ko-KR" altLang="en-US" sz="2400" dirty="0"/>
              <a:t>소스코드를 한 줄씩 번역하여 </a:t>
            </a:r>
            <a:r>
              <a:rPr lang="ko-KR" altLang="en-US" sz="2400" dirty="0" err="1"/>
              <a:t>실행하</a:t>
            </a:r>
            <a:r>
              <a:rPr lang="ko-KR" altLang="en-US" sz="2400" dirty="0"/>
              <a:t> 는 방식이다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/>
              <a:t>등이 속하고 실시간 실행 및 분석이 가능한 특징이 있다</a:t>
            </a:r>
            <a:r>
              <a:rPr lang="en-US" altLang="ko-KR" sz="2400" dirty="0"/>
              <a:t>. 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1025</Words>
  <Application>Microsoft Office PowerPoint</Application>
  <PresentationFormat>화면 슬라이드 쇼(4:3)</PresentationFormat>
  <Paragraphs>200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Oracle Java SE Support Roadmap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java_basic</dc:title>
  <dc:creator>최기근</dc:creator>
  <cp:lastModifiedBy>admin</cp:lastModifiedBy>
  <cp:revision>72</cp:revision>
  <dcterms:created xsi:type="dcterms:W3CDTF">2018-03-28T12:54:45Z</dcterms:created>
  <dcterms:modified xsi:type="dcterms:W3CDTF">2023-11-03T00:06:50Z</dcterms:modified>
</cp:coreProperties>
</file>