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301" r:id="rId10"/>
    <p:sldId id="293" r:id="rId11"/>
    <p:sldId id="30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</a:t>
            </a:r>
            <a:r>
              <a:rPr lang="ko-KR" altLang="en-US" sz="4000" b="1" smtClean="0"/>
              <a:t>제네릭</a:t>
            </a:r>
            <a:r>
              <a:rPr lang="en-US" altLang="ko-KR" sz="4000" b="1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제한된 타입 파라미터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타입 파라미터에 지정되는 구체적인 타입 제한할 필요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상속 및 구현 관계 이용해 타입 제한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ko-KR" altLang="en-US" smtClean="0"/>
              <a:t>상위 타입은 클래스 뿐만 아니라 인터페이스도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타입 파라미터를 대체할 구체적인 타입</a:t>
            </a:r>
            <a:endParaRPr lang="en-US" altLang="ko-KR" sz="2000" smtClean="0"/>
          </a:p>
          <a:p>
            <a:pPr lvl="2"/>
            <a:r>
              <a:rPr lang="ko-KR" altLang="en-US" smtClean="0"/>
              <a:t>상위타입이거나 하위 또는 구현 클래스만 지정 가능</a:t>
            </a:r>
            <a:endParaRPr lang="en-US" altLang="ko-KR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556792"/>
            <a:ext cx="5857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Generic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와일드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 사용 </a:t>
            </a:r>
            <a:r>
              <a:rPr lang="en-US" altLang="ko-KR" dirty="0" smtClean="0"/>
              <a:t>generic</a:t>
            </a:r>
            <a:r>
              <a:rPr lang="ko-KR" altLang="en-US" dirty="0" smtClean="0"/>
              <a:t> 타입 제한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0" y="1278672"/>
            <a:ext cx="8619937" cy="272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7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왜 제네릭을 사용해야 하는가</a:t>
            </a:r>
            <a:r>
              <a:rPr lang="en-US" altLang="ko-KR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87486"/>
            <a:ext cx="86775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제네릭</a:t>
            </a:r>
            <a:r>
              <a:rPr lang="en-US" altLang="ko-KR" sz="2400" dirty="0" smtClean="0"/>
              <a:t>(Generic) </a:t>
            </a:r>
            <a:r>
              <a:rPr lang="ko-KR" altLang="en-US" sz="2400" dirty="0" smtClean="0"/>
              <a:t>타입이란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en-US" altLang="ko-KR" sz="2000" dirty="0" smtClean="0"/>
              <a:t>‘</a:t>
            </a:r>
            <a:r>
              <a:rPr lang="ko-KR" altLang="en-US" sz="2000" dirty="0" smtClean="0"/>
              <a:t>컴파일 단계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잘못된 타입</a:t>
            </a:r>
            <a:r>
              <a:rPr lang="ko-KR" altLang="en-US" sz="2000" dirty="0"/>
              <a:t>이</a:t>
            </a:r>
            <a:r>
              <a:rPr lang="ko-KR" altLang="en-US" sz="2000" dirty="0" smtClean="0"/>
              <a:t> 사용될 수 있는 문제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제거 가능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부터 새로 추가 </a:t>
            </a:r>
            <a:r>
              <a:rPr lang="en-US" altLang="ko-KR" sz="2000" dirty="0" smtClean="0"/>
              <a:t>!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컬렉션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람다식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함수적 인터페이스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스트림</a:t>
            </a:r>
            <a:r>
              <a:rPr lang="en-US" altLang="ko-KR" sz="2000" dirty="0" smtClean="0"/>
              <a:t>, NIO</a:t>
            </a:r>
            <a:r>
              <a:rPr lang="ko-KR" altLang="en-US" sz="2000" dirty="0" smtClean="0"/>
              <a:t>에서 널리 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제네릭을</a:t>
            </a:r>
            <a:r>
              <a:rPr lang="ko-KR" altLang="en-US" sz="2000" dirty="0" smtClean="0"/>
              <a:t> 모르면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도큐먼트 해석 어려우므로 학습 필요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1857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0" y="3930204"/>
            <a:ext cx="70723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왜 제네릭을 사용해야 하는가</a:t>
            </a:r>
            <a:r>
              <a:rPr lang="en-US" altLang="ko-KR" smtClean="0"/>
              <a:t>?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제네릭을 사용하는 코드의 이점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컴파일 시 강한 타입 체크 가능 </a:t>
            </a:r>
            <a:endParaRPr lang="en-US" altLang="ko-KR" sz="2000" smtClean="0"/>
          </a:p>
          <a:p>
            <a:pPr lvl="2"/>
            <a:r>
              <a:rPr lang="ko-KR" altLang="en-US" smtClean="0"/>
              <a:t>실행 시 타입 에러가 나는 것 방지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컴파일 시에 미리 타입을 강하게 체크해서 에러 사전 방지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타입변환 제거 가능 </a:t>
            </a:r>
            <a:endParaRPr lang="en-US" altLang="ko-KR" sz="2000" smtClean="0"/>
          </a:p>
          <a:p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968" y="3014464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7681" y="3014464"/>
            <a:ext cx="39433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3750468" y="3371652"/>
            <a:ext cx="500063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제네릭 타입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타입이란</a:t>
            </a:r>
            <a:r>
              <a:rPr lang="en-US" altLang="ko-KR" sz="2400" smtClean="0"/>
              <a:t>?</a:t>
            </a:r>
          </a:p>
          <a:p>
            <a:pPr lvl="1"/>
            <a:r>
              <a:rPr lang="ko-KR" altLang="en-US" sz="2000" smtClean="0"/>
              <a:t>타입을 파라미터로 가지는 클래스와 인터페이스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선언 시 클래스 또는 인터페이스 이름 뒤에 </a:t>
            </a:r>
            <a:r>
              <a:rPr lang="en-US" altLang="ko-KR" sz="2000" smtClean="0"/>
              <a:t>“&lt;&gt;” </a:t>
            </a:r>
            <a:r>
              <a:rPr lang="ko-KR" altLang="en-US" sz="2000" smtClean="0"/>
              <a:t>부호 붙임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“&lt;&gt;” </a:t>
            </a:r>
            <a:r>
              <a:rPr lang="ko-KR" altLang="en-US" sz="2000" smtClean="0"/>
              <a:t>사이에는 타입 파라미터 위치</a:t>
            </a:r>
            <a:endParaRPr lang="en-US" altLang="ko-KR" sz="2000" smtClean="0"/>
          </a:p>
          <a:p>
            <a:pPr lvl="2">
              <a:buFont typeface="Wingdings" pitchFamily="2" charset="2"/>
              <a:buNone/>
            </a:pPr>
            <a:endParaRPr lang="en-US" altLang="ko-KR" smtClean="0"/>
          </a:p>
          <a:p>
            <a:pPr lvl="1"/>
            <a:r>
              <a:rPr lang="ko-KR" altLang="en-US" sz="2000" smtClean="0"/>
              <a:t>타입 파라미터</a:t>
            </a:r>
            <a:endParaRPr lang="en-US" altLang="ko-KR" sz="2000" smtClean="0"/>
          </a:p>
          <a:p>
            <a:pPr lvl="2"/>
            <a:r>
              <a:rPr lang="ko-KR" altLang="en-US" smtClean="0"/>
              <a:t>일반적으로 대문자 알파벳 한 문자로 표현</a:t>
            </a:r>
            <a:endParaRPr lang="en-US" altLang="ko-KR" smtClean="0"/>
          </a:p>
          <a:p>
            <a:pPr lvl="2"/>
            <a:r>
              <a:rPr lang="ko-KR" altLang="en-US" smtClean="0"/>
              <a:t>개발 코드에서는 타입 파라미터 자리에 구체적인 타입을 지정해야</a:t>
            </a:r>
            <a:endParaRPr lang="en-US" altLang="ko-KR" smtClean="0"/>
          </a:p>
          <a:p>
            <a:pPr lvl="2"/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371703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공통적으로 자주 사용되는 타입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 :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K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</a:p>
          <a:p>
            <a:r>
              <a:rPr lang="en-US" altLang="ko-KR" dirty="0" smtClean="0"/>
              <a:t>V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</a:p>
          <a:p>
            <a:r>
              <a:rPr lang="en-US" altLang="ko-KR" dirty="0" smtClean="0"/>
              <a:t>N 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(Number)</a:t>
            </a:r>
          </a:p>
          <a:p>
            <a:r>
              <a:rPr lang="en-US" altLang="ko-KR" dirty="0" smtClean="0"/>
              <a:t>T :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(Type)</a:t>
            </a:r>
          </a:p>
          <a:p>
            <a:r>
              <a:rPr lang="en-US" altLang="ko-KR" dirty="0" smtClean="0"/>
              <a:t>S,U,V : (</a:t>
            </a:r>
            <a:r>
              <a:rPr lang="ko-KR" altLang="en-US" dirty="0" smtClean="0"/>
              <a:t>두번째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세번째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네번째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선언된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제네릭 타입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타입 사용 여부에 따른 비교</a:t>
            </a:r>
          </a:p>
          <a:p>
            <a:pPr lvl="1"/>
            <a:r>
              <a:rPr lang="ko-KR" altLang="en-US" sz="2000" smtClean="0"/>
              <a:t>제네릭 타입을 사용하지 않은 경우</a:t>
            </a:r>
          </a:p>
          <a:p>
            <a:pPr lvl="2"/>
            <a:r>
              <a:rPr lang="en-US" altLang="ko-KR" smtClean="0"/>
              <a:t>Object </a:t>
            </a:r>
            <a:r>
              <a:rPr lang="ko-KR" altLang="en-US" smtClean="0"/>
              <a:t>타입 사용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/>
              <a:t>빈번한 타입 변환 발생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/>
              <a:t> 프로그램 성능 저하</a:t>
            </a:r>
          </a:p>
          <a:p>
            <a:endParaRPr lang="ko-KR" altLang="en-US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406" y="2299494"/>
            <a:ext cx="40719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406" y="3728244"/>
            <a:ext cx="7215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제네릭 타입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타입 사용 여부에 따른 비교</a:t>
            </a:r>
          </a:p>
          <a:p>
            <a:pPr lvl="1"/>
            <a:r>
              <a:rPr lang="ko-KR" altLang="en-US" sz="2000" smtClean="0"/>
              <a:t>제네릭 타입 사용한 경우</a:t>
            </a:r>
            <a:r>
              <a:rPr lang="en-US" altLang="ko-KR" sz="2000" smtClean="0"/>
              <a:t> </a:t>
            </a:r>
          </a:p>
          <a:p>
            <a:pPr lvl="2"/>
            <a:r>
              <a:rPr lang="ko-KR" altLang="en-US" smtClean="0"/>
              <a:t>클래스 선언할 때</a:t>
            </a:r>
            <a:r>
              <a:rPr lang="en-US" altLang="ko-KR" smtClean="0"/>
              <a:t> </a:t>
            </a:r>
            <a:r>
              <a:rPr lang="ko-KR" altLang="en-US" smtClean="0"/>
              <a:t>타입 파라미터 사용</a:t>
            </a:r>
            <a:endParaRPr lang="en-US" altLang="ko-KR" smtClean="0"/>
          </a:p>
          <a:p>
            <a:pPr lvl="2"/>
            <a:r>
              <a:rPr lang="ko-KR" altLang="en-US" smtClean="0"/>
              <a:t>컴파일 시 타입 파라미터가 구체적인 클래스로 변경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675" y="3317899"/>
            <a:ext cx="2371725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0262" y="2327299"/>
            <a:ext cx="3500438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3437" y="2784499"/>
            <a:ext cx="24384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1512" y="2941662"/>
            <a:ext cx="3071813" cy="823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73437" y="4149749"/>
            <a:ext cx="3571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73437" y="4619649"/>
            <a:ext cx="2643188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62" y="5413399"/>
            <a:ext cx="3167063" cy="823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V="1">
            <a:off x="2687637" y="3352824"/>
            <a:ext cx="68580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87637" y="3930674"/>
            <a:ext cx="685800" cy="129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멀티 타입 파라미터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타입은 두 개 이상의 타입 파라미터 사용 가능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각 타입 파라미터는 콤마로 구분 </a:t>
            </a:r>
            <a:endParaRPr lang="en-US" altLang="ko-KR" sz="2000" smtClean="0"/>
          </a:p>
          <a:p>
            <a:pPr lvl="2"/>
            <a:r>
              <a:rPr lang="en-US" altLang="ko-KR" smtClean="0"/>
              <a:t>Ex) class&lt;K, V, …&gt; {  …  }</a:t>
            </a:r>
          </a:p>
          <a:p>
            <a:pPr lvl="2"/>
            <a:r>
              <a:rPr lang="en-US" altLang="ko-KR" smtClean="0"/>
              <a:t>interface&lt;K, V, …&gt;  {  …  }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자바</a:t>
            </a:r>
            <a:r>
              <a:rPr lang="en-US" altLang="ko-KR" sz="2000" smtClean="0"/>
              <a:t> 7</a:t>
            </a:r>
            <a:r>
              <a:rPr lang="ko-KR" altLang="en-US" sz="2000" smtClean="0"/>
              <a:t>부터는 다이아몬드 연산자 사용해 간단히 작성과 사용 가능</a:t>
            </a:r>
            <a:endParaRPr lang="en-US" altLang="ko-KR" sz="2000" smtClean="0"/>
          </a:p>
          <a:p>
            <a:endParaRPr lang="ko-KR" altLang="en-US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307" y="2244625"/>
            <a:ext cx="428783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1369" y="2673250"/>
            <a:ext cx="5267325" cy="333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7" y="5697438"/>
            <a:ext cx="4476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제네릭 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메소드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매개변수 타입과 리턴 타입으로 타입 파라미터를 갖는 메소드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제네릭 메소드 선언 방법</a:t>
            </a:r>
            <a:endParaRPr lang="en-US" altLang="ko-KR" sz="2000" smtClean="0"/>
          </a:p>
          <a:p>
            <a:pPr lvl="2"/>
            <a:r>
              <a:rPr lang="ko-KR" altLang="en-US" smtClean="0"/>
              <a:t>리턴 타입 앞에 </a:t>
            </a:r>
            <a:r>
              <a:rPr lang="en-US" altLang="ko-KR" smtClean="0"/>
              <a:t>“&lt;&gt;” </a:t>
            </a:r>
            <a:r>
              <a:rPr lang="ko-KR" altLang="en-US" smtClean="0"/>
              <a:t>기호를 추가하고 타입 파라미터 기술</a:t>
            </a:r>
            <a:endParaRPr lang="en-US" altLang="ko-KR" smtClean="0"/>
          </a:p>
          <a:p>
            <a:pPr lvl="2"/>
            <a:r>
              <a:rPr lang="ko-KR" altLang="en-US" smtClean="0"/>
              <a:t>타입 파라미터를 리턴 타입과 매개변수에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제네릭 메소드 호출하는 두 가지 방법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719" y="2623343"/>
            <a:ext cx="5562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719" y="3123406"/>
            <a:ext cx="3429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119" y="4290218"/>
            <a:ext cx="755173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6119" y="5076031"/>
            <a:ext cx="775176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제네릭 타입을 부모 클래스로 사용할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타입 파라미터는 자식 클래스에도 기술해야 </a:t>
            </a:r>
            <a:r>
              <a:rPr lang="en-US" altLang="ko-KR" sz="2000" smtClean="0"/>
              <a:t>!!!</a:t>
            </a:r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추가적인 타입 파라미터 가질 수 있음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z="2400" smtClean="0"/>
              <a:t>제네릭 인터페이스를 구현할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제네릭 인터페이스를 구현한 클래스도 제네릭 타입</a:t>
            </a:r>
            <a:endParaRPr lang="en-US" altLang="ko-KR" sz="2000" smtClean="0"/>
          </a:p>
          <a:p>
            <a:pPr lvl="2"/>
            <a:r>
              <a:rPr lang="ko-KR" altLang="en-US" smtClean="0"/>
              <a:t>개념 확실히 이해할 것</a:t>
            </a:r>
            <a:endParaRPr lang="en-US" altLang="ko-KR" smtClean="0"/>
          </a:p>
          <a:p>
            <a:pPr lvl="2"/>
            <a:endParaRPr lang="ko-KR" altLang="en-US" smtClean="0"/>
          </a:p>
          <a:p>
            <a:endParaRPr lang="ko-KR" altLang="en-US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204864"/>
            <a:ext cx="5619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4113262"/>
            <a:ext cx="5791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393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157</cp:revision>
  <dcterms:created xsi:type="dcterms:W3CDTF">2018-03-28T12:54:45Z</dcterms:created>
  <dcterms:modified xsi:type="dcterms:W3CDTF">2023-11-27T23:58:42Z</dcterms:modified>
</cp:coreProperties>
</file>