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8" r:id="rId22"/>
    <p:sldId id="319" r:id="rId23"/>
    <p:sldId id="31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(Collection Framework)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Set </a:t>
            </a:r>
            <a:r>
              <a:rPr lang="ko-KR" altLang="en-US" sz="2400" dirty="0"/>
              <a:t>컬렉션의 특징 및 주요 </a:t>
            </a: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/>
              <a:t>수학의 집합에 비유</a:t>
            </a:r>
            <a:endParaRPr lang="en-US" altLang="ko-KR" dirty="0"/>
          </a:p>
          <a:p>
            <a:pPr lvl="2"/>
            <a:r>
              <a:rPr lang="ko-KR" altLang="en-US" dirty="0"/>
              <a:t>저장 순서가 유지되지 않음</a:t>
            </a:r>
            <a:endParaRPr lang="en-US" altLang="ko-KR" dirty="0"/>
          </a:p>
          <a:p>
            <a:pPr lvl="2"/>
            <a:r>
              <a:rPr lang="ko-KR" altLang="en-US" dirty="0"/>
              <a:t>객체를 중복 저장 불가</a:t>
            </a:r>
            <a:endParaRPr lang="en-US" altLang="ko-KR" dirty="0"/>
          </a:p>
          <a:p>
            <a:pPr lvl="2"/>
            <a:r>
              <a:rPr lang="ko-KR" altLang="en-US" dirty="0"/>
              <a:t>하나의</a:t>
            </a:r>
            <a:r>
              <a:rPr lang="en-US" altLang="ko-KR" dirty="0"/>
              <a:t> null</a:t>
            </a:r>
            <a:r>
              <a:rPr lang="ko-KR" altLang="en-US" dirty="0"/>
              <a:t>만 저장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구현 클래스</a:t>
            </a:r>
            <a:endParaRPr lang="en-US" altLang="ko-KR" sz="2000" dirty="0"/>
          </a:p>
          <a:p>
            <a:pPr lvl="2"/>
            <a:r>
              <a:rPr lang="en-US" altLang="ko-KR" dirty="0" err="1"/>
              <a:t>HashSet</a:t>
            </a:r>
            <a:r>
              <a:rPr lang="en-US" altLang="ko-KR" dirty="0"/>
              <a:t>, </a:t>
            </a:r>
            <a:r>
              <a:rPr lang="en-US" altLang="ko-KR" dirty="0" err="1"/>
              <a:t>LinkedHashSet</a:t>
            </a:r>
            <a:r>
              <a:rPr lang="en-US" altLang="ko-KR" dirty="0"/>
              <a:t>, </a:t>
            </a:r>
            <a:r>
              <a:rPr lang="en-US" altLang="ko-KR" dirty="0" err="1"/>
              <a:t>TreeSet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5024"/>
            <a:ext cx="32162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5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/>
              <a:t>Set </a:t>
            </a:r>
            <a:r>
              <a:rPr lang="ko-KR" altLang="en-US" sz="2400" dirty="0"/>
              <a:t>컬렉션의 특징 및 주요 </a:t>
            </a: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주요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전체 객체 대상으로 한 번씩 반복해 가져오는 반복자</a:t>
            </a:r>
            <a:r>
              <a:rPr lang="en-US" altLang="ko-KR" sz="2000" dirty="0"/>
              <a:t>(Iterator)</a:t>
            </a:r>
            <a:r>
              <a:rPr lang="ko-KR" altLang="en-US" sz="2000" dirty="0"/>
              <a:t> 제공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/>
              <a:t>인덱스로 객체를 검색해서 가져오는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0808"/>
            <a:ext cx="7523163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1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 err="1" smtClean="0"/>
              <a:t>HashSet</a:t>
            </a:r>
            <a:endParaRPr lang="en-US" altLang="ko-KR" sz="2400" dirty="0" smtClean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특징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/>
              <a:t>동일 객체 및 동등 객체는 중복 저장하지 않음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동등 객체 판단 방법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447800"/>
            <a:ext cx="81438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60721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Map </a:t>
            </a:r>
            <a:r>
              <a:rPr lang="ko-KR" altLang="en-US" sz="2400" dirty="0"/>
              <a:t>컬렉션의 특징 및 주요 </a:t>
            </a: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으로 구성된 </a:t>
            </a:r>
            <a:r>
              <a:rPr lang="en-US" altLang="ko-KR" dirty="0" err="1"/>
              <a:t>Map.Entry</a:t>
            </a:r>
            <a:r>
              <a:rPr lang="en-US" altLang="ko-KR" dirty="0"/>
              <a:t> </a:t>
            </a:r>
            <a:r>
              <a:rPr lang="ko-KR" altLang="en-US" dirty="0"/>
              <a:t>객체를 저장하는 구조</a:t>
            </a:r>
            <a:endParaRPr lang="en-US" altLang="ko-KR" dirty="0"/>
          </a:p>
          <a:p>
            <a:pPr lvl="2"/>
            <a:r>
              <a:rPr lang="ko-KR" altLang="en-US" dirty="0"/>
              <a:t>키와 값은 모두 객체</a:t>
            </a:r>
            <a:endParaRPr lang="en-US" altLang="ko-KR" dirty="0"/>
          </a:p>
          <a:p>
            <a:pPr lvl="2"/>
            <a:r>
              <a:rPr lang="ko-KR" altLang="en-US" dirty="0"/>
              <a:t>키는 중복될 수 없지만 값은 중복 저장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구현 클래스</a:t>
            </a:r>
            <a:endParaRPr lang="en-US" altLang="ko-KR" sz="2000" dirty="0"/>
          </a:p>
          <a:p>
            <a:pPr lvl="2"/>
            <a:r>
              <a:rPr lang="en-US" altLang="ko-KR" dirty="0" err="1"/>
              <a:t>HashMap</a:t>
            </a:r>
            <a:r>
              <a:rPr lang="en-US" altLang="ko-KR" dirty="0"/>
              <a:t>, </a:t>
            </a:r>
            <a:r>
              <a:rPr lang="en-US" altLang="ko-KR" dirty="0" err="1"/>
              <a:t>Hashtable</a:t>
            </a:r>
            <a:r>
              <a:rPr lang="en-US" altLang="ko-KR" dirty="0"/>
              <a:t>, </a:t>
            </a:r>
            <a:r>
              <a:rPr lang="en-US" altLang="ko-KR" dirty="0" err="1"/>
              <a:t>LinkedHashMap</a:t>
            </a:r>
            <a:r>
              <a:rPr lang="en-US" altLang="ko-KR" dirty="0"/>
              <a:t>, Properties, </a:t>
            </a:r>
            <a:r>
              <a:rPr lang="en-US" altLang="ko-KR" dirty="0" err="1"/>
              <a:t>TreeMap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73016"/>
            <a:ext cx="6477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Map </a:t>
            </a:r>
            <a:r>
              <a:rPr lang="ko-KR" altLang="en-US" sz="2400" dirty="0"/>
              <a:t>컬렉션의 특징 및 주요 </a:t>
            </a: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pPr lvl="1"/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1813"/>
            <a:ext cx="77152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HashMap</a:t>
            </a:r>
            <a:r>
              <a:rPr lang="en-US" altLang="ko-KR" sz="2400" dirty="0" smtClean="0"/>
              <a:t> </a:t>
            </a:r>
            <a:r>
              <a:rPr lang="ko-KR" altLang="en-US" sz="2000" dirty="0" smtClean="0"/>
              <a:t>특징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ko-KR" altLang="en-US" dirty="0" smtClean="0"/>
              <a:t>키 </a:t>
            </a:r>
            <a:r>
              <a:rPr lang="ko-KR" altLang="en-US" dirty="0"/>
              <a:t>객체는</a:t>
            </a:r>
            <a:r>
              <a:rPr lang="en-US" altLang="ko-KR" dirty="0"/>
              <a:t> </a:t>
            </a:r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  <a:r>
              <a:rPr lang="ko-KR" altLang="en-US" dirty="0"/>
              <a:t>와</a:t>
            </a:r>
            <a:r>
              <a:rPr lang="en-US" altLang="ko-KR" dirty="0"/>
              <a:t> equals() </a:t>
            </a:r>
            <a:r>
              <a:rPr lang="ko-KR" altLang="en-US" dirty="0"/>
              <a:t>를 재정의해 동등 객체가 될 조건을 정해야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키 타입은</a:t>
            </a:r>
            <a:r>
              <a:rPr lang="en-US" altLang="ko-KR" dirty="0"/>
              <a:t> String</a:t>
            </a:r>
            <a:r>
              <a:rPr lang="ko-KR" altLang="en-US" dirty="0"/>
              <a:t> 많이 사용</a:t>
            </a:r>
            <a:endParaRPr lang="en-US" altLang="ko-KR" dirty="0"/>
          </a:p>
          <a:p>
            <a:pPr lvl="3"/>
            <a:r>
              <a:rPr lang="en-US" altLang="ko-KR" dirty="0"/>
              <a:t>String</a:t>
            </a:r>
            <a:r>
              <a:rPr lang="ko-KR" altLang="en-US" dirty="0"/>
              <a:t>은 문자열이 같을 경우 동등 객체가 될 수 있도록</a:t>
            </a:r>
            <a:r>
              <a:rPr lang="en-US" altLang="ko-KR" dirty="0"/>
              <a:t> </a:t>
            </a:r>
          </a:p>
          <a:p>
            <a:pPr lvl="3">
              <a:buFont typeface="Wingdings" pitchFamily="2" charset="2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  <a:r>
              <a:rPr lang="ko-KR" altLang="en-US" dirty="0"/>
              <a:t>와</a:t>
            </a:r>
            <a:r>
              <a:rPr lang="en-US" altLang="ko-KR" dirty="0"/>
              <a:t> equals() </a:t>
            </a:r>
            <a:r>
              <a:rPr lang="ko-KR" altLang="en-US" dirty="0" err="1"/>
              <a:t>메소드가</a:t>
            </a:r>
            <a:r>
              <a:rPr lang="ko-KR" altLang="en-US" dirty="0"/>
              <a:t> 재정의되어 있기 때문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212800"/>
            <a:ext cx="785812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284984"/>
            <a:ext cx="71437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Hashtable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/>
              <a:t>키 객체 만드는 법은 </a:t>
            </a:r>
            <a:r>
              <a:rPr lang="en-US" altLang="ko-KR" dirty="0" err="1"/>
              <a:t>HashMap</a:t>
            </a:r>
            <a:r>
              <a:rPr lang="ko-KR" altLang="en-US" dirty="0"/>
              <a:t>과 동일</a:t>
            </a:r>
            <a:endParaRPr lang="en-US" altLang="ko-KR" dirty="0"/>
          </a:p>
          <a:p>
            <a:pPr lvl="2"/>
            <a:r>
              <a:rPr lang="en-US" altLang="ko-KR" dirty="0" err="1"/>
              <a:t>Hashtable</a:t>
            </a:r>
            <a:r>
              <a:rPr lang="ko-KR" altLang="en-US" dirty="0"/>
              <a:t>은 </a:t>
            </a:r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r>
              <a:rPr lang="en-US" altLang="ko-KR" dirty="0"/>
              <a:t>(synchronization)</a:t>
            </a:r>
            <a:r>
              <a:rPr lang="ko-KR" altLang="en-US" dirty="0"/>
              <a:t>가 된 상태</a:t>
            </a:r>
            <a:endParaRPr lang="en-US" altLang="ko-KR" dirty="0"/>
          </a:p>
          <a:p>
            <a:pPr lvl="3"/>
            <a:r>
              <a:rPr lang="ko-KR" altLang="en-US" dirty="0"/>
              <a:t>복수의 </a:t>
            </a:r>
            <a:r>
              <a:rPr lang="ko-KR" altLang="en-US" dirty="0" err="1"/>
              <a:t>스레드가</a:t>
            </a:r>
            <a:r>
              <a:rPr lang="ko-KR" altLang="en-US" dirty="0"/>
              <a:t> 동시에 </a:t>
            </a:r>
            <a:r>
              <a:rPr lang="en-US" altLang="ko-KR" dirty="0" err="1"/>
              <a:t>Hashtable</a:t>
            </a:r>
            <a:r>
              <a:rPr lang="ko-KR" altLang="en-US" dirty="0"/>
              <a:t>에 접근해서 객체를 추가</a:t>
            </a:r>
            <a:r>
              <a:rPr lang="en-US" altLang="ko-KR" dirty="0"/>
              <a:t>, </a:t>
            </a:r>
            <a:r>
              <a:rPr lang="ko-KR" altLang="en-US" dirty="0"/>
              <a:t>삭제하더라도 </a:t>
            </a:r>
            <a:r>
              <a:rPr lang="ko-KR" altLang="en-US" dirty="0" err="1"/>
              <a:t>스레드에</a:t>
            </a:r>
            <a:r>
              <a:rPr lang="ko-KR" altLang="en-US" dirty="0"/>
              <a:t> 안전</a:t>
            </a:r>
            <a:r>
              <a:rPr lang="en-US" altLang="ko-KR" dirty="0"/>
              <a:t>(thread safe)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0010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24400"/>
            <a:ext cx="4445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7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Properties</a:t>
            </a:r>
            <a:endParaRPr lang="en-US" altLang="ko-KR" sz="24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/>
              <a:t>키와 값을 </a:t>
            </a:r>
            <a:r>
              <a:rPr lang="en-US" altLang="ko-KR" dirty="0"/>
              <a:t>String </a:t>
            </a:r>
            <a:r>
              <a:rPr lang="ko-KR" altLang="en-US" dirty="0"/>
              <a:t>타입으로 제한한 </a:t>
            </a:r>
            <a:r>
              <a:rPr lang="en-US" altLang="ko-KR" dirty="0"/>
              <a:t>Map </a:t>
            </a:r>
            <a:r>
              <a:rPr lang="ko-KR" altLang="en-US" dirty="0"/>
              <a:t>컬렉션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Properties</a:t>
            </a:r>
            <a:r>
              <a:rPr lang="ko-KR" altLang="en-US" dirty="0"/>
              <a:t>는 </a:t>
            </a:r>
            <a:r>
              <a:rPr lang="ko-KR" altLang="en-US" dirty="0" err="1"/>
              <a:t>프로퍼티</a:t>
            </a:r>
            <a:r>
              <a:rPr lang="en-US" altLang="ko-KR" dirty="0"/>
              <a:t>(~.properties) </a:t>
            </a:r>
            <a:r>
              <a:rPr lang="ko-KR" altLang="en-US" dirty="0"/>
              <a:t>파일을 읽어 들일 때 주로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 err="1"/>
              <a:t>프로퍼티</a:t>
            </a:r>
            <a:r>
              <a:rPr lang="en-US" altLang="ko-KR" sz="2000" dirty="0"/>
              <a:t>(~.properties)  </a:t>
            </a:r>
            <a:r>
              <a:rPr lang="ko-KR" altLang="en-US" sz="2000" dirty="0"/>
              <a:t>파일</a:t>
            </a:r>
            <a:endParaRPr lang="en-US" altLang="ko-KR" sz="2000" dirty="0"/>
          </a:p>
          <a:p>
            <a:pPr lvl="2"/>
            <a:r>
              <a:rPr lang="ko-KR" altLang="en-US" dirty="0"/>
              <a:t>옵션 정보</a:t>
            </a:r>
            <a:r>
              <a:rPr lang="en-US" altLang="ko-KR" dirty="0"/>
              <a:t>, </a:t>
            </a:r>
            <a:r>
              <a:rPr lang="ko-KR" altLang="en-US" dirty="0"/>
              <a:t>데이터베이스 연결 정보</a:t>
            </a:r>
            <a:r>
              <a:rPr lang="en-US" altLang="ko-KR" dirty="0"/>
              <a:t>,</a:t>
            </a:r>
            <a:r>
              <a:rPr lang="ko-KR" altLang="en-US" dirty="0"/>
              <a:t> 국제화</a:t>
            </a:r>
            <a:r>
              <a:rPr lang="en-US" altLang="ko-KR" dirty="0"/>
              <a:t>(</a:t>
            </a:r>
            <a:r>
              <a:rPr lang="ko-KR" altLang="en-US" dirty="0"/>
              <a:t>다국어</a:t>
            </a:r>
            <a:r>
              <a:rPr lang="en-US" altLang="ko-KR" dirty="0"/>
              <a:t>) </a:t>
            </a:r>
            <a:r>
              <a:rPr lang="ko-KR" altLang="en-US" dirty="0"/>
              <a:t>정보를 기록</a:t>
            </a:r>
            <a:endParaRPr lang="en-US" altLang="ko-KR" dirty="0"/>
          </a:p>
          <a:p>
            <a:pPr lvl="3"/>
            <a:r>
              <a:rPr lang="ko-KR" altLang="en-US" dirty="0"/>
              <a:t>텍스트 파일로 활용</a:t>
            </a:r>
            <a:endParaRPr lang="en-US" altLang="ko-KR" dirty="0"/>
          </a:p>
          <a:p>
            <a:pPr lvl="2"/>
            <a:r>
              <a:rPr lang="ko-KR" altLang="en-US" dirty="0"/>
              <a:t>애플리케이션에서 주로 변경이 잦은 문자열을 저장</a:t>
            </a:r>
            <a:endParaRPr lang="en-US" altLang="ko-KR" dirty="0"/>
          </a:p>
          <a:p>
            <a:pPr lvl="3"/>
            <a:r>
              <a:rPr lang="ko-KR" altLang="en-US" dirty="0"/>
              <a:t>유지 보수를 편리하게 만들어 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키와 값이</a:t>
            </a:r>
            <a:r>
              <a:rPr lang="en-US" altLang="ko-KR" dirty="0"/>
              <a:t> = </a:t>
            </a:r>
            <a:r>
              <a:rPr lang="ko-KR" altLang="en-US" dirty="0"/>
              <a:t>기호로 연결되어 있는 텍스트 파일</a:t>
            </a:r>
            <a:endParaRPr lang="en-US" altLang="ko-KR" dirty="0"/>
          </a:p>
          <a:p>
            <a:pPr lvl="3"/>
            <a:r>
              <a:rPr lang="en-US" altLang="ko-KR" dirty="0"/>
              <a:t>ISO 8859-1 </a:t>
            </a:r>
            <a:r>
              <a:rPr lang="ko-KR" altLang="en-US" dirty="0" err="1"/>
              <a:t>문자셋으로</a:t>
            </a:r>
            <a:r>
              <a:rPr lang="ko-KR" altLang="en-US" dirty="0"/>
              <a:t> 저장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한글은 유니코드</a:t>
            </a:r>
            <a:r>
              <a:rPr lang="en-US" altLang="ko-KR" dirty="0"/>
              <a:t>(Unicode)</a:t>
            </a:r>
            <a:r>
              <a:rPr lang="ko-KR" altLang="en-US" dirty="0"/>
              <a:t>로 변환되어 저장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기능을 강화시킨 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검색 기능을 강화시킨 컬렉션 </a:t>
            </a:r>
            <a:r>
              <a:rPr lang="en-US" altLang="ko-KR" sz="2400" dirty="0"/>
              <a:t>(</a:t>
            </a:r>
            <a:r>
              <a:rPr lang="ko-KR" altLang="en-US" sz="2400" dirty="0"/>
              <a:t>계층 구조 활용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000" dirty="0" err="1"/>
              <a:t>TreeSet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TreeMap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이진 트리 구조</a:t>
            </a:r>
            <a:endParaRPr lang="en-US" altLang="ko-KR" sz="2400" dirty="0"/>
          </a:p>
          <a:p>
            <a:pPr lvl="1"/>
            <a:r>
              <a:rPr lang="ko-KR" altLang="en-US" sz="2000" dirty="0"/>
              <a:t>부모 </a:t>
            </a:r>
            <a:r>
              <a:rPr lang="ko-KR" altLang="en-US" sz="2000" dirty="0" err="1"/>
              <a:t>노드와</a:t>
            </a:r>
            <a:r>
              <a:rPr lang="ko-KR" altLang="en-US" sz="2000" dirty="0"/>
              <a:t> 자식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구성</a:t>
            </a:r>
            <a:endParaRPr lang="en-US" altLang="ko-KR" dirty="0"/>
          </a:p>
          <a:p>
            <a:pPr lvl="2"/>
            <a:r>
              <a:rPr lang="ko-KR" altLang="en-US" dirty="0"/>
              <a:t>왼쪽 자식 </a:t>
            </a:r>
            <a:r>
              <a:rPr lang="ko-KR" altLang="en-US" dirty="0" err="1"/>
              <a:t>노드</a:t>
            </a:r>
            <a:r>
              <a:rPr lang="en-US" altLang="ko-KR" dirty="0"/>
              <a:t>: </a:t>
            </a:r>
            <a:r>
              <a:rPr lang="ko-KR" altLang="en-US" dirty="0"/>
              <a:t>부모 보다 적은 값</a:t>
            </a:r>
            <a:endParaRPr lang="en-US" altLang="ko-KR" dirty="0"/>
          </a:p>
          <a:p>
            <a:pPr lvl="2"/>
            <a:r>
              <a:rPr lang="ko-KR" altLang="en-US" dirty="0"/>
              <a:t>오른쪽 자식 </a:t>
            </a:r>
            <a:r>
              <a:rPr lang="ko-KR" altLang="en-US" dirty="0" err="1"/>
              <a:t>노드</a:t>
            </a:r>
            <a:r>
              <a:rPr lang="en-US" altLang="ko-KR" dirty="0"/>
              <a:t>: </a:t>
            </a:r>
            <a:r>
              <a:rPr lang="ko-KR" altLang="en-US" dirty="0"/>
              <a:t>부모 보다 큰 값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정렬 쉬움</a:t>
            </a:r>
            <a:endParaRPr lang="en-US" altLang="ko-KR" sz="2000" dirty="0"/>
          </a:p>
          <a:p>
            <a:pPr lvl="2"/>
            <a:r>
              <a:rPr lang="ko-KR" altLang="en-US" dirty="0"/>
              <a:t>올림 차순</a:t>
            </a:r>
            <a:r>
              <a:rPr lang="en-US" altLang="ko-KR" dirty="0"/>
              <a:t>: [</a:t>
            </a:r>
            <a:r>
              <a:rPr lang="ko-KR" altLang="en-US" dirty="0" err="1"/>
              <a:t>왼쪽노드</a:t>
            </a:r>
            <a:r>
              <a:rPr lang="ko-KR" altLang="en-US" dirty="0"/>
              <a:t>→</a:t>
            </a:r>
            <a:r>
              <a:rPr lang="ko-KR" altLang="en-US" dirty="0" err="1"/>
              <a:t>부모노드</a:t>
            </a:r>
            <a:r>
              <a:rPr lang="ko-KR" altLang="en-US" dirty="0"/>
              <a:t>→</a:t>
            </a:r>
            <a:r>
              <a:rPr lang="ko-KR" altLang="en-US" dirty="0" err="1"/>
              <a:t>오른쪽노드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내림 차순</a:t>
            </a:r>
            <a:r>
              <a:rPr lang="en-US" altLang="ko-KR" dirty="0"/>
              <a:t>: [</a:t>
            </a:r>
            <a:r>
              <a:rPr lang="ko-KR" altLang="en-US" dirty="0" err="1"/>
              <a:t>오른쪽노드</a:t>
            </a:r>
            <a:r>
              <a:rPr lang="ko-KR" altLang="en-US" dirty="0"/>
              <a:t>→</a:t>
            </a:r>
            <a:r>
              <a:rPr lang="ko-KR" altLang="en-US" dirty="0" err="1"/>
              <a:t>부모노드</a:t>
            </a:r>
            <a:r>
              <a:rPr lang="ko-KR" altLang="en-US" dirty="0"/>
              <a:t>→</a:t>
            </a:r>
            <a:r>
              <a:rPr lang="ko-KR" altLang="en-US" dirty="0" err="1"/>
              <a:t>왼쪽노드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28800"/>
            <a:ext cx="3270250" cy="157162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14613"/>
            <a:ext cx="3095625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2915816" y="1274540"/>
            <a:ext cx="35718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44441" y="1196752"/>
            <a:ext cx="4546600" cy="307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/>
              <a:t>이진트리</a:t>
            </a:r>
            <a:r>
              <a:rPr lang="en-US" altLang="ko-KR" sz="1400"/>
              <a:t>(binary tree)</a:t>
            </a:r>
            <a:r>
              <a:rPr lang="ko-KR" altLang="en-US" sz="1400"/>
              <a:t> 사용하기 때문에 검색 속도 향상</a:t>
            </a:r>
          </a:p>
        </p:txBody>
      </p:sp>
    </p:spTree>
    <p:extLst>
      <p:ext uri="{BB962C8B-B14F-4D97-AF65-F5344CB8AC3E}">
        <p14:creationId xmlns:p14="http://schemas.microsoft.com/office/powerpoint/2010/main" val="6851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기능을 강화시킨 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TreeSet</a:t>
            </a:r>
            <a:endParaRPr lang="en-US" altLang="ko-KR" sz="24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/>
              <a:t>이진 트리</a:t>
            </a:r>
            <a:r>
              <a:rPr lang="en-US" altLang="ko-KR" dirty="0"/>
              <a:t>(binary tree)</a:t>
            </a:r>
            <a:r>
              <a:rPr lang="ko-KR" altLang="en-US" dirty="0"/>
              <a:t>를 기반으로 한</a:t>
            </a:r>
            <a:r>
              <a:rPr lang="en-US" altLang="ko-KR" dirty="0"/>
              <a:t> Set 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2"/>
            <a:r>
              <a:rPr lang="ko-KR" altLang="en-US" dirty="0"/>
              <a:t>왼쪽과 오른쪽 자식 </a:t>
            </a:r>
            <a:r>
              <a:rPr lang="ko-KR" altLang="en-US" dirty="0" err="1"/>
              <a:t>노드를</a:t>
            </a:r>
            <a:r>
              <a:rPr lang="ko-KR" altLang="en-US" dirty="0"/>
              <a:t> 참조하기 위한 두 개의 변수로 구성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ko-KR" altLang="en-US" dirty="0"/>
              <a:t>특정 객체를 찾는 </a:t>
            </a:r>
            <a:r>
              <a:rPr lang="ko-KR" altLang="en-US" dirty="0" err="1"/>
              <a:t>메소드</a:t>
            </a:r>
            <a:r>
              <a:rPr lang="en-US" altLang="ko-KR" dirty="0"/>
              <a:t>: first(), last(), lower(), higher(), …</a:t>
            </a:r>
          </a:p>
          <a:p>
            <a:pPr lvl="2"/>
            <a:r>
              <a:rPr lang="ko-KR" altLang="en-US" dirty="0"/>
              <a:t>정렬 </a:t>
            </a:r>
            <a:r>
              <a:rPr lang="ko-KR" altLang="en-US" dirty="0" err="1"/>
              <a:t>메소드</a:t>
            </a:r>
            <a:r>
              <a:rPr lang="en-US" altLang="ko-KR" dirty="0"/>
              <a:t>: </a:t>
            </a:r>
            <a:r>
              <a:rPr lang="en-US" altLang="ko-KR" dirty="0" err="1"/>
              <a:t>descendingIterator</a:t>
            </a:r>
            <a:r>
              <a:rPr lang="en-US" altLang="ko-KR" dirty="0"/>
              <a:t>(), </a:t>
            </a:r>
            <a:r>
              <a:rPr lang="en-US" altLang="ko-KR" dirty="0" err="1"/>
              <a:t>descendingSet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범위 검색 </a:t>
            </a:r>
            <a:r>
              <a:rPr lang="ko-KR" altLang="en-US" dirty="0" err="1"/>
              <a:t>메소드</a:t>
            </a:r>
            <a:r>
              <a:rPr lang="en-US" altLang="ko-KR" dirty="0"/>
              <a:t>: </a:t>
            </a:r>
            <a:r>
              <a:rPr lang="en-US" altLang="ko-KR" dirty="0" err="1"/>
              <a:t>headSet</a:t>
            </a:r>
            <a:r>
              <a:rPr lang="en-US" altLang="ko-KR" dirty="0"/>
              <a:t>(), </a:t>
            </a:r>
            <a:r>
              <a:rPr lang="en-US" altLang="ko-KR" dirty="0" err="1"/>
              <a:t>tailSet</a:t>
            </a:r>
            <a:r>
              <a:rPr lang="en-US" altLang="ko-KR" dirty="0"/>
              <a:t>, </a:t>
            </a:r>
            <a:r>
              <a:rPr lang="en-US" altLang="ko-KR" dirty="0" err="1"/>
              <a:t>subSet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92275"/>
            <a:ext cx="5557838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1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컬렉션 프레임워크 소개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컬렉션 프레임워크</a:t>
            </a:r>
            <a:r>
              <a:rPr lang="en-US" altLang="ko-KR" sz="2400" dirty="0"/>
              <a:t>(Collection Framework)</a:t>
            </a:r>
          </a:p>
          <a:p>
            <a:pPr lvl="1"/>
            <a:r>
              <a:rPr lang="ko-KR" altLang="en-US" sz="2000" dirty="0"/>
              <a:t>컬렉션</a:t>
            </a:r>
            <a:endParaRPr lang="en-US" altLang="ko-KR" sz="2000" dirty="0"/>
          </a:p>
          <a:p>
            <a:pPr lvl="2"/>
            <a:r>
              <a:rPr lang="ko-KR" altLang="en-US" dirty="0"/>
              <a:t>사전적 의미로 요소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를 수집해 저장하는 것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배열의 문제점</a:t>
            </a:r>
            <a:endParaRPr lang="en-US" altLang="ko-KR" sz="2000" dirty="0"/>
          </a:p>
          <a:p>
            <a:pPr lvl="2"/>
            <a:r>
              <a:rPr lang="ko-KR" altLang="en-US" dirty="0"/>
              <a:t>저장할 수 있는 객체 수가 배열을 생성할 때 결정</a:t>
            </a:r>
            <a:endParaRPr lang="en-US" altLang="ko-KR" dirty="0"/>
          </a:p>
          <a:p>
            <a:pPr lvl="2">
              <a:buFont typeface="Wingdings" pitchFamily="2" charset="2"/>
              <a:buNone/>
            </a:pPr>
            <a:r>
              <a:rPr lang="ko-KR" altLang="en-US" dirty="0"/>
              <a:t>  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/>
              <a:t>불특정 다수의 객체를 저장하기에는 문제</a:t>
            </a:r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2"/>
            <a:r>
              <a:rPr lang="ko-KR" altLang="en-US" dirty="0"/>
              <a:t>객체 삭제했을 때 해당 인덱스가 비게 됨</a:t>
            </a:r>
            <a:endParaRPr lang="en-US" altLang="ko-KR" dirty="0"/>
          </a:p>
          <a:p>
            <a:pPr lvl="2">
              <a:buFont typeface="Wingdings" pitchFamily="2" charset="2"/>
              <a:buNone/>
            </a:pPr>
            <a:r>
              <a:rPr lang="ko-KR" altLang="en-US" dirty="0"/>
              <a:t>  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/>
              <a:t>낱알 빠진 옥수수 같은 배열</a:t>
            </a:r>
            <a:endParaRPr lang="en-US" altLang="ko-KR" dirty="0"/>
          </a:p>
          <a:p>
            <a:pPr lvl="2">
              <a:buFont typeface="Wingdings" pitchFamily="2" charset="2"/>
              <a:buNone/>
            </a:pPr>
            <a:r>
              <a:rPr lang="en-US" altLang="ko-KR" dirty="0"/>
              <a:t>  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/>
              <a:t>객체를 저장하려면 어디가 비어있는지 확인해야</a:t>
            </a:r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6129"/>
            <a:ext cx="43180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기능을 강화시킨 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TreeMap</a:t>
            </a:r>
            <a:endParaRPr lang="en-US" altLang="ko-KR" sz="24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/>
              <a:t>이진 트리</a:t>
            </a:r>
            <a:r>
              <a:rPr lang="en-US" altLang="ko-KR" dirty="0"/>
              <a:t>(binary tree) </a:t>
            </a:r>
            <a:r>
              <a:rPr lang="ko-KR" altLang="en-US" dirty="0"/>
              <a:t>를 기반으로 한</a:t>
            </a:r>
            <a:r>
              <a:rPr lang="en-US" altLang="ko-KR" dirty="0"/>
              <a:t> Map 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2"/>
            <a:r>
              <a:rPr lang="ko-KR" altLang="en-US" dirty="0"/>
              <a:t>키와 값이 저장된</a:t>
            </a:r>
            <a:r>
              <a:rPr lang="en-US" altLang="ko-KR" dirty="0"/>
              <a:t> </a:t>
            </a:r>
            <a:r>
              <a:rPr lang="en-US" altLang="ko-KR" dirty="0" err="1"/>
              <a:t>Map.Entry</a:t>
            </a:r>
            <a:r>
              <a:rPr lang="ko-KR" altLang="en-US" dirty="0"/>
              <a:t>를 저장</a:t>
            </a:r>
            <a:endParaRPr lang="en-US" altLang="ko-KR" dirty="0"/>
          </a:p>
          <a:p>
            <a:pPr lvl="2"/>
            <a:r>
              <a:rPr lang="ko-KR" altLang="en-US" dirty="0"/>
              <a:t>왼쪽과 오른쪽 자식 </a:t>
            </a:r>
            <a:r>
              <a:rPr lang="ko-KR" altLang="en-US" dirty="0" err="1"/>
              <a:t>노드를</a:t>
            </a:r>
            <a:r>
              <a:rPr lang="ko-KR" altLang="en-US" dirty="0"/>
              <a:t> 참조하기 위한 두 개의 변수로 구성</a:t>
            </a:r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ko-KR" altLang="en-US" dirty="0"/>
              <a:t>단일 </a:t>
            </a:r>
            <a:r>
              <a:rPr lang="ko-KR" altLang="en-US" dirty="0" err="1"/>
              <a:t>노드</a:t>
            </a:r>
            <a:r>
              <a:rPr lang="ko-KR" altLang="en-US" dirty="0"/>
              <a:t> 객체를 찾는 </a:t>
            </a:r>
            <a:r>
              <a:rPr lang="ko-KR" altLang="en-US" dirty="0" err="1"/>
              <a:t>메소드</a:t>
            </a:r>
            <a:r>
              <a:rPr lang="en-US" altLang="ko-KR" dirty="0"/>
              <a:t>: </a:t>
            </a:r>
            <a:r>
              <a:rPr lang="en-US" altLang="ko-KR" dirty="0" err="1"/>
              <a:t>firstEntry</a:t>
            </a:r>
            <a:r>
              <a:rPr lang="en-US" altLang="ko-KR" dirty="0"/>
              <a:t>(), </a:t>
            </a:r>
            <a:r>
              <a:rPr lang="en-US" altLang="ko-KR" dirty="0" err="1"/>
              <a:t>lastEntry</a:t>
            </a:r>
            <a:r>
              <a:rPr lang="en-US" altLang="ko-KR" dirty="0"/>
              <a:t>(), </a:t>
            </a:r>
            <a:r>
              <a:rPr lang="en-US" altLang="ko-KR" dirty="0" err="1"/>
              <a:t>lowerEntry</a:t>
            </a:r>
            <a:r>
              <a:rPr lang="en-US" altLang="ko-KR" dirty="0"/>
              <a:t>(), </a:t>
            </a:r>
            <a:r>
              <a:rPr lang="en-US" altLang="ko-KR" dirty="0" err="1"/>
              <a:t>higherEntry</a:t>
            </a:r>
            <a:r>
              <a:rPr lang="en-US" altLang="ko-KR" dirty="0"/>
              <a:t>(), …</a:t>
            </a:r>
          </a:p>
          <a:p>
            <a:pPr lvl="2"/>
            <a:r>
              <a:rPr lang="ko-KR" altLang="en-US" dirty="0"/>
              <a:t>정렬 </a:t>
            </a:r>
            <a:r>
              <a:rPr lang="ko-KR" altLang="en-US" dirty="0" err="1"/>
              <a:t>메소드</a:t>
            </a:r>
            <a:r>
              <a:rPr lang="en-US" altLang="ko-KR" dirty="0"/>
              <a:t>: </a:t>
            </a:r>
            <a:r>
              <a:rPr lang="en-US" altLang="ko-KR" dirty="0" err="1"/>
              <a:t>descendingKeySet</a:t>
            </a:r>
            <a:r>
              <a:rPr lang="en-US" altLang="ko-KR" dirty="0"/>
              <a:t>(), </a:t>
            </a:r>
            <a:r>
              <a:rPr lang="en-US" altLang="ko-KR" dirty="0" err="1"/>
              <a:t>descendingMap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범위 검색 </a:t>
            </a:r>
            <a:r>
              <a:rPr lang="ko-KR" altLang="en-US" dirty="0" err="1"/>
              <a:t>메소드</a:t>
            </a:r>
            <a:r>
              <a:rPr lang="en-US" altLang="ko-KR" dirty="0"/>
              <a:t>: </a:t>
            </a:r>
            <a:r>
              <a:rPr lang="en-US" altLang="ko-KR" dirty="0" err="1"/>
              <a:t>headMap</a:t>
            </a:r>
            <a:r>
              <a:rPr lang="en-US" altLang="ko-KR" dirty="0"/>
              <a:t>(), </a:t>
            </a:r>
            <a:r>
              <a:rPr lang="en-US" altLang="ko-KR" dirty="0" err="1"/>
              <a:t>tailMap</a:t>
            </a:r>
            <a:r>
              <a:rPr lang="en-US" altLang="ko-KR" dirty="0"/>
              <a:t>, </a:t>
            </a:r>
            <a:r>
              <a:rPr lang="en-US" altLang="ko-KR" dirty="0" err="1"/>
              <a:t>subMap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92896"/>
            <a:ext cx="38989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2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LIFO</a:t>
            </a:r>
            <a:r>
              <a:rPr lang="ko-KR" altLang="en-US" dirty="0"/>
              <a:t>와 </a:t>
            </a:r>
            <a:r>
              <a:rPr lang="en-US" altLang="ko-KR" dirty="0"/>
              <a:t>FIFO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Stack </a:t>
            </a:r>
            <a:r>
              <a:rPr lang="ko-KR" altLang="en-US" sz="2400" dirty="0" smtClean="0"/>
              <a:t>클래스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 err="1"/>
              <a:t>후입선출</a:t>
            </a:r>
            <a:r>
              <a:rPr lang="en-US" altLang="ko-KR" dirty="0"/>
              <a:t>(LIFO: Last In First Out)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ko-KR" altLang="en-US" dirty="0"/>
              <a:t>응용 예</a:t>
            </a:r>
            <a:r>
              <a:rPr lang="en-US" altLang="ko-KR" dirty="0"/>
              <a:t>: JVM </a:t>
            </a:r>
            <a:r>
              <a:rPr lang="ko-KR" altLang="en-US" dirty="0" err="1"/>
              <a:t>스택</a:t>
            </a:r>
            <a:r>
              <a:rPr lang="ko-KR" altLang="en-US" dirty="0"/>
              <a:t> 메모리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3714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573016"/>
            <a:ext cx="6854825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1712913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3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LIFO</a:t>
            </a:r>
            <a:r>
              <a:rPr lang="ko-KR" altLang="en-US" dirty="0"/>
              <a:t>와 </a:t>
            </a:r>
            <a:r>
              <a:rPr lang="en-US" altLang="ko-KR" dirty="0"/>
              <a:t>FIFO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Queue </a:t>
            </a:r>
            <a:r>
              <a:rPr lang="ko-KR" altLang="en-US" sz="2400" dirty="0"/>
              <a:t>인터페이스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/>
              <a:t>선입선출</a:t>
            </a:r>
            <a:r>
              <a:rPr lang="en-US" altLang="ko-KR" dirty="0"/>
              <a:t>(FIFO: First In First Out)</a:t>
            </a:r>
          </a:p>
          <a:p>
            <a:pPr lvl="2"/>
            <a:r>
              <a:rPr lang="ko-KR" altLang="en-US" dirty="0"/>
              <a:t>응용 예</a:t>
            </a:r>
            <a:r>
              <a:rPr lang="en-US" altLang="ko-KR" dirty="0"/>
              <a:t>: </a:t>
            </a:r>
            <a:r>
              <a:rPr lang="ko-KR" altLang="en-US" dirty="0"/>
              <a:t>작업 큐</a:t>
            </a:r>
            <a:r>
              <a:rPr lang="en-US" altLang="ko-KR" dirty="0"/>
              <a:t>, </a:t>
            </a:r>
            <a:r>
              <a:rPr lang="ko-KR" altLang="en-US" dirty="0"/>
              <a:t>메시지 큐</a:t>
            </a:r>
            <a:r>
              <a:rPr lang="en-US" altLang="ko-KR" dirty="0"/>
              <a:t>, …</a:t>
            </a:r>
          </a:p>
          <a:p>
            <a:pPr lvl="2"/>
            <a:r>
              <a:rPr lang="ko-KR" altLang="en-US" dirty="0"/>
              <a:t>구현 클래스</a:t>
            </a:r>
            <a:r>
              <a:rPr lang="en-US" altLang="ko-KR" dirty="0"/>
              <a:t>: </a:t>
            </a:r>
            <a:r>
              <a:rPr lang="en-US" altLang="ko-KR" dirty="0" err="1"/>
              <a:t>LinkedList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lvl="1"/>
            <a:endParaRPr lang="ko-KR" altLang="en-US" dirty="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1524000"/>
            <a:ext cx="3810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255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524000"/>
            <a:ext cx="30003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1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기능을 강화시킨 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Comparable</a:t>
            </a:r>
            <a:r>
              <a:rPr lang="ko-KR" altLang="en-US" sz="2400" dirty="0"/>
              <a:t>과 </a:t>
            </a:r>
            <a:r>
              <a:rPr lang="en-US" altLang="ko-KR" sz="2400" dirty="0"/>
              <a:t>Comparator</a:t>
            </a:r>
          </a:p>
          <a:p>
            <a:pPr lvl="1"/>
            <a:r>
              <a:rPr lang="en-US" altLang="ko-KR" sz="2000" dirty="0" err="1"/>
              <a:t>TreeSet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TreeMap</a:t>
            </a:r>
            <a:r>
              <a:rPr lang="ko-KR" altLang="en-US" sz="2000" dirty="0"/>
              <a:t>의 자동 정렬</a:t>
            </a:r>
            <a:endParaRPr lang="en-US" altLang="ko-KR" sz="2000" dirty="0"/>
          </a:p>
          <a:p>
            <a:pPr lvl="2"/>
            <a:r>
              <a:rPr lang="en-US" altLang="ko-KR" dirty="0" err="1"/>
              <a:t>TreeSet</a:t>
            </a:r>
            <a:r>
              <a:rPr lang="ko-KR" altLang="en-US" dirty="0"/>
              <a:t>의 객체와 </a:t>
            </a:r>
            <a:r>
              <a:rPr lang="en-US" altLang="ko-KR" dirty="0" err="1"/>
              <a:t>TreeMap</a:t>
            </a:r>
            <a:r>
              <a:rPr lang="ko-KR" altLang="en-US" dirty="0"/>
              <a:t>의 키는 저장과 동시에 자동 오름차순 정렬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숫자</a:t>
            </a:r>
            <a:r>
              <a:rPr lang="en-US" altLang="ko-KR" dirty="0"/>
              <a:t>(Integer, Double)</a:t>
            </a:r>
            <a:r>
              <a:rPr lang="ko-KR" altLang="en-US" dirty="0"/>
              <a:t>타입일 경우에는 값으로 정렬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문자열</a:t>
            </a:r>
            <a:r>
              <a:rPr lang="en-US" altLang="ko-KR" dirty="0"/>
              <a:t>(String) </a:t>
            </a:r>
            <a:r>
              <a:rPr lang="ko-KR" altLang="en-US" dirty="0"/>
              <a:t>타입일 경우에는  유니코드로 정렬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TreeSet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TreeMap</a:t>
            </a:r>
            <a:r>
              <a:rPr lang="ko-KR" altLang="en-US" dirty="0"/>
              <a:t>은 정렬 위해 </a:t>
            </a:r>
            <a:r>
              <a:rPr lang="en-US" altLang="ko-KR" dirty="0" err="1"/>
              <a:t>java.lang.Comparable</a:t>
            </a:r>
            <a:r>
              <a:rPr lang="ko-KR" altLang="en-US" dirty="0"/>
              <a:t>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구현 </a:t>
            </a:r>
            <a:r>
              <a:rPr lang="ko-KR" altLang="en-US" dirty="0"/>
              <a:t>객체를 </a:t>
            </a:r>
            <a:r>
              <a:rPr lang="ko-KR" altLang="en-US" dirty="0" smtClean="0"/>
              <a:t>요구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Integer, Double, String</a:t>
            </a:r>
            <a:r>
              <a:rPr lang="ko-KR" altLang="en-US" dirty="0"/>
              <a:t>은 모두</a:t>
            </a:r>
            <a:r>
              <a:rPr lang="en-US" altLang="ko-KR" dirty="0"/>
              <a:t> Comparable </a:t>
            </a:r>
            <a:r>
              <a:rPr lang="ko-KR" altLang="en-US" dirty="0"/>
              <a:t>인터페이스 구현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Comparable</a:t>
            </a:r>
            <a:r>
              <a:rPr lang="ko-KR" altLang="en-US" dirty="0"/>
              <a:t>을 구현하고 있지 않을 경우에는 저장하는 순간 </a:t>
            </a:r>
            <a:r>
              <a:rPr lang="en-US" altLang="ko-KR" dirty="0" err="1"/>
              <a:t>ClassCastException</a:t>
            </a:r>
            <a:r>
              <a:rPr lang="ko-KR" altLang="en-US" dirty="0"/>
              <a:t>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4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컬렉션 프레임워크 소개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컬렉션 프레임워크</a:t>
            </a:r>
            <a:r>
              <a:rPr lang="en-US" altLang="ko-KR" sz="2400" dirty="0"/>
              <a:t>(Collection Framework)</a:t>
            </a:r>
          </a:p>
          <a:p>
            <a:endParaRPr lang="en-US" altLang="ko-KR" sz="2400" dirty="0"/>
          </a:p>
          <a:p>
            <a:pPr lvl="1"/>
            <a:r>
              <a:rPr lang="ko-KR" altLang="en-US" sz="2000" dirty="0"/>
              <a:t>객체들을 효율적으로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삭제</a:t>
            </a:r>
            <a:r>
              <a:rPr lang="en-US" altLang="ko-KR" sz="2000" dirty="0"/>
              <a:t>, </a:t>
            </a:r>
            <a:r>
              <a:rPr lang="ko-KR" altLang="en-US" sz="2000" dirty="0"/>
              <a:t>검색할 수 있도록 제공되는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컬렉션 </a:t>
            </a:r>
            <a:r>
              <a:rPr lang="ko-KR" altLang="en-US" sz="2000" dirty="0"/>
              <a:t>라이브러리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 err="1"/>
              <a:t>java.util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패키지에 포함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인터페이스를 통해서 정형화된 방법으로 다양한 컬렉션 클래스 </a:t>
            </a:r>
            <a:r>
              <a:rPr lang="ko-KR" altLang="en-US" sz="2000" dirty="0" smtClean="0"/>
              <a:t>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컬렉션 프레임워크 소개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컬렉션 프레임워크의 주요 </a:t>
            </a:r>
            <a:r>
              <a:rPr lang="ko-KR" altLang="en-US" sz="2400" dirty="0" smtClean="0"/>
              <a:t>인터페이스</a:t>
            </a:r>
            <a:endParaRPr lang="en-US" altLang="ko-K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447800"/>
            <a:ext cx="442436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5144"/>
            <a:ext cx="69199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List </a:t>
            </a:r>
            <a:r>
              <a:rPr lang="ko-KR" altLang="en-US" sz="2400" dirty="0"/>
              <a:t>컬렉션의 특징 및 주요 </a:t>
            </a: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/>
              <a:t>인덱스로 관리</a:t>
            </a:r>
            <a:endParaRPr lang="en-US" altLang="ko-KR" dirty="0"/>
          </a:p>
          <a:p>
            <a:pPr lvl="2"/>
            <a:r>
              <a:rPr lang="ko-KR" altLang="en-US" dirty="0"/>
              <a:t>중복해서 객체 저장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구현 클래스</a:t>
            </a:r>
            <a:endParaRPr lang="en-US" altLang="ko-KR" sz="2000" dirty="0"/>
          </a:p>
          <a:p>
            <a:pPr lvl="2"/>
            <a:r>
              <a:rPr lang="en-US" altLang="ko-KR" dirty="0" err="1"/>
              <a:t>ArrayList</a:t>
            </a:r>
            <a:endParaRPr lang="en-US" altLang="ko-KR" dirty="0"/>
          </a:p>
          <a:p>
            <a:pPr lvl="2"/>
            <a:r>
              <a:rPr lang="en-US" altLang="ko-KR" dirty="0"/>
              <a:t>Vector</a:t>
            </a:r>
          </a:p>
          <a:p>
            <a:pPr lvl="2"/>
            <a:r>
              <a:rPr lang="en-US" altLang="ko-KR" dirty="0" err="1"/>
              <a:t>LinkedList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List </a:t>
            </a:r>
            <a:r>
              <a:rPr lang="ko-KR" altLang="en-US" sz="2400" dirty="0"/>
              <a:t>컬렉션의 특징 및 주요 </a:t>
            </a: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pPr lvl="1"/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804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3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/>
              <a:t>ArrayList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저장 용량</a:t>
            </a:r>
            <a:r>
              <a:rPr lang="en-US" altLang="ko-KR" sz="2000" dirty="0" smtClean="0"/>
              <a:t>(capacity)</a:t>
            </a:r>
          </a:p>
          <a:p>
            <a:pPr lvl="2"/>
            <a:r>
              <a:rPr lang="ko-KR" altLang="en-US" dirty="0" smtClean="0"/>
              <a:t>초기 </a:t>
            </a:r>
            <a:r>
              <a:rPr lang="ko-KR" altLang="en-US" dirty="0"/>
              <a:t>용량 </a:t>
            </a:r>
            <a:r>
              <a:rPr lang="en-US" altLang="ko-KR" dirty="0"/>
              <a:t>: 10 (</a:t>
            </a:r>
            <a:r>
              <a:rPr lang="ko-KR" altLang="en-US" dirty="0"/>
              <a:t>따로 지정 가능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저장 용량을 초과한 객체들이 들어오면 자동적으로 늘어남</a:t>
            </a:r>
            <a:r>
              <a:rPr lang="en-US" altLang="ko-KR" dirty="0"/>
              <a:t>. </a:t>
            </a:r>
            <a:r>
              <a:rPr lang="ko-KR" altLang="en-US" dirty="0"/>
              <a:t>고정도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객체 제거</a:t>
            </a:r>
            <a:endParaRPr lang="en-US" altLang="ko-KR" sz="2000" dirty="0"/>
          </a:p>
          <a:p>
            <a:pPr lvl="2"/>
            <a:r>
              <a:rPr lang="ko-KR" altLang="en-US" dirty="0"/>
              <a:t>바로 뒤 인덱스부터 마지막 인덱스까지 모두 앞으로</a:t>
            </a:r>
            <a:r>
              <a:rPr lang="en-US" altLang="ko-KR" dirty="0"/>
              <a:t> 1</a:t>
            </a:r>
            <a:r>
              <a:rPr lang="ko-KR" altLang="en-US" dirty="0"/>
              <a:t>씩 당겨짐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4864"/>
            <a:ext cx="4800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5285506"/>
            <a:ext cx="3571875" cy="1239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Vector</a:t>
            </a:r>
          </a:p>
          <a:p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en-US" altLang="ko-KR" dirty="0"/>
              <a:t>Vector</a:t>
            </a:r>
            <a:r>
              <a:rPr lang="ko-KR" altLang="en-US" dirty="0"/>
              <a:t>는 </a:t>
            </a:r>
            <a:r>
              <a:rPr lang="ko-KR" altLang="en-US" dirty="0" err="1"/>
              <a:t>스레드</a:t>
            </a:r>
            <a:r>
              <a:rPr lang="ko-KR" altLang="en-US" dirty="0"/>
              <a:t> 동기화</a:t>
            </a:r>
            <a:r>
              <a:rPr lang="en-US" altLang="ko-KR" dirty="0"/>
              <a:t>(synchronization)</a:t>
            </a:r>
          </a:p>
          <a:p>
            <a:pPr lvl="3"/>
            <a:r>
              <a:rPr lang="ko-KR" altLang="en-US" dirty="0"/>
              <a:t>복수의 </a:t>
            </a:r>
            <a:r>
              <a:rPr lang="ko-KR" altLang="en-US" dirty="0" err="1"/>
              <a:t>스레드가</a:t>
            </a:r>
            <a:r>
              <a:rPr lang="ko-KR" altLang="en-US" dirty="0"/>
              <a:t> 동시에 </a:t>
            </a:r>
            <a:r>
              <a:rPr lang="en-US" altLang="ko-KR" dirty="0"/>
              <a:t>Vector</a:t>
            </a:r>
            <a:r>
              <a:rPr lang="ko-KR" altLang="en-US" dirty="0"/>
              <a:t>에 접근해 객체를 추가</a:t>
            </a:r>
            <a:r>
              <a:rPr lang="en-US" altLang="ko-KR" dirty="0"/>
              <a:t>, </a:t>
            </a:r>
            <a:r>
              <a:rPr lang="ko-KR" altLang="en-US" dirty="0"/>
              <a:t>삭제하더라도 </a:t>
            </a:r>
            <a:r>
              <a:rPr lang="ko-KR" altLang="en-US" dirty="0" err="1"/>
              <a:t>스레드에</a:t>
            </a:r>
            <a:r>
              <a:rPr lang="ko-KR" altLang="en-US" dirty="0"/>
              <a:t> 안전</a:t>
            </a:r>
            <a:r>
              <a:rPr lang="en-US" altLang="ko-KR" dirty="0"/>
              <a:t>(thread safe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10555"/>
            <a:ext cx="74755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37147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5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LinkedList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특징</a:t>
            </a:r>
            <a:endParaRPr lang="en-US" altLang="ko-KR" sz="2000" dirty="0"/>
          </a:p>
          <a:p>
            <a:pPr lvl="2"/>
            <a:r>
              <a:rPr lang="ko-KR" altLang="en-US" dirty="0"/>
              <a:t>인접 참조를 링크해서 체인처럼 관리</a:t>
            </a:r>
            <a:endParaRPr lang="en-US" altLang="ko-KR" dirty="0"/>
          </a:p>
          <a:p>
            <a:pPr lvl="2"/>
            <a:r>
              <a:rPr lang="ko-KR" altLang="en-US" dirty="0"/>
              <a:t>특정 인덱스에서 객체를 제거하거나 추가하게 되면 바로 앞뒤 링크만 변경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빈번한 객체 삭제와 삽입이 일어나는 곳에서는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ArrayList</a:t>
            </a:r>
            <a:r>
              <a:rPr lang="ko-KR" altLang="en-US" dirty="0">
                <a:solidFill>
                  <a:srgbClr val="0070C0"/>
                </a:solidFill>
              </a:rPr>
              <a:t>보다 좋은 </a:t>
            </a:r>
            <a:r>
              <a:rPr lang="ko-KR" altLang="en-US" dirty="0" smtClean="0">
                <a:solidFill>
                  <a:srgbClr val="0070C0"/>
                </a:solidFill>
              </a:rPr>
              <a:t>성능</a:t>
            </a:r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14775"/>
            <a:ext cx="4343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72000"/>
            <a:ext cx="4579938" cy="173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1612"/>
            <a:ext cx="35718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848</Words>
  <Application>Microsoft Office PowerPoint</Application>
  <PresentationFormat>화면 슬라이드 쇼(4:3)</PresentationFormat>
  <Paragraphs>253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</cp:lastModifiedBy>
  <cp:revision>176</cp:revision>
  <dcterms:created xsi:type="dcterms:W3CDTF">2018-03-28T12:54:45Z</dcterms:created>
  <dcterms:modified xsi:type="dcterms:W3CDTF">2022-11-14T04:41:21Z</dcterms:modified>
</cp:coreProperties>
</file>