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323" r:id="rId4"/>
    <p:sldId id="333" r:id="rId5"/>
    <p:sldId id="334" r:id="rId6"/>
    <p:sldId id="325" r:id="rId7"/>
    <p:sldId id="324" r:id="rId8"/>
    <p:sldId id="326" r:id="rId9"/>
    <p:sldId id="327" r:id="rId10"/>
    <p:sldId id="328" r:id="rId11"/>
    <p:sldId id="329" r:id="rId12"/>
    <p:sldId id="331" r:id="rId13"/>
    <p:sldId id="330" r:id="rId14"/>
    <p:sldId id="332" r:id="rId15"/>
    <p:sldId id="335" r:id="rId16"/>
    <p:sldId id="336" r:id="rId17"/>
    <p:sldId id="340" r:id="rId18"/>
    <p:sldId id="341" r:id="rId19"/>
    <p:sldId id="337" r:id="rId20"/>
    <p:sldId id="338" r:id="rId21"/>
    <p:sldId id="339" r:id="rId22"/>
    <p:sldId id="342" r:id="rId23"/>
    <p:sldId id="343" r:id="rId24"/>
    <p:sldId id="345" r:id="rId25"/>
    <p:sldId id="344" r:id="rId26"/>
    <p:sldId id="346" r:id="rId27"/>
    <p:sldId id="347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60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0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1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22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67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92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44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1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0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5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3DD0-C895-498B-AB2B-83EBFE5904A8}" type="datetimeFigureOut">
              <a:rPr lang="ko-KR" altLang="en-US" smtClean="0"/>
              <a:pPr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55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1556792"/>
            <a:ext cx="7128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프로그래밍 언어 활용 강의안</a:t>
            </a:r>
            <a:endParaRPr lang="en-US" altLang="ko-KR" sz="4000" b="1" dirty="0" smtClean="0"/>
          </a:p>
          <a:p>
            <a:pPr algn="ctr"/>
            <a:r>
              <a:rPr lang="en-US" altLang="ko-KR" sz="4000" b="1" smtClean="0"/>
              <a:t>(IO</a:t>
            </a:r>
            <a:r>
              <a:rPr lang="ko-KR" altLang="en-US" sz="4000" b="1" smtClean="0"/>
              <a:t>기반 입출력</a:t>
            </a:r>
            <a:r>
              <a:rPr lang="en-US" altLang="ko-KR" sz="4000" b="1" smtClean="0"/>
              <a:t>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382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입력 스트림과 출력 스트림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/>
              <a:t>Writer</a:t>
            </a:r>
          </a:p>
          <a:p>
            <a:pPr lvl="1"/>
            <a:r>
              <a:rPr lang="ko-KR" altLang="en-US" sz="2000" smtClean="0">
                <a:solidFill>
                  <a:srgbClr val="0070C0"/>
                </a:solidFill>
              </a:rPr>
              <a:t>문자 기반 출력 스트림의 최상위 클래스</a:t>
            </a:r>
            <a:r>
              <a:rPr lang="ko-KR" altLang="en-US" sz="2000" smtClean="0"/>
              <a:t>로 추상 클래스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1"/>
            <a:r>
              <a:rPr lang="en-US" altLang="ko-KR" sz="2000" smtClean="0"/>
              <a:t>Writer</a:t>
            </a:r>
            <a:r>
              <a:rPr lang="ko-KR" altLang="en-US" sz="2000" smtClean="0"/>
              <a:t>의 주요 메소드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3960" y="1523702"/>
            <a:ext cx="5929313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909" y="3711277"/>
            <a:ext cx="735647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콘솔입출력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콘솔</a:t>
            </a:r>
            <a:r>
              <a:rPr lang="en-US" altLang="ko-KR" sz="2400" smtClean="0"/>
              <a:t>(Console)</a:t>
            </a:r>
          </a:p>
          <a:p>
            <a:pPr lvl="1"/>
            <a:r>
              <a:rPr lang="ko-KR" altLang="en-US" sz="2000" smtClean="0"/>
              <a:t>시스템을 사용하기 위해 키보드로 입력을 받고 화면으로 출력하는    소프트웨어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r>
              <a:rPr lang="en-US" altLang="ko-KR" sz="2000" smtClean="0"/>
              <a:t>Unix, Linux: </a:t>
            </a:r>
            <a:r>
              <a:rPr lang="ko-KR" altLang="en-US" sz="2000" smtClean="0"/>
              <a:t>터미널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Windows </a:t>
            </a:r>
            <a:r>
              <a:rPr lang="ko-KR" altLang="en-US" sz="2000" smtClean="0"/>
              <a:t>운영체제</a:t>
            </a:r>
            <a:r>
              <a:rPr lang="en-US" altLang="ko-KR" sz="2000" smtClean="0"/>
              <a:t>: </a:t>
            </a:r>
            <a:r>
              <a:rPr lang="ko-KR" altLang="en-US" sz="2000" smtClean="0"/>
              <a:t>명령 프롬프트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이클립스</a:t>
            </a:r>
            <a:r>
              <a:rPr lang="en-US" altLang="ko-KR" sz="2000" smtClean="0"/>
              <a:t>: Console </a:t>
            </a:r>
            <a:r>
              <a:rPr lang="ko-KR" altLang="en-US" sz="2000" smtClean="0"/>
              <a:t>뷰</a:t>
            </a:r>
            <a:endParaRPr lang="en-US" altLang="ko-KR" sz="2000" smtClean="0"/>
          </a:p>
          <a:p>
            <a:pPr lvl="1"/>
            <a:endParaRPr lang="en-US" altLang="ko-KR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584" y="3618706"/>
            <a:ext cx="7142163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콘솔입출력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System.out </a:t>
            </a:r>
            <a:r>
              <a:rPr lang="ko-KR" altLang="en-US" smtClean="0"/>
              <a:t>필드</a:t>
            </a:r>
            <a:endParaRPr lang="en-US" altLang="ko-KR" smtClean="0"/>
          </a:p>
          <a:p>
            <a:pPr lvl="1"/>
            <a:r>
              <a:rPr lang="en-US" altLang="ko-KR" sz="2000" smtClean="0"/>
              <a:t>PrintStream </a:t>
            </a:r>
            <a:r>
              <a:rPr lang="ko-KR" altLang="en-US" sz="2000" smtClean="0"/>
              <a:t>타입의 출력 스트림 </a:t>
            </a:r>
            <a:endParaRPr lang="en-US" altLang="ko-KR" sz="2000" smtClean="0"/>
          </a:p>
          <a:p>
            <a:pPr lvl="2"/>
            <a:r>
              <a:rPr lang="en-US" altLang="ko-KR" smtClean="0"/>
              <a:t>OutputStream</a:t>
            </a:r>
            <a:r>
              <a:rPr lang="ko-KR" altLang="en-US" smtClean="0"/>
              <a:t>으로 타입 변환 가능 </a:t>
            </a:r>
            <a:endParaRPr lang="en-US" altLang="ko-KR" smtClean="0"/>
          </a:p>
          <a:p>
            <a:pPr lvl="1"/>
            <a:r>
              <a:rPr lang="ko-KR" altLang="en-US" sz="2000" smtClean="0"/>
              <a:t>아스키 코드를 출력하면 콘솔에는 문자가 출력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문자열을 출력하려면 바이트 배열을 얻어야 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r>
              <a:rPr lang="en-US" altLang="ko-KR" sz="2400" smtClean="0"/>
              <a:t>Console </a:t>
            </a:r>
            <a:r>
              <a:rPr lang="ko-KR" altLang="en-US" sz="2400" smtClean="0"/>
              <a:t>클래스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자바</a:t>
            </a:r>
            <a:r>
              <a:rPr lang="en-US" altLang="ko-KR" sz="2000" smtClean="0"/>
              <a:t>6</a:t>
            </a:r>
            <a:r>
              <a:rPr lang="ko-KR" altLang="en-US" sz="2000" smtClean="0"/>
              <a:t>부터 콘솔에서 입력된 문자열을 쉽게 읽을 수 있도록 제공</a:t>
            </a:r>
            <a:endParaRPr lang="en-US" altLang="ko-KR" sz="2000" smtClean="0"/>
          </a:p>
          <a:p>
            <a:pPr lvl="2"/>
            <a:r>
              <a:rPr lang="ko-KR" altLang="en-US" smtClean="0"/>
              <a:t>이클립스에서 </a:t>
            </a:r>
            <a:r>
              <a:rPr lang="en-US" altLang="ko-KR" smtClean="0"/>
              <a:t>System.console()</a:t>
            </a:r>
            <a:r>
              <a:rPr lang="ko-KR" altLang="en-US" smtClean="0"/>
              <a:t>은 </a:t>
            </a:r>
            <a:r>
              <a:rPr lang="en-US" altLang="ko-KR" smtClean="0"/>
              <a:t>null</a:t>
            </a:r>
            <a:r>
              <a:rPr lang="ko-KR" altLang="en-US" smtClean="0"/>
              <a:t> 리턴</a:t>
            </a:r>
            <a:endParaRPr lang="en-US" altLang="ko-KR" smtClean="0"/>
          </a:p>
          <a:p>
            <a:pPr lvl="3"/>
            <a:r>
              <a:rPr lang="ko-KR" altLang="en-US" smtClean="0"/>
              <a:t>명령 프롬프트에서 반드시 실행</a:t>
            </a:r>
            <a:endParaRPr lang="en-US" altLang="ko-KR" smtClean="0"/>
          </a:p>
          <a:p>
            <a:pPr lvl="1"/>
            <a:r>
              <a:rPr lang="en-US" altLang="ko-KR" sz="2000" smtClean="0"/>
              <a:t>Console </a:t>
            </a:r>
            <a:r>
              <a:rPr lang="ko-KR" altLang="en-US" sz="2000" smtClean="0"/>
              <a:t>클래스의 읽기 메소드</a:t>
            </a:r>
            <a:endParaRPr lang="en-US" altLang="ko-KR" sz="2000" smtClean="0"/>
          </a:p>
          <a:p>
            <a:endParaRPr lang="en-US" altLang="ko-KR" sz="2400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4869160"/>
            <a:ext cx="75009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콘솔입출력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/>
              <a:t>System.in </a:t>
            </a:r>
            <a:r>
              <a:rPr lang="ko-KR" altLang="en-US" sz="2400" smtClean="0"/>
              <a:t>필드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InputStream </a:t>
            </a:r>
            <a:r>
              <a:rPr lang="ko-KR" altLang="en-US" sz="2000" smtClean="0"/>
              <a:t>타입의 입력 스트림 </a:t>
            </a:r>
            <a:r>
              <a:rPr lang="en-US" altLang="ko-KR" sz="2000" smtClean="0"/>
              <a:t>-</a:t>
            </a:r>
            <a:r>
              <a:rPr lang="ko-KR" altLang="en-US" sz="2000" smtClean="0"/>
              <a:t> </a:t>
            </a:r>
            <a:r>
              <a:rPr lang="en-US" altLang="ko-KR" sz="2000" smtClean="0"/>
              <a:t>InputStream </a:t>
            </a:r>
            <a:r>
              <a:rPr lang="ko-KR" altLang="en-US" sz="2000" smtClean="0"/>
              <a:t>변수 대입 가능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읽은 </a:t>
            </a:r>
            <a:r>
              <a:rPr lang="en-US" altLang="ko-KR" sz="2000" smtClean="0"/>
              <a:t>byte</a:t>
            </a:r>
            <a:r>
              <a:rPr lang="ko-KR" altLang="en-US" sz="2000" smtClean="0"/>
              <a:t>는 키보드의 아스키 코드</a:t>
            </a:r>
            <a:r>
              <a:rPr lang="en-US" altLang="ko-KR" sz="2000" smtClean="0"/>
              <a:t>(ascii code) </a:t>
            </a:r>
          </a:p>
          <a:p>
            <a:pPr lvl="1"/>
            <a:r>
              <a:rPr lang="ko-KR" altLang="en-US" sz="2000" smtClean="0"/>
              <a:t>아스키 코드로부터 문자 변환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r>
              <a:rPr lang="ko-KR" altLang="en-US" sz="2000" smtClean="0"/>
              <a:t>키보드로부터 입력된 한글 읽기 예제 </a:t>
            </a:r>
            <a:endParaRPr lang="en-US" altLang="ko-KR" sz="2000" smtClean="0"/>
          </a:p>
          <a:p>
            <a:pPr lvl="2"/>
            <a:r>
              <a:rPr lang="en-US" altLang="ko-KR" smtClean="0"/>
              <a:t>read()</a:t>
            </a:r>
            <a:r>
              <a:rPr lang="ko-KR" altLang="en-US" smtClean="0"/>
              <a:t>메소드는 </a:t>
            </a:r>
            <a:r>
              <a:rPr lang="en-US" altLang="ko-KR" smtClean="0"/>
              <a:t>1</a:t>
            </a:r>
            <a:r>
              <a:rPr lang="ko-KR" altLang="en-US" smtClean="0"/>
              <a:t>바이트씩만 읽음 </a:t>
            </a:r>
            <a:r>
              <a:rPr lang="en-US" altLang="ko-KR" smtClean="0">
                <a:sym typeface="Wingdings" pitchFamily="2" charset="2"/>
              </a:rPr>
              <a:t> </a:t>
            </a:r>
            <a:r>
              <a:rPr lang="ko-KR" altLang="en-US" smtClean="0">
                <a:sym typeface="Wingdings" pitchFamily="2" charset="2"/>
              </a:rPr>
              <a:t>오류 발생</a:t>
            </a:r>
            <a:endParaRPr lang="en-US" altLang="ko-KR" smtClean="0"/>
          </a:p>
          <a:p>
            <a:pPr lvl="2"/>
            <a:r>
              <a:rPr lang="ko-KR" altLang="en-US" smtClean="0"/>
              <a:t>전체 내용을 바이트 배열로 받아 </a:t>
            </a:r>
            <a:r>
              <a:rPr lang="en-US" altLang="ko-KR" smtClean="0"/>
              <a:t>String </a:t>
            </a:r>
            <a:r>
              <a:rPr lang="ko-KR" altLang="en-US" smtClean="0"/>
              <a:t>객체 생성 후 읽기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콘솔입출력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/>
              <a:t>Scanner </a:t>
            </a:r>
            <a:r>
              <a:rPr lang="ko-KR" altLang="en-US" sz="2400" smtClean="0"/>
              <a:t>클래스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Console </a:t>
            </a:r>
            <a:r>
              <a:rPr lang="ko-KR" altLang="en-US" sz="2000" smtClean="0"/>
              <a:t>클래스의 단점</a:t>
            </a:r>
            <a:endParaRPr lang="en-US" altLang="ko-KR" sz="2000" smtClean="0"/>
          </a:p>
          <a:p>
            <a:pPr lvl="2"/>
            <a:r>
              <a:rPr lang="ko-KR" altLang="en-US" smtClean="0"/>
              <a:t>문자열은 읽을 수 있지만 기본 타입</a:t>
            </a:r>
            <a:r>
              <a:rPr lang="en-US" altLang="ko-KR" smtClean="0"/>
              <a:t>(</a:t>
            </a:r>
            <a:r>
              <a:rPr lang="ko-KR" altLang="en-US" smtClean="0"/>
              <a:t>정수</a:t>
            </a:r>
            <a:r>
              <a:rPr lang="en-US" altLang="ko-KR" smtClean="0"/>
              <a:t>, </a:t>
            </a:r>
            <a:r>
              <a:rPr lang="ko-KR" altLang="en-US" smtClean="0"/>
              <a:t>실수</a:t>
            </a:r>
            <a:r>
              <a:rPr lang="en-US" altLang="ko-KR" smtClean="0"/>
              <a:t>) </a:t>
            </a:r>
            <a:r>
              <a:rPr lang="ko-KR" altLang="en-US" smtClean="0"/>
              <a:t>값을 바로 읽을 수 없음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r>
              <a:rPr lang="en-US" altLang="ko-KR" sz="2000" smtClean="0"/>
              <a:t>java.util.Scanner</a:t>
            </a:r>
          </a:p>
          <a:p>
            <a:pPr lvl="2"/>
            <a:r>
              <a:rPr lang="ko-KR" altLang="en-US" smtClean="0"/>
              <a:t>콘솔로부터 기본 타입의 값을 바로 읽을 수 있음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r>
              <a:rPr lang="ko-KR" altLang="en-US" smtClean="0"/>
              <a:t>제공하는 메소드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endParaRPr lang="ko-KR" altLang="en-US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1" y="2708920"/>
            <a:ext cx="7466013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531" y="3632795"/>
            <a:ext cx="7500938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파일 입출력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/>
              <a:t>FileInputStream</a:t>
            </a:r>
          </a:p>
          <a:p>
            <a:pPr lvl="1"/>
            <a:r>
              <a:rPr lang="ko-KR" altLang="en-US" sz="2000" smtClean="0"/>
              <a:t>파일로부터 바이트 단위로 읽어 들일 때 사용</a:t>
            </a:r>
            <a:endParaRPr lang="en-US" altLang="ko-KR" sz="2000" smtClean="0"/>
          </a:p>
          <a:p>
            <a:pPr lvl="2"/>
            <a:r>
              <a:rPr lang="ko-KR" altLang="en-US" smtClean="0"/>
              <a:t>그림</a:t>
            </a:r>
            <a:r>
              <a:rPr lang="en-US" altLang="ko-KR" smtClean="0"/>
              <a:t>, </a:t>
            </a:r>
            <a:r>
              <a:rPr lang="ko-KR" altLang="en-US" smtClean="0"/>
              <a:t>오디오</a:t>
            </a:r>
            <a:r>
              <a:rPr lang="en-US" altLang="ko-KR" smtClean="0"/>
              <a:t>, </a:t>
            </a:r>
            <a:r>
              <a:rPr lang="ko-KR" altLang="en-US" smtClean="0"/>
              <a:t>비디오</a:t>
            </a:r>
            <a:r>
              <a:rPr lang="en-US" altLang="ko-KR" smtClean="0"/>
              <a:t>, </a:t>
            </a:r>
            <a:r>
              <a:rPr lang="ko-KR" altLang="en-US" smtClean="0"/>
              <a:t>텍스트 파일 등 모든 종류의 파일을 읽을 수 있음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r>
              <a:rPr lang="ko-KR" altLang="en-US" sz="2000" smtClean="0"/>
              <a:t>객체 생성 방법</a:t>
            </a:r>
            <a:endParaRPr lang="en-US" altLang="ko-KR" sz="2000" smtClean="0"/>
          </a:p>
          <a:p>
            <a:pPr lvl="2"/>
            <a:r>
              <a:rPr lang="en-US" altLang="ko-KR" smtClean="0"/>
              <a:t>FileInputStream </a:t>
            </a:r>
            <a:r>
              <a:rPr lang="ko-KR" altLang="en-US" smtClean="0"/>
              <a:t>객체가 생성될 때 파일과 직접 연결</a:t>
            </a:r>
            <a:endParaRPr lang="en-US" altLang="ko-KR" smtClean="0"/>
          </a:p>
          <a:p>
            <a:pPr lvl="2"/>
            <a:r>
              <a:rPr lang="ko-KR" altLang="en-US" smtClean="0"/>
              <a:t>만약 파일이 존재하지 않으면</a:t>
            </a:r>
            <a:r>
              <a:rPr lang="en-US" altLang="ko-KR" smtClean="0"/>
              <a:t> FileNotFoundException</a:t>
            </a:r>
            <a:r>
              <a:rPr lang="ko-KR" altLang="en-US" smtClean="0"/>
              <a:t> 발생</a:t>
            </a:r>
            <a:endParaRPr lang="en-US" altLang="ko-KR" smtClean="0"/>
          </a:p>
          <a:p>
            <a:pPr lvl="2"/>
            <a:r>
              <a:rPr lang="en-US" altLang="ko-KR" smtClean="0"/>
              <a:t>try-catch</a:t>
            </a:r>
            <a:r>
              <a:rPr lang="ko-KR" altLang="en-US" smtClean="0"/>
              <a:t>문으로 예외 처리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r>
              <a:rPr lang="en-US" altLang="ko-KR" sz="2000" smtClean="0"/>
              <a:t>InputStream </a:t>
            </a:r>
            <a:r>
              <a:rPr lang="ko-KR" altLang="en-US" sz="2000" smtClean="0"/>
              <a:t>하위 클래스 </a:t>
            </a:r>
            <a:r>
              <a:rPr lang="en-US" altLang="ko-KR" sz="2000" smtClean="0"/>
              <a:t>- </a:t>
            </a:r>
            <a:r>
              <a:rPr lang="ko-KR" altLang="en-US" sz="2000" smtClean="0"/>
              <a:t>사용 방법이 </a:t>
            </a:r>
            <a:r>
              <a:rPr lang="en-US" altLang="ko-KR" sz="2000" smtClean="0"/>
              <a:t>InputStream</a:t>
            </a:r>
            <a:r>
              <a:rPr lang="ko-KR" altLang="en-US" sz="2000" smtClean="0"/>
              <a:t>과 동일</a:t>
            </a:r>
          </a:p>
          <a:p>
            <a:pPr lvl="2"/>
            <a:endParaRPr lang="ko-KR" altLang="en-US" smtClean="0"/>
          </a:p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파일 입출력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/>
              <a:t>FileOutputStream</a:t>
            </a:r>
          </a:p>
          <a:p>
            <a:pPr lvl="1"/>
            <a:r>
              <a:rPr lang="ko-KR" altLang="en-US" sz="2000" smtClean="0"/>
              <a:t>파일에 바이트 단위로 데이터를 저장할 때 사용</a:t>
            </a:r>
            <a:endParaRPr lang="en-US" altLang="ko-KR" sz="2000" smtClean="0"/>
          </a:p>
          <a:p>
            <a:pPr lvl="2"/>
            <a:r>
              <a:rPr lang="ko-KR" altLang="en-US" smtClean="0"/>
              <a:t>그림</a:t>
            </a:r>
            <a:r>
              <a:rPr lang="en-US" altLang="ko-KR" smtClean="0"/>
              <a:t>, </a:t>
            </a:r>
            <a:r>
              <a:rPr lang="ko-KR" altLang="en-US" smtClean="0"/>
              <a:t>오디오</a:t>
            </a:r>
            <a:r>
              <a:rPr lang="en-US" altLang="ko-KR" smtClean="0"/>
              <a:t>, </a:t>
            </a:r>
            <a:r>
              <a:rPr lang="ko-KR" altLang="en-US" smtClean="0"/>
              <a:t>비디오</a:t>
            </a:r>
            <a:r>
              <a:rPr lang="en-US" altLang="ko-KR" smtClean="0"/>
              <a:t>, </a:t>
            </a:r>
            <a:r>
              <a:rPr lang="ko-KR" altLang="en-US" smtClean="0"/>
              <a:t>텍스트 등 모든 종류의 데이터를 파일로 저장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r>
              <a:rPr lang="ko-KR" altLang="en-US" sz="2000" smtClean="0"/>
              <a:t>객체 생성 방법</a:t>
            </a:r>
            <a:endParaRPr lang="en-US" altLang="ko-KR" sz="2000" smtClean="0"/>
          </a:p>
          <a:p>
            <a:pPr lvl="2"/>
            <a:r>
              <a:rPr lang="ko-KR" altLang="en-US" smtClean="0"/>
              <a:t>파일이 이미 존재할 경우</a:t>
            </a:r>
            <a:r>
              <a:rPr lang="en-US" altLang="ko-KR" smtClean="0"/>
              <a:t>, </a:t>
            </a:r>
            <a:r>
              <a:rPr lang="ko-KR" altLang="en-US" smtClean="0"/>
              <a:t>데이터를 출력하게 되면 파일을 덮어쓰는 단점</a:t>
            </a:r>
            <a:endParaRPr lang="en-US" altLang="ko-KR" smtClean="0"/>
          </a:p>
          <a:p>
            <a:pPr lvl="2"/>
            <a:r>
              <a:rPr lang="ko-KR" altLang="en-US" smtClean="0"/>
              <a:t>기존 파일 내용 끝에 데이터를 추가할 경우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z="2000" smtClean="0"/>
              <a:t>OutputStream </a:t>
            </a:r>
            <a:r>
              <a:rPr lang="ko-KR" altLang="en-US" sz="2000" smtClean="0"/>
              <a:t>하위 클래스 </a:t>
            </a:r>
            <a:r>
              <a:rPr lang="en-US" altLang="ko-KR" sz="2000" smtClean="0"/>
              <a:t>-</a:t>
            </a:r>
            <a:r>
              <a:rPr lang="ko-KR" altLang="en-US" sz="2000" smtClean="0"/>
              <a:t> 사용 방법이 </a:t>
            </a:r>
            <a:r>
              <a:rPr lang="en-US" altLang="ko-KR" sz="2000" smtClean="0"/>
              <a:t>OutputStream</a:t>
            </a:r>
            <a:r>
              <a:rPr lang="ko-KR" altLang="en-US" sz="2000" smtClean="0"/>
              <a:t>과 동일</a:t>
            </a:r>
          </a:p>
          <a:p>
            <a:pPr lvl="2"/>
            <a:endParaRPr lang="ko-KR" altLang="en-US" smtClean="0"/>
          </a:p>
          <a:p>
            <a:endParaRPr lang="ko-KR" altLang="en-US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994" y="3001516"/>
            <a:ext cx="746601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파일 입출력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/>
              <a:t>FileReader</a:t>
            </a:r>
          </a:p>
          <a:p>
            <a:pPr lvl="1"/>
            <a:r>
              <a:rPr lang="ko-KR" altLang="en-US" sz="2000" smtClean="0"/>
              <a:t>텍스트 파일로부터 데이터를 읽어 들일 때 사용</a:t>
            </a:r>
            <a:endParaRPr lang="en-US" altLang="ko-KR" sz="2000" smtClean="0"/>
          </a:p>
          <a:p>
            <a:pPr lvl="2"/>
            <a:r>
              <a:rPr lang="ko-KR" altLang="en-US" smtClean="0"/>
              <a:t>문자 단위로 읽음 </a:t>
            </a:r>
            <a:endParaRPr lang="en-US" altLang="ko-KR" smtClean="0"/>
          </a:p>
          <a:p>
            <a:pPr lvl="3"/>
            <a:r>
              <a:rPr lang="ko-KR" altLang="en-US" smtClean="0"/>
              <a:t>텍스트가 아닌 그림</a:t>
            </a:r>
            <a:r>
              <a:rPr lang="en-US" altLang="ko-KR" smtClean="0"/>
              <a:t>, </a:t>
            </a:r>
            <a:r>
              <a:rPr lang="ko-KR" altLang="en-US" smtClean="0"/>
              <a:t>오디오</a:t>
            </a:r>
            <a:r>
              <a:rPr lang="en-US" altLang="ko-KR" smtClean="0"/>
              <a:t>, </a:t>
            </a:r>
            <a:r>
              <a:rPr lang="ko-KR" altLang="en-US" smtClean="0"/>
              <a:t>비디오 등의</a:t>
            </a:r>
            <a:r>
              <a:rPr lang="en-US" altLang="ko-KR" smtClean="0"/>
              <a:t>  </a:t>
            </a:r>
            <a:r>
              <a:rPr lang="ko-KR" altLang="en-US" smtClean="0"/>
              <a:t>파일은 읽을 수 없음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r>
              <a:rPr lang="ko-KR" altLang="en-US" sz="2000" smtClean="0"/>
              <a:t>객체 생성 방법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/>
            <a:r>
              <a:rPr lang="en-US" altLang="ko-KR" smtClean="0"/>
              <a:t>FileReader </a:t>
            </a:r>
            <a:r>
              <a:rPr lang="ko-KR" altLang="en-US" smtClean="0"/>
              <a:t>객체가 생성될 때 파일과 직접 연결</a:t>
            </a:r>
            <a:endParaRPr lang="en-US" altLang="ko-KR" smtClean="0"/>
          </a:p>
          <a:p>
            <a:pPr lvl="2"/>
            <a:r>
              <a:rPr lang="ko-KR" altLang="en-US" smtClean="0"/>
              <a:t>만약 파일이 존재하지 않으면</a:t>
            </a:r>
            <a:r>
              <a:rPr lang="en-US" altLang="ko-KR" smtClean="0"/>
              <a:t> FileNotFoundException</a:t>
            </a:r>
            <a:r>
              <a:rPr lang="ko-KR" altLang="en-US" smtClean="0"/>
              <a:t> 발생</a:t>
            </a:r>
            <a:endParaRPr lang="en-US" altLang="ko-KR" smtClean="0"/>
          </a:p>
          <a:p>
            <a:pPr lvl="2"/>
            <a:r>
              <a:rPr lang="en-US" altLang="ko-KR" smtClean="0"/>
              <a:t>try-catch</a:t>
            </a:r>
            <a:r>
              <a:rPr lang="ko-KR" altLang="en-US" smtClean="0"/>
              <a:t>문으로 예외 처리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r>
              <a:rPr lang="en-US" altLang="ko-KR" sz="2000" smtClean="0"/>
              <a:t>Reader </a:t>
            </a:r>
            <a:r>
              <a:rPr lang="ko-KR" altLang="en-US" sz="2000" smtClean="0"/>
              <a:t>하위 클래스 </a:t>
            </a:r>
            <a:r>
              <a:rPr lang="en-US" altLang="ko-KR" sz="2000" smtClean="0"/>
              <a:t>- </a:t>
            </a:r>
            <a:r>
              <a:rPr lang="ko-KR" altLang="en-US" sz="2000" smtClean="0"/>
              <a:t>사용 방법 </a:t>
            </a:r>
            <a:r>
              <a:rPr lang="en-US" altLang="ko-KR" sz="2000" smtClean="0"/>
              <a:t>Reader</a:t>
            </a:r>
            <a:r>
              <a:rPr lang="ko-KR" altLang="en-US" sz="2000" smtClean="0"/>
              <a:t>와 동일</a:t>
            </a:r>
          </a:p>
          <a:p>
            <a:pPr lvl="2"/>
            <a:endParaRPr lang="ko-KR" altLang="en-US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4231" y="2785095"/>
            <a:ext cx="7475538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파일 입출력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/>
              <a:t>FileWriter</a:t>
            </a:r>
          </a:p>
          <a:p>
            <a:pPr lvl="1"/>
            <a:r>
              <a:rPr lang="ko-KR" altLang="en-US" sz="2000" smtClean="0"/>
              <a:t>텍스트 파일에 문자 데이터를 저장할 때 사용</a:t>
            </a:r>
            <a:endParaRPr lang="en-US" altLang="ko-KR" sz="2000" smtClean="0"/>
          </a:p>
          <a:p>
            <a:pPr lvl="2"/>
            <a:r>
              <a:rPr lang="ko-KR" altLang="en-US" smtClean="0"/>
              <a:t>텍스트가 아닌 그림</a:t>
            </a:r>
            <a:r>
              <a:rPr lang="en-US" altLang="ko-KR" smtClean="0"/>
              <a:t>, </a:t>
            </a:r>
            <a:r>
              <a:rPr lang="ko-KR" altLang="en-US" smtClean="0"/>
              <a:t>오디오</a:t>
            </a:r>
            <a:r>
              <a:rPr lang="en-US" altLang="ko-KR" smtClean="0"/>
              <a:t>, </a:t>
            </a:r>
            <a:r>
              <a:rPr lang="ko-KR" altLang="en-US" smtClean="0"/>
              <a:t>비디오 등의 데이터를 파일로 저장 불가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r>
              <a:rPr lang="ko-KR" altLang="en-US" sz="2000" smtClean="0"/>
              <a:t>객체 생성 방법</a:t>
            </a:r>
            <a:endParaRPr lang="en-US" altLang="ko-KR" sz="2000" smtClean="0"/>
          </a:p>
          <a:p>
            <a:pPr lvl="2"/>
            <a:r>
              <a:rPr lang="ko-KR" altLang="en-US" smtClean="0"/>
              <a:t>파일이 이미 존재할 경우</a:t>
            </a:r>
            <a:r>
              <a:rPr lang="en-US" altLang="ko-KR" smtClean="0"/>
              <a:t>, </a:t>
            </a:r>
            <a:r>
              <a:rPr lang="ko-KR" altLang="en-US" smtClean="0"/>
              <a:t>데이터를 출력하게 되면 파일을 덮어쓰게 됨</a:t>
            </a:r>
            <a:r>
              <a:rPr lang="en-US" altLang="ko-KR" smtClean="0"/>
              <a:t>.</a:t>
            </a:r>
          </a:p>
          <a:p>
            <a:pPr lvl="3"/>
            <a:r>
              <a:rPr lang="ko-KR" altLang="en-US" sz="2000" smtClean="0"/>
              <a:t>파일 존재여부 따라 분기</a:t>
            </a:r>
            <a:endParaRPr lang="en-US" altLang="ko-KR" sz="2000" smtClean="0"/>
          </a:p>
          <a:p>
            <a:pPr lvl="2"/>
            <a:r>
              <a:rPr lang="ko-KR" altLang="en-US" smtClean="0"/>
              <a:t>기존 파일 내용 끝에 데이터를 추가할 경우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r>
              <a:rPr lang="en-US" altLang="ko-KR" sz="2000" smtClean="0"/>
              <a:t>Writer </a:t>
            </a:r>
            <a:r>
              <a:rPr lang="ko-KR" altLang="en-US" sz="2000" smtClean="0"/>
              <a:t>하위 클래스 </a:t>
            </a:r>
            <a:r>
              <a:rPr lang="en-US" altLang="ko-KR" sz="2000" smtClean="0"/>
              <a:t>- </a:t>
            </a:r>
            <a:r>
              <a:rPr lang="ko-KR" altLang="en-US" sz="2000" smtClean="0"/>
              <a:t>사용 방법이 </a:t>
            </a:r>
            <a:r>
              <a:rPr lang="en-US" altLang="ko-KR" sz="2000" smtClean="0"/>
              <a:t>Writer</a:t>
            </a:r>
            <a:r>
              <a:rPr lang="ko-KR" altLang="en-US" sz="2000" smtClean="0"/>
              <a:t>와 동일</a:t>
            </a:r>
          </a:p>
          <a:p>
            <a:pPr lvl="2"/>
            <a:endParaRPr lang="ko-KR" altLang="en-US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994" y="3577580"/>
            <a:ext cx="746601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보조 스트림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보조 스트림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다른 스트림과 연결 되어 여러 가지 편리한 기능을 제공해주는 스트림</a:t>
            </a:r>
            <a:endParaRPr lang="en-US" altLang="ko-KR" sz="2000" smtClean="0"/>
          </a:p>
          <a:p>
            <a:pPr lvl="2"/>
            <a:r>
              <a:rPr lang="ko-KR" altLang="en-US" smtClean="0"/>
              <a:t>문자 변환</a:t>
            </a:r>
            <a:r>
              <a:rPr lang="en-US" altLang="ko-KR" smtClean="0"/>
              <a:t>, </a:t>
            </a:r>
            <a:r>
              <a:rPr lang="ko-KR" altLang="en-US" smtClean="0"/>
              <a:t>입출력 성능 향상</a:t>
            </a:r>
            <a:r>
              <a:rPr lang="en-US" altLang="ko-KR" smtClean="0"/>
              <a:t>, </a:t>
            </a:r>
            <a:r>
              <a:rPr lang="ko-KR" altLang="en-US" smtClean="0"/>
              <a:t>기본 데이터 타입 입출력</a:t>
            </a:r>
            <a:r>
              <a:rPr lang="en-US" altLang="ko-KR" smtClean="0"/>
              <a:t>, </a:t>
            </a:r>
            <a:r>
              <a:rPr lang="ko-KR" altLang="en-US" smtClean="0"/>
              <a:t>객체 입출력 등의 기능을 제공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r>
              <a:rPr lang="ko-KR" altLang="en-US" sz="2000" smtClean="0"/>
              <a:t>보조 스트림 생성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z="2000" smtClean="0"/>
              <a:t>보조 스트림 체인 </a:t>
            </a:r>
            <a:r>
              <a:rPr lang="en-US" altLang="ko-KR" sz="2000" smtClean="0"/>
              <a:t>– </a:t>
            </a:r>
            <a:r>
              <a:rPr lang="ko-KR" altLang="en-US" sz="2000" smtClean="0"/>
              <a:t>다른 보조 스트림과 연결되어 역할 수행 </a:t>
            </a:r>
            <a:endParaRPr lang="en-US" altLang="ko-KR" sz="2000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endParaRPr lang="ko-KR" altLang="en-US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9031" y="2030313"/>
            <a:ext cx="6723063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4231" y="3935313"/>
            <a:ext cx="7475538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4231" y="5065737"/>
            <a:ext cx="7256463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IO</a:t>
            </a:r>
            <a:r>
              <a:rPr lang="ko-KR" altLang="en-US" b="1" smtClean="0"/>
              <a:t>패키지 소개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/>
              <a:t>java.io </a:t>
            </a:r>
            <a:r>
              <a:rPr lang="ko-KR" altLang="en-US" sz="2400" smtClean="0"/>
              <a:t>패키지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자바의 기본적인 데이터 입출력</a:t>
            </a:r>
            <a:r>
              <a:rPr lang="en-US" altLang="ko-KR" sz="2000" smtClean="0"/>
              <a:t>(IO: Input/Output) API </a:t>
            </a:r>
            <a:r>
              <a:rPr lang="ko-KR" altLang="en-US" sz="2000" smtClean="0"/>
              <a:t>제공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1723603"/>
            <a:ext cx="7637463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보조 스트림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문자 변환 보조 스트림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소스 스트림이 바이트 기반 스트림이지만 데이터가 문자일 경우 사용</a:t>
            </a:r>
            <a:endParaRPr lang="en-US" altLang="ko-KR" sz="2000" smtClean="0"/>
          </a:p>
          <a:p>
            <a:pPr lvl="2"/>
            <a:r>
              <a:rPr lang="en-US" altLang="ko-KR" smtClean="0"/>
              <a:t>Reader</a:t>
            </a:r>
            <a:r>
              <a:rPr lang="ko-KR" altLang="en-US" smtClean="0"/>
              <a:t>와</a:t>
            </a:r>
            <a:r>
              <a:rPr lang="en-US" altLang="ko-KR" smtClean="0"/>
              <a:t> Writer</a:t>
            </a:r>
            <a:r>
              <a:rPr lang="ko-KR" altLang="en-US" smtClean="0"/>
              <a:t>는 문자 단위로 입출력 </a:t>
            </a:r>
            <a:r>
              <a:rPr lang="en-US" altLang="ko-KR" smtClean="0"/>
              <a:t>- </a:t>
            </a:r>
            <a:r>
              <a:rPr lang="ko-KR" altLang="en-US" smtClean="0"/>
              <a:t>바이트 기반 스트림보다 편리</a:t>
            </a:r>
            <a:endParaRPr lang="en-US" altLang="ko-KR" smtClean="0"/>
          </a:p>
          <a:p>
            <a:pPr lvl="2"/>
            <a:r>
              <a:rPr lang="ko-KR" altLang="en-US" smtClean="0"/>
              <a:t>문자셋의 종류를 지정할 수 있기 때문에 다양한 문자 입출력 가능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r>
              <a:rPr lang="en-US" altLang="ko-KR" sz="2000" smtClean="0"/>
              <a:t>InputStreamReader</a:t>
            </a:r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r>
              <a:rPr lang="en-US" altLang="ko-KR" sz="2000" smtClean="0"/>
              <a:t>OutputStreamWriter</a:t>
            </a:r>
          </a:p>
          <a:p>
            <a:pPr lvl="1"/>
            <a:endParaRPr lang="en-US" altLang="ko-KR" sz="200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8762" y="2657822"/>
            <a:ext cx="592455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9861" y="4702646"/>
            <a:ext cx="60864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보조 스트림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성능 향상 보조 스트림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입출력 성능에 영향을 미치는 입출력 소스</a:t>
            </a:r>
            <a:endParaRPr lang="en-US" altLang="ko-KR" sz="2000" smtClean="0"/>
          </a:p>
          <a:p>
            <a:pPr lvl="2"/>
            <a:r>
              <a:rPr lang="ko-KR" altLang="en-US" smtClean="0"/>
              <a:t>하드 디스크</a:t>
            </a:r>
            <a:endParaRPr lang="en-US" altLang="ko-KR" smtClean="0"/>
          </a:p>
          <a:p>
            <a:pPr lvl="2"/>
            <a:r>
              <a:rPr lang="ko-KR" altLang="en-US" smtClean="0"/>
              <a:t>느린 네트워크</a:t>
            </a:r>
            <a:endParaRPr lang="en-US" altLang="ko-KR" smtClean="0"/>
          </a:p>
          <a:p>
            <a:pPr>
              <a:buFont typeface="Wingdings" pitchFamily="2" charset="2"/>
              <a:buNone/>
            </a:pPr>
            <a:endParaRPr lang="en-US" altLang="ko-KR" smtClean="0"/>
          </a:p>
          <a:p>
            <a:pPr lvl="1"/>
            <a:r>
              <a:rPr lang="ko-KR" altLang="en-US" sz="2000" smtClean="0"/>
              <a:t>버퍼를 이용한 해결</a:t>
            </a:r>
            <a:endParaRPr lang="en-US" altLang="ko-KR" sz="2000" smtClean="0"/>
          </a:p>
          <a:p>
            <a:pPr lvl="2"/>
            <a:r>
              <a:rPr lang="ko-KR" altLang="en-US" smtClean="0"/>
              <a:t>입출력 소스와 직접 작업하지 않고 버퍼</a:t>
            </a:r>
            <a:r>
              <a:rPr lang="en-US" altLang="ko-KR" smtClean="0"/>
              <a:t>(buffer)</a:t>
            </a:r>
            <a:r>
              <a:rPr lang="ko-KR" altLang="en-US" smtClean="0"/>
              <a:t>와 작업 </a:t>
            </a:r>
            <a:r>
              <a:rPr lang="en-US" altLang="ko-KR" smtClean="0"/>
              <a:t>- </a:t>
            </a:r>
            <a:r>
              <a:rPr lang="ko-KR" altLang="en-US" smtClean="0"/>
              <a:t>실행 성능 향상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r>
              <a:rPr lang="ko-KR" altLang="en-US" smtClean="0"/>
              <a:t>프로그램은 쓰기 속도 향상</a:t>
            </a:r>
            <a:endParaRPr lang="en-US" altLang="ko-KR" smtClean="0"/>
          </a:p>
          <a:p>
            <a:pPr lvl="2"/>
            <a:r>
              <a:rPr lang="ko-KR" altLang="en-US" smtClean="0"/>
              <a:t>버퍼 차게 되면 데이터를 한꺼번에 하드 디스크로 보내 출력 횟수를 줄여줌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6644" y="2963788"/>
            <a:ext cx="6970713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보조 스트림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 smtClean="0"/>
              <a:t>BufferedInputStream, BufferedReader</a:t>
            </a:r>
          </a:p>
          <a:p>
            <a:pPr lvl="1"/>
            <a:endParaRPr lang="en-US" altLang="ko-KR" sz="2000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z="2000" smtClean="0"/>
              <a:t>BufferedOutputStream</a:t>
            </a:r>
            <a:r>
              <a:rPr lang="ko-KR" altLang="en-US" sz="2000" smtClean="0"/>
              <a:t>과</a:t>
            </a:r>
            <a:r>
              <a:rPr lang="en-US" altLang="ko-KR" sz="2000" smtClean="0"/>
              <a:t> BufferedWriter</a:t>
            </a:r>
            <a:endParaRPr lang="ko-KR" altLang="en-US" sz="200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0697" y="1478285"/>
            <a:ext cx="6951663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0697" y="4005064"/>
            <a:ext cx="6884988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보조 스트림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기본 타입 입출력 보조 스트림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입출력 순서를 맞추어 사용</a:t>
            </a:r>
          </a:p>
          <a:p>
            <a:endParaRPr lang="ko-KR" altLang="en-US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1640929"/>
            <a:ext cx="7561262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544" y="3241129"/>
            <a:ext cx="751363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보조 스트림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프린터 보조 스트림</a:t>
            </a:r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println()</a:t>
            </a:r>
            <a:r>
              <a:rPr lang="ko-KR" altLang="en-US" smtClean="0"/>
              <a:t>은 데이터 끝에 개행문자 추가</a:t>
            </a:r>
            <a:r>
              <a:rPr lang="en-US" altLang="ko-KR" smtClean="0"/>
              <a:t>, printf</a:t>
            </a:r>
            <a:r>
              <a:rPr lang="ko-KR" altLang="en-US" smtClean="0"/>
              <a:t>는 </a:t>
            </a:r>
            <a:r>
              <a:rPr lang="en-US" altLang="ko-KR" smtClean="0"/>
              <a:t>format string </a:t>
            </a:r>
            <a:r>
              <a:rPr lang="ko-KR" altLang="en-US" smtClean="0"/>
              <a:t>출력</a:t>
            </a:r>
          </a:p>
          <a:p>
            <a:endParaRPr lang="ko-KR" altLang="en-US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1429097"/>
            <a:ext cx="6732588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68" y="2953097"/>
            <a:ext cx="7513638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보조 스트림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객체 입출력 보조 스트림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객체를 파일 또는 네트워크로 입출력할 수 있는 기능 제공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객체 직렬화</a:t>
            </a:r>
            <a:endParaRPr lang="en-US" altLang="ko-KR" sz="2000" smtClean="0"/>
          </a:p>
          <a:p>
            <a:pPr lvl="2"/>
            <a:r>
              <a:rPr lang="ko-KR" altLang="en-US" smtClean="0"/>
              <a:t>객체는 문자가 아니므로 바이트 기반 스트림으로 데이터 변경 필요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r>
              <a:rPr lang="en-US" altLang="ko-KR" sz="2000" smtClean="0"/>
              <a:t>ObjectInputStream, ObjectOutputStream</a:t>
            </a:r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r>
              <a:rPr lang="ko-KR" altLang="en-US" sz="2000" smtClean="0"/>
              <a:t>직렬화가 가능한 클래스</a:t>
            </a:r>
            <a:r>
              <a:rPr lang="en-US" altLang="ko-KR" sz="2000" smtClean="0"/>
              <a:t>(Serializable)</a:t>
            </a:r>
          </a:p>
          <a:p>
            <a:pPr lvl="2"/>
            <a:r>
              <a:rPr lang="ko-KR" altLang="en-US" smtClean="0"/>
              <a:t>자바에서는 </a:t>
            </a:r>
            <a:r>
              <a:rPr lang="en-US" altLang="ko-KR" smtClean="0"/>
              <a:t>Serializable </a:t>
            </a:r>
            <a:r>
              <a:rPr lang="ko-KR" altLang="en-US" smtClean="0"/>
              <a:t>인터페이스를 구현한 클래스만 직렬화 할 수   있도록 제한</a:t>
            </a:r>
            <a:r>
              <a:rPr lang="en-US" altLang="ko-KR" smtClean="0"/>
              <a:t>, </a:t>
            </a:r>
            <a:r>
              <a:rPr lang="en-US" altLang="ko-KR" smtClean="0">
                <a:solidFill>
                  <a:srgbClr val="0070C0"/>
                </a:solidFill>
              </a:rPr>
              <a:t>transient </a:t>
            </a:r>
            <a:r>
              <a:rPr lang="ko-KR" altLang="en-US" smtClean="0">
                <a:solidFill>
                  <a:srgbClr val="0070C0"/>
                </a:solidFill>
              </a:rPr>
              <a:t>필드는 제외</a:t>
            </a:r>
            <a:endParaRPr lang="en-US" altLang="ko-KR" smtClean="0">
              <a:solidFill>
                <a:srgbClr val="0070C0"/>
              </a:solidFill>
            </a:endParaRPr>
          </a:p>
          <a:p>
            <a:pPr lvl="2"/>
            <a:r>
              <a:rPr lang="ko-KR" altLang="en-US" smtClean="0"/>
              <a:t>객체 직렬화 할</a:t>
            </a:r>
            <a:r>
              <a:rPr lang="en-US" altLang="ko-KR" smtClean="0"/>
              <a:t> </a:t>
            </a:r>
            <a:r>
              <a:rPr lang="ko-KR" altLang="en-US" smtClean="0"/>
              <a:t>때 </a:t>
            </a:r>
            <a:r>
              <a:rPr lang="en-US" altLang="ko-KR" smtClean="0"/>
              <a:t>private </a:t>
            </a:r>
            <a:r>
              <a:rPr lang="ko-KR" altLang="en-US" smtClean="0"/>
              <a:t>필드 포함한 모든 필드를 바이트로 변환 가능</a:t>
            </a:r>
            <a:endParaRPr lang="en-US" altLang="ko-KR" smtClean="0"/>
          </a:p>
          <a:p>
            <a:pPr lvl="1"/>
            <a:endParaRPr lang="ko-KR" altLang="en-US" sz="2000" smtClean="0"/>
          </a:p>
          <a:p>
            <a:pPr lvl="1"/>
            <a:endParaRPr lang="ko-KR" altLang="en-US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9944" y="2714625"/>
            <a:ext cx="7504113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보조 스트림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 smtClean="0"/>
              <a:t>serialVersionUID </a:t>
            </a:r>
            <a:r>
              <a:rPr lang="ko-KR" altLang="en-US" sz="2000" smtClean="0"/>
              <a:t>필드</a:t>
            </a:r>
            <a:endParaRPr lang="en-US" altLang="ko-KR" sz="2000" smtClean="0"/>
          </a:p>
          <a:p>
            <a:pPr lvl="2"/>
            <a:r>
              <a:rPr lang="ko-KR" altLang="en-US" smtClean="0"/>
              <a:t>직렬화된 객체를 역직렬화 할 때는 직렬화 했을 때와 같은 클래스 사용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r>
              <a:rPr lang="ko-KR" altLang="en-US" smtClean="0"/>
              <a:t>클래스의 이름이 같더라도 클래스의 내용이 변경된 경우 역직렬화 실패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r>
              <a:rPr lang="en-US" altLang="ko-KR" smtClean="0"/>
              <a:t>serialVersionUID</a:t>
            </a:r>
          </a:p>
          <a:p>
            <a:pPr lvl="3"/>
            <a:r>
              <a:rPr lang="ko-KR" altLang="en-US" smtClean="0"/>
              <a:t>같은 클래스임을 알려주는 식별자 역할</a:t>
            </a:r>
            <a:endParaRPr lang="en-US" altLang="ko-KR" smtClean="0"/>
          </a:p>
          <a:p>
            <a:pPr lvl="3"/>
            <a:r>
              <a:rPr lang="en-US" altLang="ko-KR" smtClean="0"/>
              <a:t>Serializable </a:t>
            </a:r>
            <a:r>
              <a:rPr lang="ko-KR" altLang="en-US" smtClean="0"/>
              <a:t>인터페이스 구현</a:t>
            </a:r>
            <a:endParaRPr lang="en-US" altLang="ko-KR" smtClean="0"/>
          </a:p>
          <a:p>
            <a:pPr lvl="4"/>
            <a:r>
              <a:rPr lang="ko-KR" altLang="en-US" smtClean="0"/>
              <a:t>컴파일 시 자동적으로</a:t>
            </a:r>
            <a:r>
              <a:rPr lang="en-US" altLang="ko-KR" smtClean="0"/>
              <a:t> serialVersionUID </a:t>
            </a:r>
            <a:r>
              <a:rPr lang="ko-KR" altLang="en-US" smtClean="0"/>
              <a:t>정적 필드 추가</a:t>
            </a:r>
            <a:endParaRPr lang="en-US" altLang="ko-KR" smtClean="0"/>
          </a:p>
          <a:p>
            <a:pPr lvl="3"/>
            <a:r>
              <a:rPr lang="ko-KR" altLang="en-US" smtClean="0"/>
              <a:t>재컴파일하면</a:t>
            </a:r>
            <a:r>
              <a:rPr lang="en-US" altLang="ko-KR" smtClean="0"/>
              <a:t> serialVersionUID</a:t>
            </a:r>
            <a:r>
              <a:rPr lang="ko-KR" altLang="en-US" smtClean="0"/>
              <a:t>의 값 변경</a:t>
            </a:r>
            <a:endParaRPr lang="en-US" altLang="ko-KR" smtClean="0"/>
          </a:p>
          <a:p>
            <a:pPr lvl="3"/>
            <a:endParaRPr lang="en-US" altLang="ko-KR" smtClean="0"/>
          </a:p>
          <a:p>
            <a:pPr lvl="2"/>
            <a:r>
              <a:rPr lang="ko-KR" altLang="en-US" smtClean="0"/>
              <a:t>불가피한 수정 있을 경우 명시적으로 </a:t>
            </a:r>
            <a:r>
              <a:rPr lang="en-US" altLang="ko-KR" smtClean="0"/>
              <a:t>serialVersionUID</a:t>
            </a:r>
            <a:r>
              <a:rPr lang="ko-KR" altLang="en-US" smtClean="0"/>
              <a:t> 선언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4333478"/>
            <a:ext cx="33623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보조 스트림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altLang="ko-KR" sz="2000" smtClean="0"/>
              <a:t>writeObject()</a:t>
            </a:r>
            <a:r>
              <a:rPr lang="ko-KR" altLang="en-US" sz="2000" smtClean="0"/>
              <a:t>와</a:t>
            </a:r>
            <a:r>
              <a:rPr lang="en-US" altLang="ko-KR" sz="2000" smtClean="0"/>
              <a:t> readObject() </a:t>
            </a:r>
            <a:r>
              <a:rPr lang="ko-KR" altLang="en-US" sz="2000" smtClean="0"/>
              <a:t>메소드</a:t>
            </a:r>
            <a:endParaRPr lang="en-US" altLang="ko-KR" sz="2000" smtClean="0"/>
          </a:p>
          <a:p>
            <a:pPr lvl="2">
              <a:defRPr/>
            </a:pPr>
            <a:r>
              <a:rPr lang="en-US" altLang="ko-KR" smtClean="0"/>
              <a:t>writeObject(ObjectOutputStream out)</a:t>
            </a:r>
          </a:p>
          <a:p>
            <a:pPr marL="627062" lvl="2" indent="0">
              <a:buFontTx/>
              <a:buNone/>
              <a:defRPr/>
            </a:pPr>
            <a:r>
              <a:rPr lang="en-US" altLang="ko-KR" smtClean="0">
                <a:solidFill>
                  <a:schemeClr val="tx2"/>
                </a:solidFill>
              </a:rPr>
              <a:t>	</a:t>
            </a:r>
            <a:r>
              <a:rPr lang="en-US" altLang="ko-KR" smtClean="0">
                <a:solidFill>
                  <a:schemeClr val="accent1"/>
                </a:solidFill>
              </a:rPr>
              <a:t>- </a:t>
            </a:r>
            <a:r>
              <a:rPr lang="ko-KR" altLang="en-US" smtClean="0">
                <a:solidFill>
                  <a:schemeClr val="accent1"/>
                </a:solidFill>
              </a:rPr>
              <a:t>직렬화 직전 자동 호출</a:t>
            </a:r>
            <a:r>
              <a:rPr lang="en-US" altLang="ko-KR" smtClean="0">
                <a:solidFill>
                  <a:schemeClr val="accent1"/>
                </a:solidFill>
              </a:rPr>
              <a:t>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altLang="ko-KR" smtClean="0">
                <a:solidFill>
                  <a:schemeClr val="accent1"/>
                </a:solidFill>
              </a:rPr>
              <a:t>     - </a:t>
            </a:r>
            <a:r>
              <a:rPr lang="ko-KR" altLang="en-US" smtClean="0">
                <a:solidFill>
                  <a:schemeClr val="accent1"/>
                </a:solidFill>
              </a:rPr>
              <a:t>추가 직렬화할 내용 작성 가능</a:t>
            </a:r>
            <a:r>
              <a:rPr lang="en-US" altLang="ko-KR" smtClean="0">
                <a:solidFill>
                  <a:schemeClr val="accent1"/>
                </a:solidFill>
              </a:rPr>
              <a:t> </a:t>
            </a:r>
          </a:p>
          <a:p>
            <a:pPr lvl="2">
              <a:defRPr/>
            </a:pPr>
            <a:endParaRPr lang="en-US" altLang="ko-KR" smtClean="0"/>
          </a:p>
          <a:p>
            <a:pPr lvl="2">
              <a:defRPr/>
            </a:pPr>
            <a:r>
              <a:rPr lang="en-US" altLang="ko-KR" smtClean="0">
                <a:solidFill>
                  <a:srgbClr val="0070C0"/>
                </a:solidFill>
              </a:rPr>
              <a:t>readObject(ObjectInputStream in)</a:t>
            </a:r>
          </a:p>
          <a:p>
            <a:pPr marL="627062" lvl="2" indent="0">
              <a:buFontTx/>
              <a:buNone/>
              <a:defRPr/>
            </a:pPr>
            <a:r>
              <a:rPr lang="en-US" altLang="ko-KR" smtClean="0">
                <a:solidFill>
                  <a:srgbClr val="0070C0"/>
                </a:solidFill>
              </a:rPr>
              <a:t>     - </a:t>
            </a:r>
            <a:r>
              <a:rPr lang="ko-KR" altLang="en-US" smtClean="0">
                <a:solidFill>
                  <a:srgbClr val="0070C0"/>
                </a:solidFill>
              </a:rPr>
              <a:t>역직렬화 직전 자동 호출</a:t>
            </a:r>
            <a:endParaRPr lang="en-US" altLang="ko-KR" smtClean="0">
              <a:solidFill>
                <a:srgbClr val="0070C0"/>
              </a:solidFill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altLang="ko-KR" smtClean="0">
                <a:solidFill>
                  <a:srgbClr val="0070C0"/>
                </a:solidFill>
              </a:rPr>
              <a:t>     - </a:t>
            </a:r>
            <a:r>
              <a:rPr lang="ko-KR" altLang="en-US" smtClean="0">
                <a:solidFill>
                  <a:srgbClr val="0070C0"/>
                </a:solidFill>
              </a:rPr>
              <a:t>추가 역직렬화 내용 작성 가능</a:t>
            </a:r>
            <a:endParaRPr lang="en-US" altLang="ko-KR" smtClean="0">
              <a:solidFill>
                <a:srgbClr val="0070C0"/>
              </a:solidFill>
            </a:endParaRPr>
          </a:p>
          <a:p>
            <a:pPr lvl="2">
              <a:buFont typeface="Wingdings" pitchFamily="2" charset="2"/>
              <a:buNone/>
              <a:defRPr/>
            </a:pPr>
            <a:endParaRPr lang="en-US" altLang="ko-KR" smtClean="0"/>
          </a:p>
          <a:p>
            <a:pPr lvl="2">
              <a:defRPr/>
            </a:pPr>
            <a:r>
              <a:rPr lang="ko-KR" altLang="en-US" smtClean="0"/>
              <a:t>추가 직렬화 및 역직렬화 필요한 경우</a:t>
            </a:r>
            <a:endParaRPr lang="en-US" altLang="ko-KR" smtClean="0"/>
          </a:p>
          <a:p>
            <a:pPr lvl="2">
              <a:buFont typeface="Wingdings" pitchFamily="2" charset="2"/>
              <a:buNone/>
              <a:defRPr/>
            </a:pPr>
            <a:r>
              <a:rPr lang="en-US" altLang="ko-KR" smtClean="0"/>
              <a:t>     </a:t>
            </a:r>
            <a:r>
              <a:rPr lang="en-US" altLang="ko-KR" smtClean="0">
                <a:solidFill>
                  <a:schemeClr val="accent1"/>
                </a:solidFill>
              </a:rPr>
              <a:t>- </a:t>
            </a:r>
            <a:r>
              <a:rPr lang="ko-KR" altLang="en-US" smtClean="0">
                <a:solidFill>
                  <a:schemeClr val="accent1"/>
                </a:solidFill>
              </a:rPr>
              <a:t>부모 클래스가 </a:t>
            </a:r>
            <a:r>
              <a:rPr lang="en-US" altLang="ko-KR" smtClean="0">
                <a:solidFill>
                  <a:schemeClr val="accent1"/>
                </a:solidFill>
              </a:rPr>
              <a:t>Serializable </a:t>
            </a:r>
            <a:r>
              <a:rPr lang="ko-KR" altLang="en-US" smtClean="0">
                <a:solidFill>
                  <a:schemeClr val="accent1"/>
                </a:solidFill>
              </a:rPr>
              <a:t>구현하지 않고</a:t>
            </a:r>
            <a:r>
              <a:rPr lang="en-US" altLang="ko-KR" smtClean="0">
                <a:solidFill>
                  <a:schemeClr val="accent1"/>
                </a:solidFill>
              </a:rPr>
              <a:t>, </a:t>
            </a:r>
            <a:r>
              <a:rPr lang="ko-KR" altLang="en-US" smtClean="0">
                <a:solidFill>
                  <a:schemeClr val="accent1"/>
                </a:solidFill>
              </a:rPr>
              <a:t>자식 클래스가 </a:t>
            </a:r>
            <a:r>
              <a:rPr lang="en-US" altLang="ko-KR" smtClean="0">
                <a:solidFill>
                  <a:schemeClr val="accent1"/>
                </a:solidFill>
              </a:rPr>
              <a:t>Serializable</a:t>
            </a:r>
            <a:r>
              <a:rPr lang="ko-KR" altLang="en-US" smtClean="0">
                <a:solidFill>
                  <a:schemeClr val="accent1"/>
                </a:solidFill>
              </a:rPr>
              <a:t> 구현한 경우</a:t>
            </a:r>
            <a:endParaRPr lang="en-US" altLang="ko-KR" smtClean="0">
              <a:solidFill>
                <a:schemeClr val="accent1"/>
              </a:solidFill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altLang="ko-KR" smtClean="0">
                <a:solidFill>
                  <a:schemeClr val="accent1"/>
                </a:solidFill>
              </a:rPr>
              <a:t>     - </a:t>
            </a:r>
            <a:r>
              <a:rPr lang="ko-KR" altLang="en-US" smtClean="0">
                <a:solidFill>
                  <a:schemeClr val="accent1"/>
                </a:solidFill>
              </a:rPr>
              <a:t>부모 필드는 직렬화에서 제외</a:t>
            </a:r>
            <a:endParaRPr lang="en-US" altLang="ko-KR" smtClean="0">
              <a:solidFill>
                <a:schemeClr val="accent1"/>
              </a:solidFill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altLang="ko-KR" smtClean="0">
                <a:solidFill>
                  <a:schemeClr val="accent1"/>
                </a:solidFill>
              </a:rPr>
              <a:t>			&gt; writeObject() </a:t>
            </a:r>
            <a:r>
              <a:rPr lang="ko-KR" altLang="en-US" smtClean="0">
                <a:solidFill>
                  <a:schemeClr val="accent1"/>
                </a:solidFill>
              </a:rPr>
              <a:t>에서 부모 필드 직렬화 필요</a:t>
            </a:r>
            <a:endParaRPr lang="en-US" altLang="ko-KR" smtClean="0">
              <a:solidFill>
                <a:schemeClr val="accent1"/>
              </a:solidFill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altLang="ko-KR" smtClean="0">
                <a:solidFill>
                  <a:schemeClr val="accent1"/>
                </a:solidFill>
              </a:rPr>
              <a:t>			&gt; readObject()</a:t>
            </a:r>
            <a:r>
              <a:rPr lang="ko-KR" altLang="en-US" smtClean="0">
                <a:solidFill>
                  <a:schemeClr val="accent1"/>
                </a:solidFill>
              </a:rPr>
              <a:t>에서 부모 필드 역직렬화 필요</a:t>
            </a:r>
            <a:endParaRPr lang="en-US" altLang="ko-KR" smtClean="0">
              <a:solidFill>
                <a:schemeClr val="accent1"/>
              </a:solidFill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altLang="ko-KR" smtClean="0">
                <a:solidFill>
                  <a:schemeClr val="accent1"/>
                </a:solidFill>
              </a:rPr>
              <a:t>			&gt; </a:t>
            </a:r>
            <a:r>
              <a:rPr lang="ko-KR" altLang="en-US" smtClean="0">
                <a:solidFill>
                  <a:schemeClr val="accent1"/>
                </a:solidFill>
              </a:rPr>
              <a:t>부모 클래스가 </a:t>
            </a:r>
            <a:r>
              <a:rPr lang="en-US" altLang="ko-KR" smtClean="0">
                <a:solidFill>
                  <a:schemeClr val="accent1"/>
                </a:solidFill>
              </a:rPr>
              <a:t>Serializable </a:t>
            </a:r>
            <a:r>
              <a:rPr lang="ko-KR" altLang="en-US" smtClean="0">
                <a:solidFill>
                  <a:schemeClr val="accent1"/>
                </a:solidFill>
              </a:rPr>
              <a:t>구현하도록 하는 게 제일 쉬움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입력 스트림과 출력 스트림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입력 스트림과 출력 스트림의 개념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1484784"/>
            <a:ext cx="7466013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732" y="4056534"/>
            <a:ext cx="6856412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파일 입출력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/>
              <a:t>File </a:t>
            </a:r>
            <a:r>
              <a:rPr lang="ko-KR" altLang="en-US" sz="2400" smtClean="0"/>
              <a:t>클래스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파일 시스템의 파일을 표현하는 클래스</a:t>
            </a:r>
            <a:endParaRPr lang="en-US" altLang="ko-KR" sz="2000" smtClean="0"/>
          </a:p>
          <a:p>
            <a:pPr lvl="2"/>
            <a:r>
              <a:rPr lang="ko-KR" altLang="en-US" smtClean="0"/>
              <a:t>파일 크기</a:t>
            </a:r>
            <a:r>
              <a:rPr lang="en-US" altLang="ko-KR" smtClean="0"/>
              <a:t>, </a:t>
            </a:r>
            <a:r>
              <a:rPr lang="ko-KR" altLang="en-US" smtClean="0"/>
              <a:t>파일 속성</a:t>
            </a:r>
            <a:r>
              <a:rPr lang="en-US" altLang="ko-KR" smtClean="0"/>
              <a:t>, </a:t>
            </a:r>
            <a:r>
              <a:rPr lang="ko-KR" altLang="en-US" smtClean="0"/>
              <a:t>파일 이름 등의 정보 제공</a:t>
            </a:r>
            <a:endParaRPr lang="en-US" altLang="ko-KR" smtClean="0"/>
          </a:p>
          <a:p>
            <a:pPr lvl="2"/>
            <a:r>
              <a:rPr lang="ko-KR" altLang="en-US" smtClean="0"/>
              <a:t>파일 생성 및 삭제 기능 제공</a:t>
            </a:r>
            <a:endParaRPr lang="en-US" altLang="ko-KR" smtClean="0"/>
          </a:p>
          <a:p>
            <a:pPr lvl="2"/>
            <a:r>
              <a:rPr lang="ko-KR" altLang="en-US" smtClean="0"/>
              <a:t>디렉토리 생성</a:t>
            </a:r>
            <a:r>
              <a:rPr lang="en-US" altLang="ko-KR" smtClean="0"/>
              <a:t>,</a:t>
            </a:r>
            <a:r>
              <a:rPr lang="ko-KR" altLang="en-US" smtClean="0"/>
              <a:t> 디렉토리에 존재하는 파일 리스트 얻어내는 기능 제공</a:t>
            </a:r>
            <a:endParaRPr lang="en-US" altLang="ko-KR" smtClean="0"/>
          </a:p>
          <a:p>
            <a:pPr lvl="1"/>
            <a:r>
              <a:rPr lang="ko-KR" altLang="en-US" sz="2000" smtClean="0"/>
              <a:t>파일 객체 생성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z="2000" smtClean="0"/>
              <a:t>파일 또는 디렉토리 존재 유무 확인 메소드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z="2000" smtClean="0"/>
              <a:t>파일 및 디렉토리 생성 및 삭제 메소드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0738" y="2708920"/>
            <a:ext cx="74660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7726" y="3935338"/>
            <a:ext cx="747553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0738" y="4813895"/>
            <a:ext cx="7500938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파일 입출력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2000" smtClean="0"/>
              <a:t>파일 및 디렉토리의 정보를 리턴하는 메소드</a:t>
            </a:r>
          </a:p>
          <a:p>
            <a:pPr lvl="1"/>
            <a:endParaRPr lang="ko-KR" altLang="en-US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1268760"/>
            <a:ext cx="7215188" cy="519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입력 스트림과 출력 스트림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바이트 기반 스트림과 문자 기반 스트림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바이트 기반 스트림</a:t>
            </a:r>
            <a:endParaRPr lang="en-US" altLang="ko-KR" sz="2000" smtClean="0"/>
          </a:p>
          <a:p>
            <a:pPr lvl="2"/>
            <a:r>
              <a:rPr lang="ko-KR" altLang="en-US" smtClean="0"/>
              <a:t>그림</a:t>
            </a:r>
            <a:r>
              <a:rPr lang="en-US" altLang="ko-KR" smtClean="0"/>
              <a:t>, </a:t>
            </a:r>
            <a:r>
              <a:rPr lang="ko-KR" altLang="en-US" smtClean="0"/>
              <a:t>멀티미디어</a:t>
            </a:r>
            <a:r>
              <a:rPr lang="en-US" altLang="ko-KR" smtClean="0"/>
              <a:t>, </a:t>
            </a:r>
            <a:r>
              <a:rPr lang="ko-KR" altLang="en-US" smtClean="0"/>
              <a:t>문자 등 모든 종류의 데이터를 받고 보내는 것 가능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r>
              <a:rPr lang="ko-KR" altLang="en-US" sz="2000" smtClean="0"/>
              <a:t>문자 기반 스트림</a:t>
            </a:r>
            <a:endParaRPr lang="en-US" altLang="ko-KR" sz="2000" smtClean="0"/>
          </a:p>
          <a:p>
            <a:pPr lvl="2"/>
            <a:r>
              <a:rPr lang="ko-KR" altLang="en-US" smtClean="0"/>
              <a:t>문자만 받고 보낼 수 있도록 특화</a:t>
            </a:r>
          </a:p>
          <a:p>
            <a:endParaRPr lang="ko-KR" altLang="en-US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2852936"/>
            <a:ext cx="7561263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9019" y="4624586"/>
            <a:ext cx="6334125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입력 스트림과 출력 스트림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/>
              <a:t>InputStream</a:t>
            </a:r>
          </a:p>
          <a:p>
            <a:pPr lvl="1"/>
            <a:r>
              <a:rPr lang="ko-KR" altLang="en-US" sz="2000" smtClean="0">
                <a:solidFill>
                  <a:srgbClr val="0070C0"/>
                </a:solidFill>
              </a:rPr>
              <a:t>바이트 기반 입력 스트림의 최상위 클래스</a:t>
            </a:r>
            <a:r>
              <a:rPr lang="ko-KR" altLang="en-US" sz="2000" smtClean="0"/>
              <a:t>로 추상 클래스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r>
              <a:rPr lang="en-US" altLang="ko-KR" sz="2000" smtClean="0"/>
              <a:t>InputStream </a:t>
            </a:r>
            <a:r>
              <a:rPr lang="ko-KR" altLang="en-US" sz="2000" smtClean="0"/>
              <a:t>클래스의 주요 메소드</a:t>
            </a:r>
            <a:endParaRPr lang="en-US" altLang="ko-KR" sz="2000" smtClean="0"/>
          </a:p>
          <a:p>
            <a:pPr lvl="1"/>
            <a:endParaRPr lang="en-US" altLang="ko-KR" sz="200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592" y="1735460"/>
            <a:ext cx="38100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4063" y="3717032"/>
            <a:ext cx="7072313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입력 스트림과 출력 스트림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/>
              <a:t>OutputStream</a:t>
            </a:r>
          </a:p>
          <a:p>
            <a:pPr lvl="1"/>
            <a:r>
              <a:rPr lang="ko-KR" altLang="en-US" sz="2000" smtClean="0">
                <a:solidFill>
                  <a:srgbClr val="0070C0"/>
                </a:solidFill>
              </a:rPr>
              <a:t>바이트 기반 출력 스트림의 최상위 클래스</a:t>
            </a:r>
            <a:r>
              <a:rPr lang="ko-KR" altLang="en-US" sz="2000" smtClean="0"/>
              <a:t>로 추상 클래스</a:t>
            </a:r>
            <a:endParaRPr lang="en-US" altLang="ko-KR" sz="2000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r>
              <a:rPr lang="en-US" altLang="ko-KR" sz="2000" smtClean="0"/>
              <a:t>OutputStream</a:t>
            </a:r>
            <a:r>
              <a:rPr lang="ko-KR" altLang="en-US" sz="2000" smtClean="0"/>
              <a:t>의 주요 메소드</a:t>
            </a:r>
          </a:p>
          <a:p>
            <a:endParaRPr lang="en-US" altLang="ko-KR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4069" y="1679897"/>
            <a:ext cx="5405438" cy="138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6607" y="3889970"/>
            <a:ext cx="7570787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입력 스트림과 출력 스트림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/>
              <a:t>Reader</a:t>
            </a:r>
          </a:p>
          <a:p>
            <a:pPr lvl="1"/>
            <a:r>
              <a:rPr lang="ko-KR" altLang="en-US" sz="2000" smtClean="0">
                <a:solidFill>
                  <a:srgbClr val="0070C0"/>
                </a:solidFill>
              </a:rPr>
              <a:t>문자 기반 입력 스트림의 최상위 클래스</a:t>
            </a:r>
            <a:r>
              <a:rPr lang="ko-KR" altLang="en-US" sz="2000" smtClean="0"/>
              <a:t>로 추상 클래스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1"/>
            <a:r>
              <a:rPr lang="en-US" altLang="ko-KR" sz="2000" smtClean="0"/>
              <a:t>Reader</a:t>
            </a:r>
            <a:r>
              <a:rPr lang="ko-KR" altLang="en-US" sz="2000" smtClean="0"/>
              <a:t>의 주요 메소드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7976" y="1775420"/>
            <a:ext cx="5286375" cy="159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576" y="4125044"/>
            <a:ext cx="7570788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1281</TotalTime>
  <Words>870</Words>
  <Application>Microsoft Office PowerPoint</Application>
  <PresentationFormat>화면 슬라이드 쇼(4:3)</PresentationFormat>
  <Paragraphs>296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admin</cp:lastModifiedBy>
  <cp:revision>239</cp:revision>
  <dcterms:created xsi:type="dcterms:W3CDTF">2018-03-28T12:54:45Z</dcterms:created>
  <dcterms:modified xsi:type="dcterms:W3CDTF">2023-12-05T03:20:13Z</dcterms:modified>
</cp:coreProperties>
</file>