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323" r:id="rId11"/>
    <p:sldId id="324" r:id="rId12"/>
    <p:sldId id="294" r:id="rId13"/>
    <p:sldId id="295" r:id="rId14"/>
    <p:sldId id="320" r:id="rId15"/>
    <p:sldId id="298" r:id="rId16"/>
    <p:sldId id="322" r:id="rId17"/>
    <p:sldId id="300" r:id="rId18"/>
    <p:sldId id="299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21" r:id="rId35"/>
    <p:sldId id="317" r:id="rId36"/>
    <p:sldId id="318" r:id="rId37"/>
    <p:sldId id="319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556792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프로그래밍 언어 활용 강의안</a:t>
            </a:r>
            <a:endParaRPr lang="en-US" altLang="ko-KR" sz="4000" b="1" dirty="0" smtClean="0"/>
          </a:p>
          <a:p>
            <a:pPr algn="ctr"/>
            <a:r>
              <a:rPr lang="en-US" altLang="ko-KR" sz="4000" b="1" smtClean="0"/>
              <a:t>(Multi Thread)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38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스레드의 상태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스레드의 일반적인 상태 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484784"/>
            <a:ext cx="68294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스레드의 상태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스레드에 일시 정지 상태 도입한 경우 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400175"/>
            <a:ext cx="3927475" cy="1800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3455640"/>
            <a:ext cx="75501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동기화 메소드와 동기화 블럭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공유 객체를 사용할 때의 주의할 점</a:t>
            </a:r>
          </a:p>
          <a:p>
            <a:pPr lvl="1"/>
            <a:r>
              <a:rPr lang="ko-KR" altLang="en-US" sz="2000" smtClean="0"/>
              <a:t>멀티 스레드가 하나의 객체를 공유해서 생기는 오류</a:t>
            </a:r>
          </a:p>
          <a:p>
            <a:endParaRPr lang="ko-KR" altLang="en-US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2117948"/>
            <a:ext cx="6923088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동기화 메소드와 동기화 블럭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동기화 메소드 및 동기화 블록 </a:t>
            </a:r>
            <a:r>
              <a:rPr lang="en-US" altLang="ko-KR" sz="2400" smtClean="0"/>
              <a:t>– synchronized</a:t>
            </a:r>
          </a:p>
          <a:p>
            <a:pPr lvl="1"/>
            <a:r>
              <a:rPr lang="ko-KR" altLang="en-US" sz="2000" smtClean="0"/>
              <a:t>단 하나의 스레드만 실행할 수 있는 메소드 또는 블록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다른 스레드는 메소드나 블록이 실행이 끝날 때까지 대기해야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동기화 메소드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r>
              <a:rPr lang="ko-KR" altLang="en-US" sz="2000" smtClean="0"/>
              <a:t>동기화</a:t>
            </a:r>
            <a:r>
              <a:rPr lang="en-US" altLang="ko-KR" sz="2000" smtClean="0"/>
              <a:t> </a:t>
            </a:r>
            <a:r>
              <a:rPr lang="ko-KR" altLang="en-US" sz="2000" smtClean="0"/>
              <a:t>블록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endParaRPr lang="ko-KR" altLang="en-US" smtClean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881" y="2132856"/>
            <a:ext cx="746601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106" y="3737570"/>
            <a:ext cx="7466013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동기화 메소드와 동기화 블럭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</a:rPr>
              <a:t>동기화 메소드 및 동기화 블록</a:t>
            </a:r>
            <a:endParaRPr lang="en-US" altLang="ko-KR" sz="2400" smtClean="0">
              <a:solidFill>
                <a:srgbClr val="000000"/>
              </a:solidFill>
            </a:endParaRPr>
          </a:p>
          <a:p>
            <a:endParaRPr lang="ko-KR" altLang="en-US" sz="2400" smtClean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383605"/>
            <a:ext cx="4714875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3140968"/>
            <a:ext cx="4714875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스레드의 상태 제어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상태 제어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실행 중인 스레드의 상태를 변경하는 것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상태 변화를 가져오는 메소드의 종류 </a:t>
            </a:r>
            <a:r>
              <a:rPr lang="en-US" altLang="ko-KR" sz="2000" smtClean="0"/>
              <a:t>(</a:t>
            </a:r>
            <a:r>
              <a:rPr lang="ko-KR" altLang="en-US" sz="2000" smtClean="0"/>
              <a:t>취소선 가진 메소드는 사용 </a:t>
            </a:r>
            <a:r>
              <a:rPr lang="en-US" altLang="ko-KR" sz="2000" smtClean="0"/>
              <a:t>X)  </a:t>
            </a:r>
            <a:endParaRPr lang="ko-KR" altLang="en-US" sz="200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988840"/>
            <a:ext cx="7246938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466480" y="5601434"/>
            <a:ext cx="8677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/>
              <a:t>취소선을 가진 메소드는 스레드의 안정성을 헤친다는 이유로 더 이상 사용하지 않도록 권장하고 있는 </a:t>
            </a:r>
            <a:r>
              <a:rPr lang="en-US" altLang="ko-KR" sz="2000" smtClean="0"/>
              <a:t>Deprecated </a:t>
            </a:r>
            <a:r>
              <a:rPr lang="ko-KR" altLang="en-US" sz="2000" smtClean="0"/>
              <a:t>메소드 들임</a:t>
            </a:r>
            <a:r>
              <a:rPr lang="en-US" altLang="ko-KR" sz="2000" smtClean="0"/>
              <a:t>.</a:t>
            </a:r>
            <a:endParaRPr lang="ko-KR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스레드의 상태 제어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상태 제어 메소드</a:t>
            </a:r>
            <a:endParaRPr lang="en-US" altLang="ko-KR" sz="240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384532"/>
              </p:ext>
            </p:extLst>
          </p:nvPr>
        </p:nvGraphicFramePr>
        <p:xfrm>
          <a:off x="467544" y="1217672"/>
          <a:ext cx="8424936" cy="537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메소드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interrupt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일시 정지 상태의 스레드에서 </a:t>
                      </a: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InterruptedException</a:t>
                      </a:r>
                      <a:r>
                        <a:rPr lang="en-US" altLang="ko-KR" sz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예외를 발생시켜</a:t>
                      </a:r>
                      <a:r>
                        <a:rPr lang="en-US" altLang="ko-KR" sz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예외 처리 코드</a:t>
                      </a:r>
                      <a:r>
                        <a:rPr lang="en-US" altLang="ko-KR" sz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(catch)</a:t>
                      </a:r>
                      <a:r>
                        <a:rPr lang="ko-KR" altLang="en-US" sz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에서 실행대기 상태로 가거나 종료 상태로 갈 수 있도록 한다</a:t>
                      </a:r>
                      <a:r>
                        <a:rPr lang="en-US" altLang="ko-KR" sz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notify()</a:t>
                      </a:r>
                    </a:p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notifyAll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Object</a:t>
                      </a: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객체가 가진 메소드로 동기화 블록 내에서 </a:t>
                      </a: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wait() </a:t>
                      </a: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메소드에 의해 일시 정지 상태에 있는 스레드를 실행 대기 상태로 만든다</a:t>
                      </a: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resume()</a:t>
                      </a:r>
                      <a:endParaRPr lang="ko-KR" altLang="en-US" sz="1400" strike="sng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suspend() </a:t>
                      </a: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메소드에 의해 일시 정지 상태에 있는 스레드를 실행 대기 상태로 만든다</a:t>
                      </a: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Deprecated( </a:t>
                      </a: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대신 </a:t>
                      </a: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notify(), notifyAll() </a:t>
                      </a: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</a:t>
                      </a: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sleep(long millis)</a:t>
                      </a:r>
                    </a:p>
                    <a:p>
                      <a:pPr algn="l" latinLnBrk="1"/>
                      <a:r>
                        <a:rPr lang="en-US" altLang="ko-KR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sleep(long millis, int nanos)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주어진 시간 동안 스레드를 일시 정지 상태로 만든다</a:t>
                      </a: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주어진 시간이 지나면 자동적으로 실행 대기 상태가 된다</a:t>
                      </a: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join()</a:t>
                      </a:r>
                    </a:p>
                    <a:p>
                      <a:pPr algn="l" latinLnBrk="1"/>
                      <a:r>
                        <a:rPr lang="en-US" altLang="ko-KR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join(long millis)</a:t>
                      </a:r>
                    </a:p>
                    <a:p>
                      <a:pPr algn="l" latinLnBrk="1"/>
                      <a:r>
                        <a:rPr lang="en-US" altLang="ko-KR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join(long millis, int naanos)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join()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메소드를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호출한 스레드는 일시정지 상태가 된다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실행 대기 상태로 가려면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join()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메소드를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멤버로 가지는 스레드가 종료되거나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매개값으로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주어진 시간이 지나야 한다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wait()</a:t>
                      </a:r>
                    </a:p>
                    <a:p>
                      <a:pPr algn="l" latinLnBrk="1"/>
                      <a:r>
                        <a:rPr lang="en-US" altLang="ko-KR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wait(long millis)</a:t>
                      </a:r>
                    </a:p>
                    <a:p>
                      <a:pPr algn="l" latinLnBrk="1"/>
                      <a:r>
                        <a:rPr lang="en-US" altLang="ko-KR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wait(long millis, int nanos)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동기화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(synchronized)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블록 내에서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스레드를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일시 정지 </a:t>
                      </a: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상태로 만든다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매개값으로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주어진 시간이 지나면 자동적으로 실행 대기 상태가 된다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시간이 주어지지 않으면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notify(),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notifyAll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()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메소드에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의해 실행 대기 상태로 갈 수 있다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suspend()</a:t>
                      </a:r>
                      <a:endParaRPr lang="ko-KR" altLang="en-US" sz="1400" strike="sng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스레드를 일시 정지 상태로 만든다</a:t>
                      </a: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resume() </a:t>
                      </a: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메소드를 호출하면 다시 실행 대기 상태가 된다</a:t>
                      </a: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– Deprecated(</a:t>
                      </a: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대신 </a:t>
                      </a: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wait() </a:t>
                      </a: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</a:t>
                      </a: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yield()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</a:t>
                      </a:r>
                      <a:r>
                        <a:rPr lang="ko-KR" altLang="en-US" sz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행 중에 우선순위가 동일한 다른 스레드에게 실행을 양보하고 실행 대기 상태가 된다</a:t>
                      </a:r>
                      <a:r>
                        <a:rPr lang="en-US" altLang="ko-KR" sz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stop()</a:t>
                      </a:r>
                      <a:endParaRPr lang="ko-KR" altLang="en-US" sz="1400" strike="sng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스레드를 즉시 종료시킨다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– Deprecated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스레드의 상태 제어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주어진 시간 동안 일시 정지 </a:t>
            </a:r>
            <a:r>
              <a:rPr lang="en-US" altLang="ko-KR" sz="2400" smtClean="0"/>
              <a:t>- sleep()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ko-KR" altLang="en-US" sz="2000" smtClean="0"/>
              <a:t>얼마 동안 일시 정지 상태로 있을 것인지</a:t>
            </a:r>
            <a:r>
              <a:rPr lang="en-US" altLang="ko-KR" sz="2000" smtClean="0"/>
              <a:t> </a:t>
            </a:r>
            <a:r>
              <a:rPr lang="ko-KR" altLang="en-US" sz="2000" smtClean="0">
                <a:solidFill>
                  <a:srgbClr val="FF0000"/>
                </a:solidFill>
              </a:rPr>
              <a:t>밀리 세컨드</a:t>
            </a:r>
            <a:r>
              <a:rPr lang="en-US" altLang="ko-KR" sz="2000" smtClean="0">
                <a:solidFill>
                  <a:srgbClr val="FF0000"/>
                </a:solidFill>
              </a:rPr>
              <a:t>(1/1000) </a:t>
            </a:r>
            <a:r>
              <a:rPr lang="ko-KR" altLang="en-US" sz="2000" smtClean="0"/>
              <a:t>단위로 지정</a:t>
            </a:r>
          </a:p>
          <a:p>
            <a:pPr lvl="1"/>
            <a:r>
              <a:rPr lang="ko-KR" altLang="en-US" sz="2000" smtClean="0"/>
              <a:t>일시 정지 상태에서 </a:t>
            </a:r>
            <a:r>
              <a:rPr lang="en-US" altLang="ko-KR" sz="2000" smtClean="0"/>
              <a:t>interrupt() </a:t>
            </a:r>
            <a:r>
              <a:rPr lang="ko-KR" altLang="en-US" sz="2000" smtClean="0"/>
              <a:t>메소드 호출</a:t>
            </a:r>
            <a:endParaRPr lang="en-US" altLang="ko-KR" sz="2000" smtClean="0"/>
          </a:p>
          <a:p>
            <a:pPr lvl="2"/>
            <a:r>
              <a:rPr lang="en-US" altLang="ko-KR" smtClean="0"/>
              <a:t>InterruptedException </a:t>
            </a:r>
            <a:r>
              <a:rPr lang="ko-KR" altLang="en-US" smtClean="0"/>
              <a:t>발생</a:t>
            </a:r>
          </a:p>
          <a:p>
            <a:endParaRPr lang="ko-KR" altLang="en-US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268760"/>
            <a:ext cx="7466013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스레드의 상태 제어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다른 스레드에게 실행 양보</a:t>
            </a:r>
            <a:r>
              <a:rPr lang="en-US" altLang="ko-KR" sz="2400" smtClean="0"/>
              <a:t> - yield()</a:t>
            </a:r>
          </a:p>
          <a:p>
            <a:pPr lvl="1"/>
            <a:r>
              <a:rPr lang="en-US" altLang="ko-KR" sz="2000" smtClean="0"/>
              <a:t>Ex) </a:t>
            </a:r>
            <a:r>
              <a:rPr lang="ko-KR" altLang="en-US" sz="2000" smtClean="0"/>
              <a:t>무의미한 반복하는 스레드일 경우</a:t>
            </a:r>
            <a:endParaRPr lang="en-US" altLang="ko-KR" sz="2000" smtClean="0"/>
          </a:p>
          <a:p>
            <a:endParaRPr lang="ko-KR" altLang="en-US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772816"/>
            <a:ext cx="4543425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스레드의 상태 제어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다른 스레드의 종료를 기다림 </a:t>
            </a:r>
            <a:r>
              <a:rPr lang="en-US" altLang="ko-KR" sz="2400" smtClean="0"/>
              <a:t>- join()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ko-KR" altLang="en-US" sz="2000" smtClean="0"/>
              <a:t>계산 작업을 하는 스레드가 모든 계산 작업 마쳤을 때</a:t>
            </a:r>
            <a:r>
              <a:rPr lang="en-US" altLang="ko-KR" sz="2000" smtClean="0"/>
              <a:t>, </a:t>
            </a:r>
            <a:r>
              <a:rPr lang="ko-KR" altLang="en-US" sz="2000" smtClean="0"/>
              <a:t>결과값을 받아 이용하는 경우 주로 사용</a:t>
            </a:r>
          </a:p>
          <a:p>
            <a:endParaRPr lang="ko-KR" altLang="en-US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196752"/>
            <a:ext cx="68326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프로세스와 스레드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프로세스</a:t>
            </a:r>
            <a:r>
              <a:rPr lang="en-US" altLang="ko-KR" sz="2400" smtClean="0"/>
              <a:t>(process)</a:t>
            </a:r>
          </a:p>
          <a:p>
            <a:pPr lvl="1"/>
            <a:r>
              <a:rPr lang="ko-KR" altLang="en-US" sz="2000" smtClean="0"/>
              <a:t>실행 중인 하나의 프로그램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하나의 프로그램이 다중 프로세스 만들기도 함</a:t>
            </a:r>
            <a:r>
              <a:rPr lang="en-US" altLang="ko-KR" sz="2000" smtClean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019" y="2060848"/>
            <a:ext cx="3714750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5769" y="2060848"/>
            <a:ext cx="4367213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스레드의 상태 제어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스레드간 협업 </a:t>
            </a:r>
            <a:r>
              <a:rPr lang="en-US" altLang="ko-KR" sz="2400" smtClean="0"/>
              <a:t>– wait(), notify(), notifyAll() </a:t>
            </a:r>
          </a:p>
          <a:p>
            <a:pPr lvl="1"/>
            <a:r>
              <a:rPr lang="ko-KR" altLang="en-US" sz="2000" smtClean="0"/>
              <a:t> 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동기화 메소드 또는 블록에서만 호출 가능한 </a:t>
            </a:r>
            <a:r>
              <a:rPr lang="en-US" altLang="ko-KR" sz="2000" smtClean="0"/>
              <a:t>Object</a:t>
            </a:r>
            <a:r>
              <a:rPr lang="ko-KR" altLang="en-US" sz="2000" smtClean="0"/>
              <a:t>의 메소드</a:t>
            </a:r>
            <a:endParaRPr lang="en-US" altLang="ko-KR" sz="2000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z="2000" smtClean="0"/>
              <a:t>두 개의 스레드가 교대로 번갈아 가며 실행해야 할 경우 주로 사용</a:t>
            </a:r>
          </a:p>
          <a:p>
            <a:pPr lvl="1"/>
            <a:endParaRPr lang="en-US" altLang="ko-KR" smtClean="0"/>
          </a:p>
          <a:p>
            <a:endParaRPr lang="ko-KR" altLang="en-US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1772816"/>
            <a:ext cx="3840162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051" y="4362029"/>
            <a:ext cx="5572125" cy="172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스레드의 상태 제어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스레드의 안전한 종료 </a:t>
            </a:r>
            <a:r>
              <a:rPr lang="en-US" altLang="ko-KR" sz="2400" smtClean="0"/>
              <a:t>– stop </a:t>
            </a:r>
            <a:r>
              <a:rPr lang="ko-KR" altLang="en-US" sz="2400" smtClean="0"/>
              <a:t>플래그</a:t>
            </a:r>
            <a:r>
              <a:rPr lang="en-US" altLang="ko-KR" sz="2400" smtClean="0"/>
              <a:t>, interrupt()</a:t>
            </a:r>
          </a:p>
          <a:p>
            <a:pPr lvl="1"/>
            <a:r>
              <a:rPr lang="ko-KR" altLang="en-US" sz="2000" smtClean="0"/>
              <a:t>경우에 따라 실행 중인 스레드 즉시 종료해야 할 필요 있을 때 사용</a:t>
            </a:r>
            <a:endParaRPr lang="en-US" altLang="ko-KR" sz="2000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z="2000" smtClean="0"/>
              <a:t>stop() </a:t>
            </a:r>
            <a:r>
              <a:rPr lang="ko-KR" altLang="en-US" sz="2000" smtClean="0"/>
              <a:t>메소드 사용시</a:t>
            </a:r>
          </a:p>
          <a:p>
            <a:pPr lvl="2"/>
            <a:r>
              <a:rPr lang="ko-KR" altLang="en-US" smtClean="0"/>
              <a:t>스레드 즉시 종료 되는 편리함</a:t>
            </a:r>
            <a:endParaRPr lang="en-US" altLang="ko-KR" smtClean="0"/>
          </a:p>
          <a:p>
            <a:pPr lvl="2"/>
            <a:r>
              <a:rPr lang="en-US" altLang="ko-KR" smtClean="0"/>
              <a:t>Deprecated - </a:t>
            </a:r>
            <a:r>
              <a:rPr lang="ko-KR" altLang="en-US" smtClean="0"/>
              <a:t>사용 중이던 자원들이 불안전한 상태로 남겨짐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z="2400" smtClean="0"/>
              <a:t>안전한 종료 위해 </a:t>
            </a:r>
            <a:r>
              <a:rPr lang="en-US" altLang="ko-KR" sz="2400" smtClean="0"/>
              <a:t>stop </a:t>
            </a:r>
            <a:r>
              <a:rPr lang="ko-KR" altLang="en-US" sz="2400" smtClean="0"/>
              <a:t>플래그 이용하는 방법</a:t>
            </a:r>
          </a:p>
          <a:p>
            <a:pPr lvl="1"/>
            <a:r>
              <a:rPr lang="en-US" altLang="ko-KR" sz="2000" smtClean="0"/>
              <a:t>stop </a:t>
            </a:r>
            <a:r>
              <a:rPr lang="ko-KR" altLang="en-US" sz="2000" smtClean="0"/>
              <a:t>플래그로 메소드의 정상 종료 유도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3754909"/>
            <a:ext cx="6078538" cy="233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스레드의 상태 제어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스레드의 안전한 종료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interrupt() </a:t>
            </a:r>
            <a:r>
              <a:rPr lang="ko-KR" altLang="en-US" sz="2000" smtClean="0"/>
              <a:t>메소드를 이용하는 방법</a:t>
            </a:r>
            <a:endParaRPr lang="en-US" altLang="ko-KR" sz="2000" smtClean="0"/>
          </a:p>
          <a:p>
            <a:pPr lvl="2"/>
            <a:r>
              <a:rPr lang="ko-KR" altLang="en-US" smtClean="0"/>
              <a:t>스레드가 일시 정지 상태일 경우 </a:t>
            </a:r>
            <a:r>
              <a:rPr lang="en-US" altLang="ko-KR" smtClean="0"/>
              <a:t>InterruptedException</a:t>
            </a:r>
            <a:r>
              <a:rPr lang="ko-KR" altLang="en-US" smtClean="0"/>
              <a:t> 발생 시킴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ko-KR" altLang="en-US" smtClean="0"/>
              <a:t>실행대기 또는 실행상태에서는 </a:t>
            </a:r>
            <a:r>
              <a:rPr lang="en-US" altLang="ko-KR" smtClean="0"/>
              <a:t>InterruptedException</a:t>
            </a:r>
            <a:r>
              <a:rPr lang="ko-KR" altLang="en-US" smtClean="0"/>
              <a:t> 발생하지 않음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ko-KR" altLang="en-US" smtClean="0"/>
              <a:t>일시 정지 상태로 만들지 않고 </a:t>
            </a:r>
            <a:r>
              <a:rPr lang="en-US" altLang="ko-KR" smtClean="0"/>
              <a:t>while</a:t>
            </a:r>
            <a:r>
              <a:rPr lang="ko-KR" altLang="en-US" smtClean="0"/>
              <a:t>문 빠져 나오는 방법으로도 쓰임</a:t>
            </a:r>
            <a:endParaRPr lang="en-US" altLang="ko-KR" smtClean="0"/>
          </a:p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데몬 스레드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데몬</a:t>
            </a:r>
            <a:r>
              <a:rPr lang="en-US" altLang="ko-KR" sz="2400" smtClean="0"/>
              <a:t>(daemon) </a:t>
            </a:r>
            <a:r>
              <a:rPr lang="ko-KR" altLang="en-US" sz="2400" smtClean="0"/>
              <a:t>스레드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주 스레드의 작업 돕는 보조적인 역할 수행하는 스레드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주 스레드가 종료되면 데몬 스레드는 강제적으로 자동 종료</a:t>
            </a:r>
            <a:endParaRPr lang="en-US" altLang="ko-KR" sz="2000" smtClean="0"/>
          </a:p>
          <a:p>
            <a:pPr lvl="2"/>
            <a:r>
              <a:rPr lang="ko-KR" altLang="en-US" smtClean="0"/>
              <a:t>워드프로세서의 자동저장</a:t>
            </a:r>
            <a:r>
              <a:rPr lang="en-US" altLang="ko-KR" smtClean="0"/>
              <a:t>, </a:t>
            </a:r>
            <a:r>
              <a:rPr lang="ko-KR" altLang="en-US" smtClean="0"/>
              <a:t>미디어플레이어의 동영상 및 음악 재생</a:t>
            </a:r>
            <a:r>
              <a:rPr lang="en-US" altLang="ko-KR" smtClean="0"/>
              <a:t>, GC</a:t>
            </a:r>
          </a:p>
          <a:p>
            <a:pPr lvl="1"/>
            <a:endParaRPr lang="en-US" altLang="ko-KR" smtClean="0"/>
          </a:p>
          <a:p>
            <a:pPr lvl="1"/>
            <a:r>
              <a:rPr lang="ko-KR" altLang="en-US" sz="2000" smtClean="0"/>
              <a:t>스레드를 데몬 스레드로 만들기 </a:t>
            </a:r>
            <a:endParaRPr lang="en-US" altLang="ko-KR" sz="2000" smtClean="0"/>
          </a:p>
          <a:p>
            <a:pPr lvl="2"/>
            <a:r>
              <a:rPr lang="ko-KR" altLang="en-US" smtClean="0"/>
              <a:t>주 스레드가 데몬이 될 스레드의 </a:t>
            </a:r>
            <a:r>
              <a:rPr lang="en-US" altLang="ko-KR" smtClean="0"/>
              <a:t>setDaemon(true)</a:t>
            </a:r>
            <a:r>
              <a:rPr lang="ko-KR" altLang="en-US" smtClean="0"/>
              <a:t> 호출</a:t>
            </a:r>
            <a:endParaRPr lang="en-US" altLang="ko-KR" smtClean="0"/>
          </a:p>
          <a:p>
            <a:pPr lvl="2"/>
            <a:r>
              <a:rPr lang="ko-KR" altLang="en-US" smtClean="0"/>
              <a:t>반드시 </a:t>
            </a:r>
            <a:r>
              <a:rPr lang="en-US" altLang="ko-KR" smtClean="0"/>
              <a:t>start() </a:t>
            </a:r>
            <a:r>
              <a:rPr lang="ko-KR" altLang="en-US" smtClean="0"/>
              <a:t>메소드 호출 전에 </a:t>
            </a:r>
            <a:r>
              <a:rPr lang="en-US" altLang="ko-KR" smtClean="0"/>
              <a:t>setDaemon(true)</a:t>
            </a:r>
            <a:r>
              <a:rPr lang="ko-KR" altLang="en-US" smtClean="0"/>
              <a:t> 호출</a:t>
            </a:r>
            <a:endParaRPr lang="en-US" altLang="ko-KR" smtClean="0"/>
          </a:p>
          <a:p>
            <a:pPr lvl="3"/>
            <a:r>
              <a:rPr lang="en-US" altLang="ko-KR" smtClean="0"/>
              <a:t> </a:t>
            </a:r>
            <a:r>
              <a:rPr lang="ko-KR" altLang="en-US" smtClean="0"/>
              <a:t>그렇지 않으면 </a:t>
            </a:r>
            <a:r>
              <a:rPr lang="en-US" altLang="ko-KR" smtClean="0"/>
              <a:t>IllegalThreadStateException</a:t>
            </a:r>
            <a:r>
              <a:rPr lang="ko-KR" altLang="en-US" smtClean="0"/>
              <a:t>이 발생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z="2000" smtClean="0"/>
              <a:t>현재 실행중인 스레드가 데몬 스레드인지 구별법</a:t>
            </a:r>
            <a:endParaRPr lang="en-US" altLang="ko-KR" sz="2000" smtClean="0"/>
          </a:p>
          <a:p>
            <a:pPr lvl="2"/>
            <a:r>
              <a:rPr lang="en-US" altLang="ko-KR" smtClean="0"/>
              <a:t>isDaemon() </a:t>
            </a:r>
            <a:r>
              <a:rPr lang="ko-KR" altLang="en-US" smtClean="0"/>
              <a:t>메소드의 리턴값 조사 </a:t>
            </a:r>
            <a:r>
              <a:rPr lang="en-US" altLang="ko-KR" smtClean="0"/>
              <a:t>– true</a:t>
            </a:r>
            <a:r>
              <a:rPr lang="ko-KR" altLang="en-US" smtClean="0"/>
              <a:t>면 데몬 스레드</a:t>
            </a:r>
          </a:p>
        </p:txBody>
      </p:sp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스레드 그룹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스레드 그룹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관련된 스레드 묶어 관리 목적으로 이용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스레드 그룹은 계층적으로 하위 스레드 그룹 가질 수 있음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r>
              <a:rPr lang="ko-KR" altLang="en-US" sz="2000" smtClean="0"/>
              <a:t>자동 생성되는 스레드 그룹</a:t>
            </a:r>
            <a:endParaRPr lang="en-US" altLang="ko-KR" sz="2000" smtClean="0"/>
          </a:p>
          <a:p>
            <a:pPr lvl="2"/>
            <a:r>
              <a:rPr lang="en-US" altLang="ko-KR" smtClean="0"/>
              <a:t>system </a:t>
            </a:r>
            <a:r>
              <a:rPr lang="ko-KR" altLang="en-US" smtClean="0"/>
              <a:t>그룹</a:t>
            </a:r>
            <a:r>
              <a:rPr lang="en-US" altLang="ko-KR" smtClean="0"/>
              <a:t>: JVM </a:t>
            </a:r>
            <a:r>
              <a:rPr lang="ko-KR" altLang="en-US" smtClean="0"/>
              <a:t>운영에 필요한 스레드들 포함</a:t>
            </a:r>
            <a:endParaRPr lang="en-US" altLang="ko-KR" smtClean="0"/>
          </a:p>
          <a:p>
            <a:pPr lvl="2"/>
            <a:r>
              <a:rPr lang="en-US" altLang="ko-KR" smtClean="0"/>
              <a:t>system/main </a:t>
            </a:r>
            <a:r>
              <a:rPr lang="ko-KR" altLang="en-US" smtClean="0"/>
              <a:t>그룹</a:t>
            </a:r>
            <a:r>
              <a:rPr lang="en-US" altLang="ko-KR" smtClean="0"/>
              <a:t>: </a:t>
            </a:r>
            <a:r>
              <a:rPr lang="ko-KR" altLang="en-US" smtClean="0"/>
              <a:t>메인 스레드 포함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ko-KR" altLang="en-US" sz="2000" smtClean="0"/>
              <a:t>스레드는 반드시 하나의 스레드 그룹에 포함</a:t>
            </a:r>
            <a:endParaRPr lang="en-US" altLang="ko-KR" sz="2000" smtClean="0"/>
          </a:p>
          <a:p>
            <a:pPr lvl="2"/>
            <a:r>
              <a:rPr lang="ko-KR" altLang="en-US" smtClean="0"/>
              <a:t>기본적으로 자신을 생성한 스레드와 같은 스레드 그룹</a:t>
            </a:r>
            <a:endParaRPr lang="en-US" altLang="ko-KR" smtClean="0"/>
          </a:p>
          <a:p>
            <a:pPr lvl="2"/>
            <a:r>
              <a:rPr lang="ko-KR" altLang="en-US" smtClean="0"/>
              <a:t>스레드 그룹에 포함시키지 않으면</a:t>
            </a:r>
            <a:r>
              <a:rPr lang="en-US" altLang="ko-KR" smtClean="0"/>
              <a:t> </a:t>
            </a:r>
            <a:r>
              <a:rPr lang="ko-KR" altLang="en-US" smtClean="0"/>
              <a:t>기본적으로 </a:t>
            </a:r>
            <a:r>
              <a:rPr lang="en-US" altLang="ko-KR" smtClean="0"/>
              <a:t>system/main </a:t>
            </a:r>
            <a:r>
              <a:rPr lang="ko-KR" altLang="en-US" smtClean="0"/>
              <a:t>그룹</a:t>
            </a:r>
            <a:endParaRPr lang="en-US" altLang="ko-KR" smtClean="0"/>
          </a:p>
          <a:p>
            <a:pPr lvl="2">
              <a:buFont typeface="Wingdings" pitchFamily="2" charset="2"/>
              <a:buNone/>
            </a:pPr>
            <a:endParaRPr lang="en-US" altLang="ko-KR" smtClean="0"/>
          </a:p>
          <a:p>
            <a:r>
              <a:rPr lang="ko-KR" altLang="en-US" sz="2400" smtClean="0"/>
              <a:t>스레드 그룹 이름 얻기</a:t>
            </a:r>
            <a:endParaRPr lang="en-US" altLang="ko-KR" sz="2400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>
              <a:buFont typeface="Wingdings" pitchFamily="2" charset="2"/>
              <a:buNone/>
            </a:pPr>
            <a:endParaRPr lang="en-US" altLang="ko-KR" smtClean="0"/>
          </a:p>
          <a:p>
            <a:endParaRPr lang="ko-KR" altLang="en-US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5085184"/>
            <a:ext cx="7475537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스레드 그룹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스레드 그룹 생성</a:t>
            </a:r>
            <a:endParaRPr lang="en-US" altLang="ko-KR" sz="2400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z="2000" smtClean="0"/>
          </a:p>
          <a:p>
            <a:pPr lvl="1"/>
            <a:r>
              <a:rPr lang="ko-KR" altLang="en-US" sz="2000" smtClean="0"/>
              <a:t>부모</a:t>
            </a:r>
            <a:r>
              <a:rPr lang="en-US" altLang="ko-KR" sz="2000" smtClean="0"/>
              <a:t>(parent) </a:t>
            </a:r>
            <a:r>
              <a:rPr lang="ko-KR" altLang="en-US" sz="2000" smtClean="0"/>
              <a:t>그룹 지정하지 않으면</a:t>
            </a:r>
            <a:r>
              <a:rPr lang="en-US" altLang="ko-KR" sz="2000" smtClean="0"/>
              <a:t>?</a:t>
            </a:r>
            <a:r>
              <a:rPr lang="ko-KR" altLang="en-US" sz="2000" smtClean="0"/>
              <a:t> </a:t>
            </a:r>
            <a:endParaRPr lang="en-US" altLang="ko-KR" sz="2000" smtClean="0"/>
          </a:p>
          <a:p>
            <a:pPr lvl="2"/>
            <a:r>
              <a:rPr lang="ko-KR" altLang="en-US" smtClean="0"/>
              <a:t>현재 스레드 속한 그룹의 하위 그룹으로 생성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z="2400" smtClean="0"/>
              <a:t>스레드 그룹의 일괄 </a:t>
            </a:r>
            <a:r>
              <a:rPr lang="en-US" altLang="ko-KR" sz="2400" smtClean="0"/>
              <a:t>interrupt()</a:t>
            </a:r>
          </a:p>
          <a:p>
            <a:pPr lvl="1"/>
            <a:r>
              <a:rPr lang="ko-KR" altLang="en-US" sz="2000" smtClean="0"/>
              <a:t>스레드그룹의 </a:t>
            </a:r>
            <a:r>
              <a:rPr lang="en-US" altLang="ko-KR" sz="2000" smtClean="0"/>
              <a:t>interrupt() </a:t>
            </a:r>
            <a:r>
              <a:rPr lang="ko-KR" altLang="en-US" sz="2000" smtClean="0"/>
              <a:t>호출 시</a:t>
            </a:r>
            <a:r>
              <a:rPr lang="en-US" altLang="ko-KR" sz="2000" smtClean="0"/>
              <a:t> </a:t>
            </a:r>
            <a:r>
              <a:rPr lang="ko-KR" altLang="en-US" sz="2000" smtClean="0"/>
              <a:t>소속된 모든 스레드의 </a:t>
            </a:r>
            <a:r>
              <a:rPr lang="en-US" altLang="ko-KR" sz="2000" smtClean="0"/>
              <a:t>interrupt()</a:t>
            </a:r>
            <a:r>
              <a:rPr lang="ko-KR" altLang="en-US" sz="2000" smtClean="0"/>
              <a:t>호출</a:t>
            </a:r>
            <a:endParaRPr lang="en-US" altLang="ko-KR" sz="2000" smtClean="0"/>
          </a:p>
          <a:p>
            <a:endParaRPr lang="ko-KR" altLang="en-US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484784"/>
            <a:ext cx="74660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4149080"/>
            <a:ext cx="51625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스레드 풀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스레드 폭증으로 일어나는 현상 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병렬 작업 처리가 많아지면 스레드 개수 증가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스레드 생성과 스케줄링으로 인해</a:t>
            </a:r>
            <a:r>
              <a:rPr lang="en-US" altLang="ko-KR" sz="2000" smtClean="0"/>
              <a:t> CPU</a:t>
            </a:r>
            <a:r>
              <a:rPr lang="ko-KR" altLang="en-US" sz="2000" smtClean="0"/>
              <a:t>가 바빠짐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메모리 사용량이 늘어남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애플리케이션의 성능 급격히 저하</a:t>
            </a:r>
            <a:endParaRPr lang="en-US" altLang="ko-KR" sz="2000" smtClean="0"/>
          </a:p>
          <a:p>
            <a:pPr lvl="1"/>
            <a:endParaRPr lang="en-US" altLang="ko-KR" smtClean="0"/>
          </a:p>
          <a:p>
            <a:r>
              <a:rPr lang="ko-KR" altLang="en-US" sz="2400" smtClean="0"/>
              <a:t>스레드 풀</a:t>
            </a:r>
            <a:r>
              <a:rPr lang="en-US" altLang="ko-KR" sz="2400" smtClean="0"/>
              <a:t>(Thread Pool)</a:t>
            </a:r>
          </a:p>
          <a:p>
            <a:pPr lvl="1"/>
            <a:r>
              <a:rPr lang="ko-KR" altLang="en-US" sz="2000" smtClean="0"/>
              <a:t>작업 처리에 사용되는 스레드를 제한된 개수만큼 미리 생성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작업 큐</a:t>
            </a:r>
            <a:r>
              <a:rPr lang="en-US" altLang="ko-KR" sz="2000" smtClean="0"/>
              <a:t>(Queue)</a:t>
            </a:r>
            <a:r>
              <a:rPr lang="ko-KR" altLang="en-US" sz="2000" smtClean="0"/>
              <a:t>에 들어오는 작업들을 하나씩 스레드가 맡아 처리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작업 처리가 끝난 스레드는 작업 결과를 애플리케이션으로 전달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스레드는 다시 작업 큐에서 새로운 작업을 가져와 처리</a:t>
            </a:r>
            <a:endParaRPr lang="en-US" altLang="ko-KR" sz="2000" smtClean="0"/>
          </a:p>
          <a:p>
            <a:pPr lvl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스레드 풀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/>
              <a:t>ExecutorService  </a:t>
            </a:r>
            <a:r>
              <a:rPr lang="ko-KR" altLang="en-US" sz="2400" smtClean="0"/>
              <a:t>인터페이스와 </a:t>
            </a:r>
            <a:r>
              <a:rPr lang="en-US" altLang="ko-KR" sz="2400" smtClean="0"/>
              <a:t>Executors </a:t>
            </a:r>
            <a:r>
              <a:rPr lang="ko-KR" altLang="en-US" sz="2400" smtClean="0"/>
              <a:t>클래스</a:t>
            </a:r>
            <a:endParaRPr lang="en-US" altLang="ko-KR" sz="2400" smtClean="0"/>
          </a:p>
          <a:p>
            <a:endParaRPr lang="en-US" altLang="ko-KR" sz="2400" smtClean="0"/>
          </a:p>
          <a:p>
            <a:pPr lvl="1"/>
            <a:r>
              <a:rPr lang="ko-KR" altLang="en-US" sz="2000" smtClean="0"/>
              <a:t>스레드 풀 생성</a:t>
            </a:r>
            <a:r>
              <a:rPr lang="en-US" altLang="ko-KR" sz="2000" smtClean="0"/>
              <a:t>, </a:t>
            </a:r>
            <a:r>
              <a:rPr lang="ko-KR" altLang="en-US" sz="2000" smtClean="0"/>
              <a:t>사용 </a:t>
            </a:r>
            <a:r>
              <a:rPr lang="en-US" altLang="ko-KR" sz="2000" smtClean="0"/>
              <a:t>- java.util.concurrent </a:t>
            </a:r>
            <a:r>
              <a:rPr lang="ko-KR" altLang="en-US" sz="2000" smtClean="0"/>
              <a:t>패키지에서 제공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r>
              <a:rPr lang="en-US" altLang="ko-KR" sz="2000" smtClean="0"/>
              <a:t>Executors</a:t>
            </a:r>
            <a:r>
              <a:rPr lang="ko-KR" altLang="en-US" sz="2000" smtClean="0"/>
              <a:t>의 정적 메소드 이용 </a:t>
            </a:r>
            <a:r>
              <a:rPr lang="en-US" altLang="ko-KR" sz="2000" smtClean="0"/>
              <a:t>-ExecutorService </a:t>
            </a:r>
            <a:r>
              <a:rPr lang="ko-KR" altLang="en-US" sz="2000" smtClean="0"/>
              <a:t>구현 객체 생성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r>
              <a:rPr lang="ko-KR" altLang="en-US" sz="2000" smtClean="0"/>
              <a:t>스레드 풀 </a:t>
            </a:r>
            <a:r>
              <a:rPr lang="en-US" altLang="ko-KR" sz="2000" smtClean="0"/>
              <a:t>= ExecutorService </a:t>
            </a:r>
            <a:r>
              <a:rPr lang="ko-KR" altLang="en-US" sz="2000" smtClean="0"/>
              <a:t>객체</a:t>
            </a:r>
            <a:endParaRPr lang="en-US" altLang="ko-KR" sz="2000" smtClean="0"/>
          </a:p>
          <a:p>
            <a:endParaRPr lang="ko-KR" altLang="en-US" sz="2400" smtClean="0"/>
          </a:p>
          <a:p>
            <a:endParaRPr lang="ko-KR" altLang="en-US" smtClean="0"/>
          </a:p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스레드 풀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solidFill>
                  <a:srgbClr val="000000"/>
                </a:solidFill>
              </a:rPr>
              <a:t>ExecutorService  </a:t>
            </a:r>
            <a:r>
              <a:rPr lang="ko-KR" altLang="en-US" sz="2400" smtClean="0">
                <a:solidFill>
                  <a:srgbClr val="000000"/>
                </a:solidFill>
              </a:rPr>
              <a:t>동작 원리</a:t>
            </a:r>
          </a:p>
          <a:p>
            <a:endParaRPr lang="ko-KR" altLang="en-US" sz="240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1268760"/>
            <a:ext cx="78549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스레드 풀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/>
              <a:t>스레드</a:t>
            </a:r>
            <a:r>
              <a:rPr lang="ko-KR" altLang="en-US" sz="2400" dirty="0" smtClean="0"/>
              <a:t> 풀 생성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다음 두 가지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중 하나로 간편 생성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newCachedThreadPool</a:t>
            </a:r>
            <a:r>
              <a:rPr lang="en-US" altLang="ko-KR" sz="2000" dirty="0" smtClean="0"/>
              <a:t>()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가질 수 있는 최대 값만큼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운영체제의 상황에 따라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  달라짐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- 1</a:t>
            </a:r>
            <a:r>
              <a:rPr lang="ko-KR" altLang="en-US" dirty="0" smtClean="0"/>
              <a:t>개 이상의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추가되었을 경우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- 60</a:t>
            </a:r>
            <a:r>
              <a:rPr lang="ko-KR" altLang="en-US" dirty="0" smtClean="0"/>
              <a:t>초 동안 추가된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아무 작업을 하지 않으면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추가된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종료하고 풀에서 제거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sz="2000" dirty="0" err="1" smtClean="0"/>
              <a:t>newFixedThreadPool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nThreads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코어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개수와 최대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개수가 </a:t>
            </a:r>
            <a:r>
              <a:rPr lang="ko-KR" altLang="en-US" dirty="0" err="1" smtClean="0"/>
              <a:t>매개값으로</a:t>
            </a:r>
            <a:r>
              <a:rPr lang="ko-KR" altLang="en-US" dirty="0" smtClean="0"/>
              <a:t> 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nThread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작업 처리하지 않고 놀고 있더라도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개수가 줄지 않음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1772816"/>
            <a:ext cx="7608888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프로세스와 스레드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23528" y="764704"/>
            <a:ext cx="86775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멀티 태스킹</a:t>
            </a:r>
            <a:r>
              <a:rPr lang="en-US" altLang="ko-KR" sz="2400" smtClean="0"/>
              <a:t>(multi tasking)</a:t>
            </a:r>
          </a:p>
          <a:p>
            <a:pPr lvl="1"/>
            <a:r>
              <a:rPr lang="ko-KR" altLang="en-US" sz="2000" smtClean="0"/>
              <a:t>두 가지 이상의 작업을 동시에 처리하는 것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r>
              <a:rPr lang="ko-KR" altLang="en-US" sz="2000" smtClean="0"/>
              <a:t>멀티 프로세스</a:t>
            </a:r>
            <a:endParaRPr lang="en-US" altLang="ko-KR" sz="2000" smtClean="0"/>
          </a:p>
          <a:p>
            <a:pPr lvl="2"/>
            <a:r>
              <a:rPr lang="ko-KR" altLang="en-US" smtClean="0"/>
              <a:t>독립적으로 프로그램들을 실행하고 여러 가지 작업 처리</a:t>
            </a:r>
            <a:endParaRPr lang="en-US" altLang="ko-KR" smtClean="0"/>
          </a:p>
          <a:p>
            <a:pPr lvl="1"/>
            <a:r>
              <a:rPr lang="ko-KR" altLang="en-US" sz="2000" smtClean="0"/>
              <a:t>멀티 스레드</a:t>
            </a:r>
            <a:endParaRPr lang="en-US" altLang="ko-KR" sz="2000" smtClean="0"/>
          </a:p>
          <a:p>
            <a:pPr lvl="2"/>
            <a:r>
              <a:rPr lang="ko-KR" altLang="en-US" smtClean="0"/>
              <a:t>한 개의 프로그램을 실행하고 내부적으로 여러 가지 작업 처리</a:t>
            </a:r>
            <a:endParaRPr lang="en-US" altLang="ko-KR" smtClean="0"/>
          </a:p>
        </p:txBody>
      </p:sp>
      <p:sp>
        <p:nvSpPr>
          <p:cNvPr id="17" name="직사각형 16"/>
          <p:cNvSpPr/>
          <p:nvPr/>
        </p:nvSpPr>
        <p:spPr>
          <a:xfrm>
            <a:off x="1035844" y="3303810"/>
            <a:ext cx="7072312" cy="23574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dirty="0"/>
              <a:t>멀티 프로세스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321594" y="3922935"/>
            <a:ext cx="1928812" cy="1428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>
                <a:latin typeface="+mn-ea"/>
              </a:rPr>
              <a:t>멀티 스레드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607594" y="3951510"/>
            <a:ext cx="785812" cy="1428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>
                <a:latin typeface="+mn-ea"/>
              </a:rPr>
              <a:t>싱글</a:t>
            </a:r>
            <a:endParaRPr lang="en-US" altLang="ko-KR" sz="1200">
              <a:latin typeface="+mn-ea"/>
            </a:endParaRPr>
          </a:p>
          <a:p>
            <a:pPr algn="ctr">
              <a:defRPr/>
            </a:pPr>
            <a:r>
              <a:rPr lang="ko-KR" altLang="en-US" sz="1200">
                <a:latin typeface="+mn-ea"/>
              </a:rPr>
              <a:t>스레드</a:t>
            </a:r>
          </a:p>
        </p:txBody>
      </p:sp>
      <p:sp>
        <p:nvSpPr>
          <p:cNvPr id="20" name="TextBox 7"/>
          <p:cNvSpPr txBox="1"/>
          <p:nvPr/>
        </p:nvSpPr>
        <p:spPr>
          <a:xfrm>
            <a:off x="1864519" y="3675285"/>
            <a:ext cx="94297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300" dirty="0">
                <a:latin typeface="+mn-ea"/>
                <a:ea typeface="+mn-ea"/>
              </a:rPr>
              <a:t>프로세스</a:t>
            </a:r>
            <a:r>
              <a:rPr lang="en-US" altLang="ko-KR" sz="1300" dirty="0">
                <a:latin typeface="+mn-ea"/>
                <a:ea typeface="+mn-ea"/>
              </a:rPr>
              <a:t>1</a:t>
            </a:r>
            <a:endParaRPr lang="ko-KR" altLang="en-US" sz="1300" dirty="0">
              <a:latin typeface="+mn-ea"/>
              <a:ea typeface="+mn-ea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3521869" y="3675285"/>
            <a:ext cx="94297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300">
                <a:latin typeface="+mn-ea"/>
                <a:ea typeface="+mn-ea"/>
              </a:rPr>
              <a:t>프로세스</a:t>
            </a:r>
            <a:r>
              <a:rPr lang="en-US" altLang="ko-KR" sz="1300">
                <a:latin typeface="+mn-ea"/>
                <a:ea typeface="+mn-ea"/>
              </a:rPr>
              <a:t>2</a:t>
            </a:r>
            <a:endParaRPr lang="ko-KR" altLang="en-US" sz="130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50594" y="3951510"/>
            <a:ext cx="785812" cy="1428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>
                <a:latin typeface="+mn-ea"/>
              </a:rPr>
              <a:t>싱글</a:t>
            </a:r>
            <a:endParaRPr lang="en-US" altLang="ko-KR" sz="1200">
              <a:latin typeface="+mn-ea"/>
            </a:endParaRPr>
          </a:p>
          <a:p>
            <a:pPr algn="ctr">
              <a:defRPr/>
            </a:pPr>
            <a:r>
              <a:rPr lang="ko-KR" altLang="en-US" sz="1200">
                <a:latin typeface="+mn-ea"/>
              </a:rPr>
              <a:t>스레드</a:t>
            </a:r>
          </a:p>
        </p:txBody>
      </p:sp>
      <p:sp>
        <p:nvSpPr>
          <p:cNvPr id="23" name="TextBox 10"/>
          <p:cNvSpPr txBox="1"/>
          <p:nvPr/>
        </p:nvSpPr>
        <p:spPr>
          <a:xfrm>
            <a:off x="4664869" y="3675285"/>
            <a:ext cx="94297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300">
                <a:latin typeface="+mn-ea"/>
                <a:ea typeface="+mn-ea"/>
              </a:rPr>
              <a:t>프로세스</a:t>
            </a:r>
            <a:r>
              <a:rPr lang="en-US" altLang="ko-KR" sz="1300">
                <a:latin typeface="+mn-ea"/>
                <a:ea typeface="+mn-ea"/>
              </a:rPr>
              <a:t>3</a:t>
            </a:r>
            <a:endParaRPr lang="ko-KR" altLang="en-US" sz="130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93594" y="3951510"/>
            <a:ext cx="1928812" cy="1428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>
                <a:latin typeface="+mn-ea"/>
              </a:rPr>
              <a:t>멀티 스레드</a:t>
            </a:r>
          </a:p>
        </p:txBody>
      </p:sp>
      <p:sp>
        <p:nvSpPr>
          <p:cNvPr id="25" name="TextBox 12"/>
          <p:cNvSpPr txBox="1"/>
          <p:nvPr/>
        </p:nvSpPr>
        <p:spPr>
          <a:xfrm>
            <a:off x="6436519" y="3675285"/>
            <a:ext cx="94297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300">
                <a:latin typeface="+mn-ea"/>
                <a:ea typeface="+mn-ea"/>
              </a:rPr>
              <a:t>프로세스</a:t>
            </a:r>
            <a:r>
              <a:rPr lang="en-US" altLang="ko-KR" sz="1300">
                <a:latin typeface="+mn-ea"/>
                <a:ea typeface="+mn-ea"/>
              </a:rPr>
              <a:t>4</a:t>
            </a:r>
            <a:endParaRPr lang="ko-KR" altLang="en-US" sz="1300">
              <a:latin typeface="+mn-ea"/>
              <a:ea typeface="+mn-ea"/>
            </a:endParaRPr>
          </a:p>
        </p:txBody>
      </p:sp>
      <p:grpSp>
        <p:nvGrpSpPr>
          <p:cNvPr id="26" name="그룹 25"/>
          <p:cNvGrpSpPr>
            <a:grpSpLocks/>
          </p:cNvGrpSpPr>
          <p:nvPr/>
        </p:nvGrpSpPr>
        <p:grpSpPr bwMode="auto">
          <a:xfrm>
            <a:off x="6179344" y="4451573"/>
            <a:ext cx="214312" cy="785812"/>
            <a:chOff x="1785918" y="4929198"/>
            <a:chExt cx="214314" cy="785818"/>
          </a:xfrm>
        </p:grpSpPr>
        <p:sp>
          <p:nvSpPr>
            <p:cNvPr id="47" name="직사각형 46"/>
            <p:cNvSpPr/>
            <p:nvPr/>
          </p:nvSpPr>
          <p:spPr>
            <a:xfrm>
              <a:off x="1785918" y="4929198"/>
              <a:ext cx="214314" cy="7858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 rot="5400000">
              <a:off x="1647805" y="5321313"/>
              <a:ext cx="5000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>
            <a:grpSpLocks/>
          </p:cNvGrpSpPr>
          <p:nvPr/>
        </p:nvGrpSpPr>
        <p:grpSpPr bwMode="auto">
          <a:xfrm>
            <a:off x="6750844" y="4451573"/>
            <a:ext cx="214312" cy="785812"/>
            <a:chOff x="1785918" y="4929198"/>
            <a:chExt cx="214314" cy="785818"/>
          </a:xfrm>
        </p:grpSpPr>
        <p:sp>
          <p:nvSpPr>
            <p:cNvPr id="45" name="직사각형 44"/>
            <p:cNvSpPr/>
            <p:nvPr/>
          </p:nvSpPr>
          <p:spPr>
            <a:xfrm>
              <a:off x="1785918" y="4929198"/>
              <a:ext cx="214314" cy="7858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 rot="5400000">
              <a:off x="1647805" y="5321313"/>
              <a:ext cx="5000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>
            <a:grpSpLocks/>
          </p:cNvGrpSpPr>
          <p:nvPr/>
        </p:nvGrpSpPr>
        <p:grpSpPr bwMode="auto">
          <a:xfrm>
            <a:off x="7325519" y="4451573"/>
            <a:ext cx="214312" cy="785812"/>
            <a:chOff x="1785918" y="4929198"/>
            <a:chExt cx="214314" cy="785818"/>
          </a:xfrm>
        </p:grpSpPr>
        <p:sp>
          <p:nvSpPr>
            <p:cNvPr id="43" name="직사각형 42"/>
            <p:cNvSpPr/>
            <p:nvPr/>
          </p:nvSpPr>
          <p:spPr>
            <a:xfrm>
              <a:off x="1785918" y="4929198"/>
              <a:ext cx="214314" cy="7858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 rot="5400000">
              <a:off x="1647805" y="5321313"/>
              <a:ext cx="5000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>
            <a:grpSpLocks/>
          </p:cNvGrpSpPr>
          <p:nvPr/>
        </p:nvGrpSpPr>
        <p:grpSpPr bwMode="auto">
          <a:xfrm>
            <a:off x="3885406" y="4451573"/>
            <a:ext cx="214313" cy="785812"/>
            <a:chOff x="1785918" y="4929198"/>
            <a:chExt cx="214314" cy="785818"/>
          </a:xfrm>
        </p:grpSpPr>
        <p:sp>
          <p:nvSpPr>
            <p:cNvPr id="41" name="직사각형 40"/>
            <p:cNvSpPr/>
            <p:nvPr/>
          </p:nvSpPr>
          <p:spPr>
            <a:xfrm>
              <a:off x="1785918" y="4929198"/>
              <a:ext cx="214314" cy="7858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rot="5400000">
              <a:off x="1647805" y="5321313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>
            <a:grpSpLocks/>
          </p:cNvGrpSpPr>
          <p:nvPr/>
        </p:nvGrpSpPr>
        <p:grpSpPr bwMode="auto">
          <a:xfrm>
            <a:off x="5036344" y="4451573"/>
            <a:ext cx="214312" cy="785812"/>
            <a:chOff x="1785918" y="4929198"/>
            <a:chExt cx="214314" cy="785818"/>
          </a:xfrm>
        </p:grpSpPr>
        <p:sp>
          <p:nvSpPr>
            <p:cNvPr id="39" name="직사각형 38"/>
            <p:cNvSpPr/>
            <p:nvPr/>
          </p:nvSpPr>
          <p:spPr>
            <a:xfrm>
              <a:off x="1785918" y="4929198"/>
              <a:ext cx="214314" cy="7858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 rot="5400000">
              <a:off x="1647805" y="5321313"/>
              <a:ext cx="5000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>
            <a:grpSpLocks/>
          </p:cNvGrpSpPr>
          <p:nvPr/>
        </p:nvGrpSpPr>
        <p:grpSpPr bwMode="auto">
          <a:xfrm>
            <a:off x="1821656" y="4451573"/>
            <a:ext cx="214313" cy="785812"/>
            <a:chOff x="1785918" y="4929198"/>
            <a:chExt cx="214314" cy="785818"/>
          </a:xfrm>
        </p:grpSpPr>
        <p:sp>
          <p:nvSpPr>
            <p:cNvPr id="37" name="직사각형 36"/>
            <p:cNvSpPr/>
            <p:nvPr/>
          </p:nvSpPr>
          <p:spPr>
            <a:xfrm>
              <a:off x="1785918" y="4929198"/>
              <a:ext cx="214314" cy="7858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 rot="5400000">
              <a:off x="1647805" y="5321313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>
            <a:grpSpLocks/>
          </p:cNvGrpSpPr>
          <p:nvPr/>
        </p:nvGrpSpPr>
        <p:grpSpPr bwMode="auto">
          <a:xfrm>
            <a:off x="2536031" y="4451573"/>
            <a:ext cx="214313" cy="785812"/>
            <a:chOff x="1785918" y="4929198"/>
            <a:chExt cx="214314" cy="785818"/>
          </a:xfrm>
        </p:grpSpPr>
        <p:sp>
          <p:nvSpPr>
            <p:cNvPr id="35" name="직사각형 34"/>
            <p:cNvSpPr/>
            <p:nvPr/>
          </p:nvSpPr>
          <p:spPr>
            <a:xfrm>
              <a:off x="1785918" y="4929198"/>
              <a:ext cx="214314" cy="7858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 rot="5400000">
              <a:off x="1647805" y="5321313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4"/>
          <p:cNvSpPr txBox="1"/>
          <p:nvPr/>
        </p:nvSpPr>
        <p:spPr>
          <a:xfrm>
            <a:off x="1610519" y="4237260"/>
            <a:ext cx="639762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000">
                <a:latin typeface="+mn-ea"/>
                <a:ea typeface="+mn-ea"/>
              </a:rPr>
              <a:t>스레드</a:t>
            </a:r>
            <a:r>
              <a:rPr lang="en-US" altLang="ko-KR" sz="1000">
                <a:latin typeface="+mn-ea"/>
                <a:ea typeface="+mn-ea"/>
              </a:rPr>
              <a:t>1</a:t>
            </a:r>
            <a:endParaRPr lang="ko-KR" altLang="en-US" sz="1000">
              <a:latin typeface="+mn-ea"/>
              <a:ea typeface="+mn-ea"/>
            </a:endParaRPr>
          </a:p>
        </p:txBody>
      </p:sp>
      <p:sp>
        <p:nvSpPr>
          <p:cNvPr id="34" name="TextBox 35"/>
          <p:cNvSpPr txBox="1"/>
          <p:nvPr/>
        </p:nvSpPr>
        <p:spPr>
          <a:xfrm>
            <a:off x="2321719" y="4237260"/>
            <a:ext cx="639762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000">
                <a:latin typeface="+mn-ea"/>
                <a:ea typeface="+mn-ea"/>
              </a:rPr>
              <a:t>스레드</a:t>
            </a:r>
            <a:r>
              <a:rPr lang="en-US" altLang="ko-KR" sz="1000">
                <a:latin typeface="+mn-ea"/>
                <a:ea typeface="+mn-ea"/>
              </a:rPr>
              <a:t>2</a:t>
            </a:r>
            <a:endParaRPr lang="ko-KR" altLang="en-US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42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스레드 풀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스레드 풀 종료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스레드 풀의 스레드는 기본적으로 데몬 스레드가 아님</a:t>
            </a:r>
            <a:endParaRPr lang="en-US" altLang="ko-KR" sz="2000" smtClean="0"/>
          </a:p>
          <a:p>
            <a:pPr lvl="2"/>
            <a:r>
              <a:rPr lang="en-US" altLang="ko-KR" smtClean="0"/>
              <a:t>main </a:t>
            </a:r>
            <a:r>
              <a:rPr lang="ko-KR" altLang="en-US" smtClean="0"/>
              <a:t>스레드 종료되더라도 스레드 풀 스레드는 작업 처리 위해 계속 실행</a:t>
            </a:r>
            <a:endParaRPr lang="en-US" altLang="ko-KR" smtClean="0"/>
          </a:p>
          <a:p>
            <a:pPr lvl="3"/>
            <a:r>
              <a:rPr lang="ko-KR" altLang="en-US" smtClean="0"/>
              <a:t>애플리케이션은 종료되지 않음</a:t>
            </a:r>
            <a:endParaRPr lang="en-US" altLang="ko-KR" smtClean="0"/>
          </a:p>
          <a:p>
            <a:pPr lvl="2"/>
            <a:r>
              <a:rPr lang="ko-KR" altLang="en-US" smtClean="0"/>
              <a:t>스레드 풀 종료해 모든 스레드 종료시켜야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z="2000" smtClean="0"/>
              <a:t>스레드 풀 종료 메소드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2852936"/>
            <a:ext cx="7481888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스레드 풀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smtClean="0"/>
              <a:t>작업 생성</a:t>
            </a:r>
            <a:endParaRPr lang="en-US" altLang="ko-KR" sz="2400" smtClean="0"/>
          </a:p>
          <a:p>
            <a:pPr lvl="1">
              <a:defRPr/>
            </a:pPr>
            <a:r>
              <a:rPr lang="ko-KR" altLang="en-US" sz="2000" smtClean="0"/>
              <a:t>하나의 작업은</a:t>
            </a:r>
            <a:r>
              <a:rPr lang="en-US" altLang="ko-KR" sz="2000" smtClean="0"/>
              <a:t> Runnable </a:t>
            </a:r>
            <a:r>
              <a:rPr lang="ko-KR" altLang="en-US" sz="2000" smtClean="0"/>
              <a:t>또는</a:t>
            </a:r>
            <a:r>
              <a:rPr lang="en-US" altLang="ko-KR" sz="2000" smtClean="0"/>
              <a:t> Callable </a:t>
            </a:r>
            <a:r>
              <a:rPr lang="ko-KR" altLang="en-US" sz="2000" smtClean="0"/>
              <a:t>객체로 표현</a:t>
            </a:r>
            <a:endParaRPr lang="en-US" altLang="ko-KR" sz="2000" smtClean="0"/>
          </a:p>
          <a:p>
            <a:pPr lvl="2">
              <a:buFont typeface="Wingdings" pitchFamily="2" charset="2"/>
              <a:buNone/>
              <a:defRPr/>
            </a:pPr>
            <a:endParaRPr lang="en-US" altLang="ko-KR" sz="2000" smtClean="0"/>
          </a:p>
          <a:p>
            <a:pPr lvl="1">
              <a:defRPr/>
            </a:pPr>
            <a:r>
              <a:rPr lang="en-US" altLang="ko-KR" sz="2000" smtClean="0"/>
              <a:t>Runnable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Callable</a:t>
            </a:r>
            <a:r>
              <a:rPr lang="ko-KR" altLang="en-US" sz="2000" smtClean="0"/>
              <a:t>의 차이점</a:t>
            </a:r>
            <a:endParaRPr lang="en-US" altLang="ko-KR" sz="2000" smtClean="0"/>
          </a:p>
          <a:p>
            <a:pPr lvl="2">
              <a:defRPr/>
            </a:pPr>
            <a:r>
              <a:rPr lang="ko-KR" altLang="en-US" smtClean="0"/>
              <a:t>작업 처리 완료 후 리턴값이 있느냐 없느냐</a:t>
            </a:r>
            <a:endParaRPr lang="en-US" altLang="ko-KR" smtClean="0"/>
          </a:p>
          <a:p>
            <a:pPr lvl="2">
              <a:defRPr/>
            </a:pPr>
            <a:endParaRPr lang="en-US" altLang="ko-KR" smtClean="0"/>
          </a:p>
          <a:p>
            <a:pPr lvl="2">
              <a:defRPr/>
            </a:pPr>
            <a:endParaRPr lang="en-US" altLang="ko-KR" smtClean="0"/>
          </a:p>
          <a:p>
            <a:pPr lvl="2">
              <a:defRPr/>
            </a:pPr>
            <a:endParaRPr lang="en-US" altLang="ko-KR" smtClean="0"/>
          </a:p>
          <a:p>
            <a:pPr lvl="2">
              <a:defRPr/>
            </a:pPr>
            <a:endParaRPr lang="en-US" altLang="ko-KR" smtClean="0"/>
          </a:p>
          <a:p>
            <a:pPr lvl="2">
              <a:defRPr/>
            </a:pPr>
            <a:endParaRPr lang="en-US" altLang="ko-KR" smtClean="0"/>
          </a:p>
          <a:p>
            <a:pPr lvl="2">
              <a:defRPr/>
            </a:pPr>
            <a:endParaRPr lang="en-US" altLang="ko-KR" smtClean="0"/>
          </a:p>
          <a:p>
            <a:pPr lvl="2">
              <a:defRPr/>
            </a:pPr>
            <a:endParaRPr lang="en-US" altLang="ko-KR" smtClean="0"/>
          </a:p>
          <a:p>
            <a:pPr lvl="2">
              <a:defRPr/>
            </a:pPr>
            <a:endParaRPr lang="en-US" altLang="ko-KR" smtClean="0"/>
          </a:p>
          <a:p>
            <a:pPr marL="357187" lvl="1" indent="0">
              <a:buFont typeface="Wingdings" pitchFamily="2" charset="2"/>
              <a:buNone/>
              <a:defRPr/>
            </a:pPr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2636912"/>
            <a:ext cx="7637463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스레드 풀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작업 처리 요청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ExecutorService</a:t>
            </a:r>
            <a:r>
              <a:rPr lang="ko-KR" altLang="en-US" sz="2000" smtClean="0"/>
              <a:t>의 작업 큐에 </a:t>
            </a:r>
            <a:r>
              <a:rPr lang="en-US" altLang="ko-KR" sz="2000" smtClean="0"/>
              <a:t>Runnable </a:t>
            </a:r>
            <a:r>
              <a:rPr lang="ko-KR" altLang="en-US" sz="2000" smtClean="0"/>
              <a:t>나</a:t>
            </a:r>
            <a:r>
              <a:rPr lang="en-US" altLang="ko-KR" sz="2000" smtClean="0"/>
              <a:t> Callable </a:t>
            </a:r>
            <a:r>
              <a:rPr lang="ko-KR" altLang="en-US" sz="2000" smtClean="0"/>
              <a:t>객체 넣음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작업 처리 요청 위해 </a:t>
            </a:r>
            <a:r>
              <a:rPr lang="en-US" altLang="ko-KR" sz="2000" smtClean="0"/>
              <a:t>ExecutorService</a:t>
            </a:r>
            <a:r>
              <a:rPr lang="ko-KR" altLang="en-US" sz="2000" smtClean="0"/>
              <a:t>는 두 가지 메소드 제공</a:t>
            </a:r>
            <a:endParaRPr lang="en-US" altLang="ko-KR" sz="2000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z="2000" smtClean="0"/>
              <a:t>작업 처리 도중 예외 발생할 경우</a:t>
            </a:r>
            <a:endParaRPr lang="en-US" altLang="ko-KR" sz="2000" smtClean="0"/>
          </a:p>
          <a:p>
            <a:pPr lvl="2"/>
            <a:r>
              <a:rPr lang="en-US" altLang="ko-KR" smtClean="0"/>
              <a:t>execute()</a:t>
            </a:r>
          </a:p>
          <a:p>
            <a:pPr lvl="3"/>
            <a:r>
              <a:rPr lang="ko-KR" altLang="en-US" smtClean="0"/>
              <a:t>스레드 종료 후 해당 스레드 제거</a:t>
            </a:r>
            <a:endParaRPr lang="en-US" altLang="ko-KR" smtClean="0"/>
          </a:p>
          <a:p>
            <a:pPr lvl="3"/>
            <a:r>
              <a:rPr lang="ko-KR" altLang="en-US" smtClean="0"/>
              <a:t>스레드 풀은 다른 작업 처리를 위해 새로운 스레드 생성</a:t>
            </a:r>
            <a:endParaRPr lang="en-US" altLang="ko-KR" smtClean="0"/>
          </a:p>
          <a:p>
            <a:pPr lvl="2">
              <a:buFont typeface="Wingdings" pitchFamily="2" charset="2"/>
              <a:buNone/>
            </a:pPr>
            <a:endParaRPr lang="en-US" altLang="ko-KR" smtClean="0"/>
          </a:p>
          <a:p>
            <a:pPr lvl="2"/>
            <a:r>
              <a:rPr lang="en-US" altLang="ko-KR" smtClean="0"/>
              <a:t>submit()</a:t>
            </a:r>
          </a:p>
          <a:p>
            <a:pPr lvl="3"/>
            <a:r>
              <a:rPr lang="ko-KR" altLang="en-US" smtClean="0"/>
              <a:t>스레드가 종료되지 않고 다음 작업 위해 재사용</a:t>
            </a:r>
          </a:p>
          <a:p>
            <a:pPr lvl="1"/>
            <a:endParaRPr lang="en-US" altLang="ko-KR" smtClean="0"/>
          </a:p>
          <a:p>
            <a:endParaRPr lang="ko-KR" altLang="en-US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1916832"/>
            <a:ext cx="7646988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스레드 풀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블로킹 방식의 작업 완료 통보 받기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작업이</a:t>
            </a:r>
            <a:r>
              <a:rPr lang="en-US" altLang="ko-KR" sz="2000" smtClean="0"/>
              <a:t> </a:t>
            </a:r>
            <a:r>
              <a:rPr lang="ko-KR" altLang="en-US" sz="2000" smtClean="0"/>
              <a:t>완료될 때까지 기다렸다가 </a:t>
            </a:r>
            <a:r>
              <a:rPr lang="en-US" altLang="ko-KR" sz="2000" smtClean="0"/>
              <a:t>(</a:t>
            </a:r>
            <a:r>
              <a:rPr lang="ko-KR" altLang="en-US" sz="2000" smtClean="0"/>
              <a:t>지연 되었다가</a:t>
            </a:r>
            <a:r>
              <a:rPr lang="en-US" altLang="ko-KR" sz="2000" smtClean="0"/>
              <a:t>) </a:t>
            </a:r>
            <a:r>
              <a:rPr lang="ko-KR" altLang="en-US" sz="2000" smtClean="0"/>
              <a:t>메소드 실행 </a:t>
            </a:r>
            <a:endParaRPr lang="en-US" altLang="ko-KR" sz="2000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en-US" altLang="ko-KR" sz="2000" smtClean="0"/>
              <a:t>Future </a:t>
            </a:r>
            <a:r>
              <a:rPr lang="ko-KR" altLang="en-US" sz="2000" smtClean="0"/>
              <a:t>객체</a:t>
            </a:r>
            <a:endParaRPr lang="en-US" altLang="ko-KR" sz="2000" smtClean="0"/>
          </a:p>
          <a:p>
            <a:pPr lvl="2"/>
            <a:r>
              <a:rPr lang="ko-KR" altLang="en-US" smtClean="0"/>
              <a:t>작업 결과가 아니라 지연 완료</a:t>
            </a:r>
            <a:r>
              <a:rPr lang="en-US" altLang="ko-KR" smtClean="0"/>
              <a:t>(pending completion)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2"/>
            <a:r>
              <a:rPr lang="ko-KR" altLang="en-US" smtClean="0"/>
              <a:t>작업이 완료될까지 기다렸다가</a:t>
            </a:r>
            <a:r>
              <a:rPr lang="en-US" altLang="ko-KR" smtClean="0"/>
              <a:t> </a:t>
            </a:r>
            <a:r>
              <a:rPr lang="ko-KR" altLang="en-US" smtClean="0"/>
              <a:t>최종 결과를 얻기 위해 </a:t>
            </a:r>
            <a:r>
              <a:rPr lang="en-US" altLang="ko-KR" smtClean="0"/>
              <a:t>get() </a:t>
            </a:r>
            <a:r>
              <a:rPr lang="ko-KR" altLang="en-US" smtClean="0"/>
              <a:t>메소드 사용</a:t>
            </a:r>
            <a:endParaRPr lang="en-US" altLang="ko-KR" smtClean="0"/>
          </a:p>
          <a:p>
            <a:pPr lvl="3"/>
            <a:r>
              <a:rPr lang="en-US" altLang="ko-KR" smtClean="0"/>
              <a:t>UI </a:t>
            </a:r>
            <a:r>
              <a:rPr lang="ko-KR" altLang="en-US" smtClean="0"/>
              <a:t>변경과 같은 스레드에 사용 불가</a:t>
            </a:r>
            <a:endParaRPr lang="en-US" altLang="ko-KR" smtClean="0"/>
          </a:p>
          <a:p>
            <a:endParaRPr lang="ko-KR" altLang="en-US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3744" y="1628800"/>
            <a:ext cx="7656512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7756" y="4730775"/>
            <a:ext cx="7072313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스레드 풀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defRPr/>
            </a:pPr>
            <a:r>
              <a:rPr lang="en-US" altLang="ko-KR" sz="2400" smtClean="0"/>
              <a:t>Future </a:t>
            </a:r>
            <a:r>
              <a:rPr lang="ko-KR" altLang="en-US" sz="2400" smtClean="0"/>
              <a:t>객체에 속한 다른 메소드</a:t>
            </a:r>
            <a:endParaRPr lang="en-US" altLang="ko-KR" sz="2400" smtClean="0"/>
          </a:p>
          <a:p>
            <a:pPr marL="342900" lvl="1">
              <a:defRPr/>
            </a:pPr>
            <a:endParaRPr lang="en-US" altLang="ko-KR" sz="2400" smtClean="0"/>
          </a:p>
          <a:p>
            <a:pPr marL="342900" lvl="1">
              <a:defRPr/>
            </a:pPr>
            <a:endParaRPr lang="en-US" altLang="ko-KR" sz="2400" smtClean="0"/>
          </a:p>
          <a:p>
            <a:pPr marL="342900" lvl="1">
              <a:defRPr/>
            </a:pPr>
            <a:endParaRPr lang="en-US" altLang="ko-KR" sz="2400" smtClean="0"/>
          </a:p>
          <a:p>
            <a:pPr marL="342900" lvl="1">
              <a:defRPr/>
            </a:pPr>
            <a:endParaRPr lang="en-US" altLang="ko-KR" sz="2400" smtClean="0"/>
          </a:p>
          <a:p>
            <a:pPr marL="342900" lvl="1">
              <a:defRPr/>
            </a:pPr>
            <a:endParaRPr lang="en-US" altLang="ko-KR" sz="2400" smtClean="0"/>
          </a:p>
          <a:p>
            <a:pPr marL="342900" lvl="1">
              <a:defRPr/>
            </a:pPr>
            <a:endParaRPr lang="en-US" altLang="ko-KR" sz="2400" smtClean="0"/>
          </a:p>
          <a:p>
            <a:pPr marL="146050">
              <a:defRPr/>
            </a:pPr>
            <a:r>
              <a:rPr lang="ko-KR" altLang="en-US" sz="2400" smtClean="0"/>
              <a:t>작업완료 통보 방식에 따른 구분</a:t>
            </a:r>
            <a:endParaRPr lang="en-US" altLang="ko-KR" sz="2400" smtClean="0"/>
          </a:p>
          <a:p>
            <a:pPr marL="342900" lvl="1">
              <a:defRPr/>
            </a:pPr>
            <a:r>
              <a:rPr lang="ko-KR" altLang="en-US" sz="2000" smtClean="0"/>
              <a:t>리턴값이 없는 작업 완료 통보 </a:t>
            </a:r>
            <a:endParaRPr lang="en-US" altLang="ko-KR" sz="2000" smtClean="0"/>
          </a:p>
          <a:p>
            <a:pPr marL="612775" lvl="2">
              <a:defRPr/>
            </a:pPr>
            <a:r>
              <a:rPr lang="en-US" altLang="ko-KR" smtClean="0"/>
              <a:t>Runnable </a:t>
            </a:r>
            <a:r>
              <a:rPr lang="ko-KR" altLang="en-US" smtClean="0"/>
              <a:t>객체로 생성해 처리</a:t>
            </a:r>
            <a:endParaRPr lang="en-US" altLang="ko-KR" smtClean="0"/>
          </a:p>
          <a:p>
            <a:pPr marL="342900" lvl="1">
              <a:defRPr/>
            </a:pPr>
            <a:endParaRPr lang="en-US" altLang="ko-KR" sz="2000" smtClean="0"/>
          </a:p>
          <a:p>
            <a:pPr marL="342900" lvl="1">
              <a:defRPr/>
            </a:pPr>
            <a:r>
              <a:rPr lang="ko-KR" altLang="en-US" sz="2000" smtClean="0"/>
              <a:t>리턴값이 있는 작업 완료 통보</a:t>
            </a:r>
          </a:p>
          <a:p>
            <a:pPr marL="612775" lvl="2">
              <a:defRPr/>
            </a:pPr>
            <a:r>
              <a:rPr lang="ko-KR" altLang="en-US" smtClean="0"/>
              <a:t>작업</a:t>
            </a:r>
            <a:r>
              <a:rPr lang="en-US" altLang="ko-KR" smtClean="0"/>
              <a:t> </a:t>
            </a:r>
            <a:r>
              <a:rPr lang="ko-KR" altLang="en-US" smtClean="0"/>
              <a:t>객체를 </a:t>
            </a:r>
            <a:r>
              <a:rPr lang="en-US" altLang="ko-KR" smtClean="0"/>
              <a:t>Callable </a:t>
            </a:r>
            <a:r>
              <a:rPr lang="ko-KR" altLang="en-US" smtClean="0"/>
              <a:t>로</a:t>
            </a:r>
            <a:r>
              <a:rPr lang="en-US" altLang="ko-KR" smtClean="0"/>
              <a:t> </a:t>
            </a:r>
            <a:r>
              <a:rPr lang="ko-KR" altLang="en-US" smtClean="0"/>
              <a:t>생성</a:t>
            </a:r>
            <a:endParaRPr lang="ko-KR" altLang="en-US" sz="2000" smtClean="0"/>
          </a:p>
          <a:p>
            <a:pPr marL="146050">
              <a:defRPr/>
            </a:pPr>
            <a:endParaRPr lang="en-US" altLang="ko-KR" sz="2800" smtClean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  <a:defRPr/>
            </a:pPr>
            <a:endParaRPr lang="en-US" altLang="ko-KR" sz="2000" smtClean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  <a:defRPr/>
            </a:pPr>
            <a:endParaRPr lang="en-US" altLang="ko-KR" sz="2000" smtClean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  <a:defRPr/>
            </a:pPr>
            <a:endParaRPr lang="en-US" altLang="ko-KR" sz="2000" smtClean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  <a:defRPr/>
            </a:pPr>
            <a:endParaRPr lang="en-US" altLang="ko-KR" sz="2000" smtClean="0"/>
          </a:p>
          <a:p>
            <a:pPr marL="0" lvl="1" indent="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None/>
              <a:defRPr/>
            </a:pPr>
            <a:endParaRPr lang="en-US" altLang="ko-KR" sz="2400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556792"/>
            <a:ext cx="7088188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스레드 풀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050">
              <a:defRPr/>
            </a:pPr>
            <a:r>
              <a:rPr lang="ko-KR" altLang="en-US" sz="2400" smtClean="0">
                <a:solidFill>
                  <a:prstClr val="black"/>
                </a:solidFill>
              </a:rPr>
              <a:t>작업완료 통보 방식에 따른 구분</a:t>
            </a:r>
            <a:endParaRPr lang="en-US" altLang="ko-KR" sz="2400" smtClean="0">
              <a:solidFill>
                <a:prstClr val="black"/>
              </a:solidFill>
            </a:endParaRPr>
          </a:p>
          <a:p>
            <a:pPr marL="342900" lvl="1">
              <a:defRPr/>
            </a:pPr>
            <a:r>
              <a:rPr lang="ko-KR" altLang="en-US" sz="2000" smtClean="0">
                <a:solidFill>
                  <a:prstClr val="black"/>
                </a:solidFill>
              </a:rPr>
              <a:t>작업 처리 결과를 외부 객체에 저장</a:t>
            </a:r>
            <a:endParaRPr lang="en-US" altLang="ko-KR" sz="2000" smtClean="0">
              <a:solidFill>
                <a:prstClr val="black"/>
              </a:solidFill>
            </a:endParaRPr>
          </a:p>
          <a:p>
            <a:pPr marL="612775" lvl="2">
              <a:defRPr/>
            </a:pPr>
            <a:r>
              <a:rPr lang="ko-KR" altLang="en-US" smtClean="0">
                <a:solidFill>
                  <a:prstClr val="black"/>
                </a:solidFill>
              </a:rPr>
              <a:t>보통은 두 개 이상의 스레드 작업을 취합할 목적으로 사용</a:t>
            </a:r>
          </a:p>
          <a:p>
            <a:pPr marL="342900" lvl="1">
              <a:defRPr/>
            </a:pPr>
            <a:endParaRPr lang="en-US" altLang="ko-KR" smtClean="0">
              <a:solidFill>
                <a:prstClr val="black"/>
              </a:solidFill>
            </a:endParaRPr>
          </a:p>
          <a:p>
            <a:pPr>
              <a:defRPr/>
            </a:pP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2132856"/>
            <a:ext cx="45148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스레드 풀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콜 백 방식의 작업 완료 통보 받기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콜 백의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개념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애플리케이션이 </a:t>
            </a:r>
            <a:r>
              <a:rPr lang="ko-KR" altLang="en-US" dirty="0" err="1" smtClean="0"/>
              <a:t>스레드에게</a:t>
            </a:r>
            <a:r>
              <a:rPr lang="ko-KR" altLang="en-US" dirty="0" smtClean="0"/>
              <a:t> 작업 처리를 요청한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기능 수행할 동안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작업을 완료하면 애플리케이션의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자동 실행하는 기법 이때 자동 실행되는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sz="2000" dirty="0" smtClean="0"/>
              <a:t>작업 완료 통보 얻기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블로킹 </a:t>
            </a:r>
            <a:r>
              <a:rPr lang="en-US" altLang="ko-KR" sz="2000" dirty="0" err="1" smtClean="0"/>
              <a:t>vs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콜 백 이해</a:t>
            </a:r>
          </a:p>
          <a:p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3284984"/>
            <a:ext cx="6934200" cy="310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스레드 풀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050"/>
            <a:r>
              <a:rPr lang="ko-KR" altLang="en-US" sz="2400" smtClean="0">
                <a:solidFill>
                  <a:srgbClr val="000000"/>
                </a:solidFill>
              </a:rPr>
              <a:t>작업완료 통보 방식에 따른 구분</a:t>
            </a:r>
            <a:endParaRPr lang="en-US" altLang="ko-KR" sz="2400" smtClean="0">
              <a:solidFill>
                <a:srgbClr val="000000"/>
              </a:solidFill>
            </a:endParaRPr>
          </a:p>
          <a:p>
            <a:pPr lvl="1"/>
            <a:r>
              <a:rPr lang="ko-KR" altLang="en-US" sz="2000" smtClean="0"/>
              <a:t>작업 완료 순으로 통보 받기</a:t>
            </a:r>
            <a:endParaRPr lang="en-US" altLang="ko-KR" sz="2000" smtClean="0"/>
          </a:p>
          <a:p>
            <a:pPr lvl="2"/>
            <a:r>
              <a:rPr lang="ko-KR" altLang="en-US" smtClean="0"/>
              <a:t>작업 요청 순서대로 작업 처리가 완료되는 것은 아님</a:t>
            </a:r>
            <a:endParaRPr lang="en-US" altLang="ko-KR" smtClean="0"/>
          </a:p>
          <a:p>
            <a:pPr lvl="2"/>
            <a:r>
              <a:rPr lang="ko-KR" altLang="en-US" smtClean="0"/>
              <a:t>작업의 양과 스레드 스케줄링에 따라 먼저 요청한 작업이 나중에 완료되는 경우도 발생</a:t>
            </a:r>
            <a:endParaRPr lang="en-US" altLang="ko-KR" smtClean="0"/>
          </a:p>
          <a:p>
            <a:pPr lvl="2"/>
            <a:r>
              <a:rPr lang="ko-KR" altLang="en-US" smtClean="0"/>
              <a:t>여러 개의 작업들이 순차적으로 처리될 필요성이 없고</a:t>
            </a:r>
            <a:r>
              <a:rPr lang="en-US" altLang="ko-KR" smtClean="0"/>
              <a:t>, </a:t>
            </a:r>
          </a:p>
          <a:p>
            <a:pPr lvl="2">
              <a:buFont typeface="Wingdings" pitchFamily="2" charset="2"/>
              <a:buNone/>
            </a:pPr>
            <a:r>
              <a:rPr lang="en-US" altLang="ko-KR" smtClean="0"/>
              <a:t>     </a:t>
            </a:r>
            <a:r>
              <a:rPr lang="ko-KR" altLang="en-US" smtClean="0"/>
              <a:t>처리 결과도 순차적으로 이용할 필요가 없다면 </a:t>
            </a:r>
            <a:endParaRPr lang="en-US" altLang="ko-KR" smtClean="0"/>
          </a:p>
          <a:p>
            <a:pPr lvl="2">
              <a:buFont typeface="Wingdings" pitchFamily="2" charset="2"/>
              <a:buNone/>
            </a:pPr>
            <a:r>
              <a:rPr lang="en-US" altLang="ko-KR" smtClean="0"/>
              <a:t>     </a:t>
            </a:r>
            <a:r>
              <a:rPr lang="en-US" altLang="ko-KR" smtClean="0">
                <a:sym typeface="Wingdings" pitchFamily="2" charset="2"/>
              </a:rPr>
              <a:t> </a:t>
            </a:r>
            <a:r>
              <a:rPr lang="ko-KR" altLang="en-US" smtClean="0"/>
              <a:t>작업 처리가 완료된 것부터 결과를 얻어 이용하는 것이 좋음</a:t>
            </a:r>
            <a:endParaRPr lang="en-US" altLang="ko-KR" smtClean="0"/>
          </a:p>
          <a:p>
            <a:pPr lvl="2">
              <a:buFont typeface="Wingdings" pitchFamily="2" charset="2"/>
              <a:buNone/>
            </a:pPr>
            <a:endParaRPr lang="en-US" altLang="ko-KR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3645024"/>
            <a:ext cx="7162800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프로세스와 스레드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메인</a:t>
            </a:r>
            <a:r>
              <a:rPr lang="en-US" altLang="ko-KR" sz="2400" dirty="0" smtClean="0"/>
              <a:t>(main) </a:t>
            </a:r>
            <a:r>
              <a:rPr lang="ko-KR" altLang="en-US" sz="2400" dirty="0" err="1" smtClean="0"/>
              <a:t>스레드</a:t>
            </a:r>
            <a:endParaRPr lang="en-US" altLang="ko-KR" sz="2400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sz="2000" dirty="0" smtClean="0"/>
              <a:t>모든 자바 프로그램은 메인 </a:t>
            </a:r>
            <a:r>
              <a:rPr lang="ko-KR" altLang="en-US" sz="2000" dirty="0" err="1" smtClean="0"/>
              <a:t>스레드가</a:t>
            </a:r>
            <a:r>
              <a:rPr lang="en-US" altLang="ko-KR" sz="2000" dirty="0" smtClean="0"/>
              <a:t> main()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실행하며 시작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main() </a:t>
            </a:r>
            <a:r>
              <a:rPr lang="ko-KR" altLang="en-US" sz="2000" dirty="0" err="1" smtClean="0"/>
              <a:t>메소드의</a:t>
            </a:r>
            <a:r>
              <a:rPr lang="ko-KR" altLang="en-US" sz="2000" dirty="0" smtClean="0"/>
              <a:t> 첫 코드부터 아래로 순차적으로 실행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실행 종료 조건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마지막 코드 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return </a:t>
            </a:r>
            <a:r>
              <a:rPr lang="ko-KR" altLang="en-US" dirty="0" smtClean="0"/>
              <a:t>문을 만나면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sz="2000" dirty="0" smtClean="0"/>
              <a:t>main </a:t>
            </a:r>
            <a:r>
              <a:rPr lang="ko-KR" altLang="en-US" sz="2000" dirty="0" err="1" smtClean="0"/>
              <a:t>스레드는</a:t>
            </a:r>
            <a:r>
              <a:rPr lang="ko-KR" altLang="en-US" sz="2000" dirty="0" smtClean="0"/>
              <a:t> 작업 </a:t>
            </a:r>
            <a:r>
              <a:rPr lang="ko-KR" altLang="en-US" sz="2000" dirty="0" err="1" smtClean="0"/>
              <a:t>스레드들을</a:t>
            </a:r>
            <a:r>
              <a:rPr lang="ko-KR" altLang="en-US" sz="2000" dirty="0" smtClean="0"/>
              <a:t> 만들어 </a:t>
            </a:r>
            <a:r>
              <a:rPr lang="ko-KR" altLang="en-US" sz="2000" smtClean="0"/>
              <a:t>병렬로 코드를 실행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멀티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생성해 멀티 </a:t>
            </a:r>
            <a:r>
              <a:rPr lang="ko-KR" altLang="en-US" dirty="0" err="1" smtClean="0"/>
              <a:t>태스킹</a:t>
            </a:r>
            <a:r>
              <a:rPr lang="ko-KR" altLang="en-US" dirty="0" smtClean="0"/>
              <a:t> 수행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sz="2000" dirty="0" smtClean="0"/>
              <a:t>프로세스의 종료</a:t>
            </a:r>
            <a:endParaRPr lang="en-US" altLang="ko-KR" sz="2000" dirty="0" smtClean="0"/>
          </a:p>
          <a:p>
            <a:pPr lvl="2"/>
            <a:r>
              <a:rPr lang="ko-KR" altLang="en-US" dirty="0" err="1" smtClean="0"/>
              <a:t>싱글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메인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종료하면 프로세스도 종료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멀티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 중인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하나라도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</a:t>
            </a:r>
            <a:r>
              <a:rPr lang="ko-KR" altLang="en-US" dirty="0" err="1" smtClean="0"/>
              <a:t>미종료</a:t>
            </a:r>
            <a:endParaRPr lang="en-US" altLang="ko-KR" sz="2800" dirty="0" smtClean="0"/>
          </a:p>
          <a:p>
            <a:pPr lvl="1"/>
            <a:endParaRPr lang="ko-KR" alt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작업 스레드 생성과 실행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멀티 </a:t>
            </a:r>
            <a:r>
              <a:rPr lang="ko-KR" altLang="en-US" sz="2400" dirty="0" err="1" smtClean="0"/>
              <a:t>스레드로</a:t>
            </a:r>
            <a:r>
              <a:rPr lang="ko-KR" altLang="en-US" sz="2400" dirty="0" smtClean="0"/>
              <a:t> 실행하는 어플리케이션 개발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몇 개의 작업을 병렬로 실행할지 결정하는 것이 선행되어야 함</a:t>
            </a:r>
            <a:r>
              <a:rPr lang="en-US" altLang="ko-KR" sz="200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sz="2400" dirty="0" smtClean="0"/>
              <a:t>작업 </a:t>
            </a:r>
            <a:r>
              <a:rPr lang="ko-KR" altLang="en-US" sz="2400" dirty="0" err="1" smtClean="0"/>
              <a:t>스레드</a:t>
            </a:r>
            <a:r>
              <a:rPr lang="ko-KR" altLang="en-US" sz="2400" dirty="0" smtClean="0"/>
              <a:t> 생성 방법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Thread </a:t>
            </a:r>
            <a:r>
              <a:rPr lang="ko-KR" altLang="en-US" sz="2000" dirty="0" smtClean="0"/>
              <a:t>클래스로부터 직접 생성</a:t>
            </a:r>
            <a:endParaRPr lang="en-US" altLang="ko-KR" sz="2000" dirty="0" smtClean="0"/>
          </a:p>
          <a:p>
            <a:pPr lvl="2"/>
            <a:r>
              <a:rPr lang="en-US" altLang="ko-KR" dirty="0" err="1" smtClean="0"/>
              <a:t>Runnable</a:t>
            </a:r>
            <a:r>
              <a:rPr lang="ko-KR" altLang="en-US" dirty="0" smtClean="0"/>
              <a:t>을 매개값으로 갖는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</a:p>
          <a:p>
            <a:pPr lvl="1"/>
            <a:r>
              <a:rPr lang="en-US" altLang="ko-KR" sz="2000" dirty="0" smtClean="0"/>
              <a:t>Thread </a:t>
            </a:r>
            <a:r>
              <a:rPr lang="ko-KR" altLang="en-US" sz="2000" dirty="0" smtClean="0"/>
              <a:t>하위 클래스로부터 생성</a:t>
            </a:r>
            <a:endParaRPr lang="en-US" altLang="ko-KR" sz="2000" dirty="0" smtClean="0"/>
          </a:p>
          <a:p>
            <a:pPr lvl="2"/>
            <a:r>
              <a:rPr lang="en-US" altLang="ko-KR" dirty="0" smtClean="0"/>
              <a:t>Thread </a:t>
            </a:r>
            <a:r>
              <a:rPr lang="ko-KR" altLang="en-US" dirty="0" smtClean="0"/>
              <a:t>클래스 상속 후 </a:t>
            </a:r>
            <a:r>
              <a:rPr lang="en-US" altLang="ko-KR" dirty="0" smtClean="0"/>
              <a:t>run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 해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실행할 코드 작성</a:t>
            </a:r>
          </a:p>
          <a:p>
            <a:endParaRPr lang="en-US" altLang="ko-KR" sz="2400" dirty="0" smtClean="0"/>
          </a:p>
          <a:p>
            <a:endParaRPr lang="ko-KR" altLang="en-US" dirty="0" smtClean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679823"/>
            <a:ext cx="6704013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작업 스레드 생성과 실행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스레드의 이름</a:t>
            </a:r>
            <a:endParaRPr lang="en-US" altLang="ko-KR" sz="2400" smtClean="0"/>
          </a:p>
          <a:p>
            <a:endParaRPr lang="en-US" altLang="ko-KR" sz="2400" smtClean="0"/>
          </a:p>
          <a:p>
            <a:pPr lvl="1"/>
            <a:r>
              <a:rPr lang="ko-KR" altLang="en-US" sz="2000" smtClean="0"/>
              <a:t>메인 스레드 이름</a:t>
            </a:r>
            <a:r>
              <a:rPr lang="en-US" altLang="ko-KR" sz="2000" smtClean="0"/>
              <a:t>: main</a:t>
            </a:r>
          </a:p>
          <a:p>
            <a:pPr lvl="1"/>
            <a:r>
              <a:rPr lang="ko-KR" altLang="en-US" sz="2000" smtClean="0"/>
              <a:t>작업 스레드 이름 </a:t>
            </a:r>
            <a:r>
              <a:rPr lang="en-US" altLang="ko-KR" sz="2000" smtClean="0"/>
              <a:t>(</a:t>
            </a:r>
            <a:r>
              <a:rPr lang="ko-KR" altLang="en-US" sz="2000" smtClean="0"/>
              <a:t>자동 설정</a:t>
            </a:r>
            <a:r>
              <a:rPr lang="en-US" altLang="ko-KR" sz="2000" smtClean="0"/>
              <a:t>) : Thread-n</a:t>
            </a:r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r>
              <a:rPr lang="ko-KR" altLang="en-US" sz="2000" smtClean="0"/>
              <a:t>작업 스레드 이름 변경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r>
              <a:rPr lang="ko-KR" altLang="en-US" sz="2000" smtClean="0"/>
              <a:t>코드 실행하는 현재 스레드 객체의 참조 얻기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2012" y="2405063"/>
            <a:ext cx="7466013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5025" y="3709789"/>
            <a:ext cx="7466012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5975" y="4861917"/>
            <a:ext cx="747553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스레드 우선순위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동시성과 </a:t>
            </a:r>
            <a:r>
              <a:rPr lang="ko-KR" altLang="en-US" sz="2400" dirty="0" err="1" smtClean="0"/>
              <a:t>병렬성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동시성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멀티 작업 위해 하나의 코어에서 멀티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번갈아 가며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 실행하는 성질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sz="2000" dirty="0" err="1" smtClean="0"/>
              <a:t>병렬성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멀티 작업을 위해 멀티 코어에서 개별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동시에 실행하는 성질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7569" y="3153494"/>
            <a:ext cx="740886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스레드 우선순위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스레드 스케줄링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스레드의 개수가 코어의 수보다 많을 경우</a:t>
            </a:r>
            <a:endParaRPr lang="en-US" altLang="ko-KR" sz="2000" smtClean="0"/>
          </a:p>
          <a:p>
            <a:pPr lvl="2"/>
            <a:r>
              <a:rPr lang="ko-KR" altLang="en-US" smtClean="0"/>
              <a:t>스레드를 어떤 순서로 동시성으로 실행할 것인가 결정</a:t>
            </a:r>
            <a:r>
              <a:rPr lang="en-US" altLang="ko-KR" smtClean="0">
                <a:sym typeface="Wingdings" pitchFamily="2" charset="2"/>
              </a:rPr>
              <a:t> </a:t>
            </a:r>
            <a:r>
              <a:rPr lang="ko-KR" altLang="en-US" smtClean="0">
                <a:sym typeface="Wingdings" pitchFamily="2" charset="2"/>
              </a:rPr>
              <a:t>스레드 스케줄링</a:t>
            </a:r>
            <a:endParaRPr lang="en-US" altLang="ko-KR" smtClean="0">
              <a:sym typeface="Wingdings" pitchFamily="2" charset="2"/>
            </a:endParaRPr>
          </a:p>
          <a:p>
            <a:pPr lvl="2"/>
            <a:r>
              <a:rPr lang="ko-KR" altLang="en-US" smtClean="0"/>
              <a:t>스케줄링 의해 스레드들은 번갈아 가며 </a:t>
            </a:r>
            <a:r>
              <a:rPr lang="en-US" altLang="ko-KR" smtClean="0"/>
              <a:t>run() </a:t>
            </a:r>
            <a:r>
              <a:rPr lang="ko-KR" altLang="en-US" smtClean="0"/>
              <a:t>메소드를 조금씩 실행</a:t>
            </a:r>
            <a:endParaRPr lang="en-US" altLang="ko-KR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2752129"/>
            <a:ext cx="5340350" cy="240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스레드 우선순위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자바의 </a:t>
            </a:r>
            <a:r>
              <a:rPr lang="ko-KR" altLang="en-US" sz="2400" dirty="0" err="1" smtClean="0"/>
              <a:t>스레드</a:t>
            </a:r>
            <a:r>
              <a:rPr lang="ko-KR" altLang="en-US" sz="2400" dirty="0" smtClean="0"/>
              <a:t> 스케줄링</a:t>
            </a:r>
          </a:p>
          <a:p>
            <a:pPr lvl="1"/>
            <a:r>
              <a:rPr lang="ko-KR" altLang="en-US" sz="2000" dirty="0" smtClean="0"/>
              <a:t>우선 순위</a:t>
            </a:r>
            <a:r>
              <a:rPr lang="en-US" altLang="ko-KR" sz="2000" dirty="0" smtClean="0"/>
              <a:t>(Priority) </a:t>
            </a:r>
            <a:r>
              <a:rPr lang="ko-KR" altLang="en-US" sz="2000" dirty="0" smtClean="0"/>
              <a:t>방식과 순환 할당</a:t>
            </a:r>
            <a:r>
              <a:rPr lang="en-US" altLang="ko-KR" sz="2000" dirty="0" smtClean="0"/>
              <a:t>(Round-Robin) </a:t>
            </a:r>
            <a:r>
              <a:rPr lang="ko-KR" altLang="en-US" sz="2000" dirty="0" smtClean="0"/>
              <a:t>방식 사용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sz="2000" dirty="0" smtClean="0"/>
              <a:t>우선 순위 방식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코드로 제어 가능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ko-KR" altLang="en-US" dirty="0" smtClean="0"/>
              <a:t>우선 순위가 높은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실행 상태를 더 많이 가지도록 스케줄링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1~10</a:t>
            </a:r>
            <a:r>
              <a:rPr lang="ko-KR" altLang="en-US" dirty="0" smtClean="0"/>
              <a:t>까지 값을 가질 수 있으며 기본은 </a:t>
            </a:r>
            <a:r>
              <a:rPr lang="en-US" altLang="ko-KR" dirty="0" smtClean="0"/>
              <a:t>5</a:t>
            </a:r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1"/>
            <a:r>
              <a:rPr lang="ko-KR" altLang="en-US" sz="2000" dirty="0" smtClean="0"/>
              <a:t>순환 할당 방식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코드로 제어할 수 없음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ko-KR" altLang="en-US" dirty="0" smtClean="0"/>
              <a:t>시간 할당량</a:t>
            </a:r>
            <a:r>
              <a:rPr lang="en-US" altLang="ko-KR" dirty="0" smtClean="0"/>
              <a:t>(Time Slice)</a:t>
            </a:r>
            <a:r>
              <a:rPr lang="ko-KR" altLang="en-US" dirty="0" smtClean="0"/>
              <a:t> 정해서 하나의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정해진 시간만큼 실행</a:t>
            </a:r>
          </a:p>
        </p:txBody>
      </p:sp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2149</TotalTime>
  <Words>1587</Words>
  <Application>Microsoft Office PowerPoint</Application>
  <PresentationFormat>화면 슬라이드 쇼(4:3)</PresentationFormat>
  <Paragraphs>381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K</cp:lastModifiedBy>
  <cp:revision>256</cp:revision>
  <dcterms:created xsi:type="dcterms:W3CDTF">2018-03-28T12:54:45Z</dcterms:created>
  <dcterms:modified xsi:type="dcterms:W3CDTF">2022-12-13T08:30:48Z</dcterms:modified>
</cp:coreProperties>
</file>