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48" r:id="rId4"/>
    <p:sldId id="349" r:id="rId5"/>
    <p:sldId id="350" r:id="rId6"/>
    <p:sldId id="353" r:id="rId7"/>
    <p:sldId id="351" r:id="rId8"/>
    <p:sldId id="352" r:id="rId9"/>
    <p:sldId id="355" r:id="rId10"/>
    <p:sldId id="356" r:id="rId11"/>
    <p:sldId id="357" r:id="rId12"/>
    <p:sldId id="358" r:id="rId13"/>
    <p:sldId id="359" r:id="rId14"/>
    <p:sldId id="360" r:id="rId15"/>
    <p:sldId id="36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ash.kr/index.php/%EB%8D%B0%EC%9D%B4%ED%84%B0" TargetMode="External"/><Relationship Id="rId2" Type="http://schemas.openxmlformats.org/officeDocument/2006/relationships/hyperlink" Target="http://wiki.hash.kr/index.php/%EB%84%A4%ED%8A%B8%EC%9B%8C%ED%81%A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smtClean="0"/>
              <a:t>(</a:t>
            </a:r>
            <a:r>
              <a:rPr lang="ko-KR" altLang="en-US" sz="4000" b="1" smtClean="0"/>
              <a:t>네트워크</a:t>
            </a:r>
            <a:r>
              <a:rPr lang="en-US" altLang="ko-KR" sz="4000" b="1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TCP </a:t>
            </a:r>
            <a:r>
              <a:rPr lang="ko-KR" altLang="en-US" b="1" smtClean="0"/>
              <a:t>네트워킹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Socket </a:t>
            </a:r>
            <a:r>
              <a:rPr lang="ko-KR" altLang="en-US" sz="2400" dirty="0" smtClean="0"/>
              <a:t>생성과 연결 </a:t>
            </a:r>
            <a:r>
              <a:rPr lang="ko-KR" altLang="en-US" sz="2400" dirty="0" smtClean="0"/>
              <a:t>요청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lvl="1"/>
            <a:r>
              <a:rPr lang="en-US" altLang="ko-KR" sz="2000" dirty="0" smtClean="0"/>
              <a:t>Socket </a:t>
            </a:r>
            <a:r>
              <a:rPr lang="ko-KR" altLang="en-US" sz="2000" dirty="0" smtClean="0"/>
              <a:t>생성 및 연결 요청</a:t>
            </a:r>
            <a:endParaRPr lang="en-US" altLang="ko-KR" sz="2000" dirty="0" smtClean="0"/>
          </a:p>
          <a:p>
            <a:pPr lvl="2"/>
            <a:r>
              <a:rPr lang="en-US" altLang="ko-KR" dirty="0" err="1" smtClean="0"/>
              <a:t>java.net.Socket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바인딩 포트 번호를 제공하면 생성과 동시에 사용가능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sz="2000" dirty="0" smtClean="0"/>
              <a:t>연결 끊기</a:t>
            </a:r>
            <a:endParaRPr lang="en-US" altLang="ko-KR" sz="2000" dirty="0" smtClean="0"/>
          </a:p>
          <a:p>
            <a:pPr lvl="2"/>
            <a:r>
              <a:rPr lang="en-US" altLang="ko-KR" dirty="0" smtClean="0"/>
              <a:t>Exception </a:t>
            </a:r>
            <a:r>
              <a:rPr lang="ko-KR" altLang="en-US" dirty="0" smtClean="0"/>
              <a:t>처리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TCP </a:t>
            </a:r>
            <a:r>
              <a:rPr lang="ko-KR" altLang="en-US" b="1" smtClean="0"/>
              <a:t>네트워킹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5"/>
            <a:ext cx="86775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smtClean="0"/>
              <a:t>Socket </a:t>
            </a:r>
            <a:r>
              <a:rPr lang="ko-KR" altLang="en-US" sz="2400" smtClean="0"/>
              <a:t>데이터 통신</a:t>
            </a:r>
            <a:endParaRPr lang="en-US" altLang="ko-KR" sz="2400" smtClean="0"/>
          </a:p>
          <a:p>
            <a:pPr lvl="1">
              <a:defRPr/>
            </a:pPr>
            <a:r>
              <a:rPr lang="en-US" altLang="ko-KR" sz="2000" smtClean="0"/>
              <a:t>Socket </a:t>
            </a:r>
            <a:r>
              <a:rPr lang="ko-KR" altLang="en-US" sz="2000" smtClean="0"/>
              <a:t>객체로 부터 입출력 스트림 얻기</a:t>
            </a:r>
            <a:endParaRPr lang="en-US" altLang="ko-KR" sz="2000" smtClean="0"/>
          </a:p>
          <a:p>
            <a:pPr lvl="1">
              <a:defRPr/>
            </a:pPr>
            <a:endParaRPr lang="en-US" altLang="ko-KR" sz="2000" smtClean="0"/>
          </a:p>
          <a:p>
            <a:pPr lvl="1">
              <a:defRPr/>
            </a:pPr>
            <a:endParaRPr lang="en-US" altLang="ko-KR" sz="2000" smtClean="0"/>
          </a:p>
          <a:p>
            <a:pPr lvl="1">
              <a:defRPr/>
            </a:pPr>
            <a:endParaRPr lang="en-US" altLang="ko-KR" sz="2000" smtClean="0"/>
          </a:p>
          <a:p>
            <a:pPr lvl="1">
              <a:defRPr/>
            </a:pPr>
            <a:endParaRPr lang="en-US" altLang="ko-KR" sz="2000" smtClean="0"/>
          </a:p>
          <a:p>
            <a:pPr lvl="1">
              <a:defRPr/>
            </a:pPr>
            <a:endParaRPr lang="en-US" altLang="ko-KR" sz="2000" smtClean="0"/>
          </a:p>
          <a:p>
            <a:pPr lvl="2">
              <a:defRPr/>
            </a:pPr>
            <a:endParaRPr lang="en-US" altLang="ko-KR" smtClean="0"/>
          </a:p>
          <a:p>
            <a:pPr lvl="2">
              <a:defRPr/>
            </a:pPr>
            <a:r>
              <a:rPr lang="ko-KR" altLang="en-US" smtClean="0"/>
              <a:t>입출력 스트림 구현</a:t>
            </a:r>
            <a:endParaRPr lang="en-US" altLang="ko-KR" smtClean="0"/>
          </a:p>
          <a:p>
            <a:pPr lvl="3">
              <a:defRPr/>
            </a:pPr>
            <a:r>
              <a:rPr lang="ko-KR" altLang="en-US" smtClean="0"/>
              <a:t>연결 성공 후 클라이언트가 서버에 </a:t>
            </a:r>
            <a:r>
              <a:rPr lang="en-US" altLang="ko-KR" smtClean="0"/>
              <a:t>“Hello Server”</a:t>
            </a:r>
          </a:p>
          <a:p>
            <a:pPr lvl="3">
              <a:defRPr/>
            </a:pPr>
            <a:r>
              <a:rPr lang="ko-KR" altLang="en-US" smtClean="0"/>
              <a:t>서버가 데이터 받음</a:t>
            </a:r>
            <a:endParaRPr lang="en-US" altLang="ko-KR" smtClean="0"/>
          </a:p>
          <a:p>
            <a:pPr lvl="3">
              <a:defRPr/>
            </a:pPr>
            <a:r>
              <a:rPr lang="ko-KR" altLang="en-US" smtClean="0"/>
              <a:t>서버가 클라이언트에 </a:t>
            </a:r>
            <a:r>
              <a:rPr lang="en-US" altLang="ko-KR" smtClean="0"/>
              <a:t>“Hello Client” </a:t>
            </a:r>
            <a:r>
              <a:rPr lang="ko-KR" altLang="en-US" smtClean="0"/>
              <a:t>보냄</a:t>
            </a:r>
            <a:endParaRPr lang="en-US" altLang="ko-KR" smtClean="0"/>
          </a:p>
          <a:p>
            <a:pPr lvl="3">
              <a:defRPr/>
            </a:pPr>
            <a:r>
              <a:rPr lang="ko-KR" altLang="en-US" smtClean="0"/>
              <a:t>클라이언트가 데이터 받음 </a:t>
            </a:r>
            <a:endParaRPr lang="en-US" altLang="ko-KR" smtClean="0"/>
          </a:p>
          <a:p>
            <a:pPr lvl="2">
              <a:defRPr/>
            </a:pPr>
            <a:r>
              <a:rPr lang="en-US" altLang="ko-KR" smtClean="0"/>
              <a:t>read()</a:t>
            </a:r>
            <a:r>
              <a:rPr lang="ko-KR" altLang="en-US" smtClean="0"/>
              <a:t>의 블로킹 해제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11647"/>
            <a:ext cx="4543425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157192"/>
            <a:ext cx="75326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TCP </a:t>
            </a:r>
            <a:r>
              <a:rPr lang="ko-KR" altLang="en-US" b="1" smtClean="0"/>
              <a:t>네트워킹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5"/>
            <a:ext cx="867752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병렬 처리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블로킹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대기 상태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되는 메소드</a:t>
            </a:r>
            <a:endParaRPr lang="en-US" altLang="ko-KR" sz="2000" dirty="0" smtClean="0"/>
          </a:p>
          <a:p>
            <a:pPr lvl="2"/>
            <a:r>
              <a:rPr lang="en-US" altLang="ko-KR" dirty="0" err="1" smtClean="0"/>
              <a:t>ServerSocket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accept()</a:t>
            </a:r>
          </a:p>
          <a:p>
            <a:pPr lvl="2"/>
            <a:r>
              <a:rPr lang="en-US" altLang="ko-KR" dirty="0" smtClean="0"/>
              <a:t>Socket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또는</a:t>
            </a:r>
            <a:r>
              <a:rPr lang="en-US" altLang="ko-KR" dirty="0" smtClean="0"/>
              <a:t> connect()</a:t>
            </a:r>
          </a:p>
          <a:p>
            <a:pPr lvl="2"/>
            <a:r>
              <a:rPr lang="en-US" altLang="ko-KR" dirty="0" smtClean="0"/>
              <a:t>Socket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read(), write()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sz="2000" dirty="0" smtClean="0"/>
              <a:t>병렬 처리의 필요성</a:t>
            </a:r>
            <a:endParaRPr lang="en-US" altLang="ko-KR" sz="2000" dirty="0" smtClean="0"/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블로킹되면 다른 작업을 수행하지 못한다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입출력 할 동안 다른 클라이언트의 연결 요청 수락 불가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입출력 할 동안 다른 클라이언트의 입출력 불가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>
              <a:buFont typeface="Wingdings" pitchFamily="2" charset="2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TCP </a:t>
            </a:r>
            <a:r>
              <a:rPr lang="ko-KR" altLang="en-US" b="1" smtClean="0"/>
              <a:t>네트워킹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5"/>
            <a:ext cx="86775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smtClean="0"/>
              <a:t>스레드 병렬 처리</a:t>
            </a:r>
            <a:endParaRPr lang="en-US" altLang="ko-KR" sz="2000" smtClean="0"/>
          </a:p>
          <a:p>
            <a:pPr lvl="2"/>
            <a:r>
              <a:rPr lang="en-US" altLang="ko-KR" smtClean="0"/>
              <a:t>Accept(), connect(), read(), write()</a:t>
            </a:r>
            <a:r>
              <a:rPr lang="ko-KR" altLang="en-US" smtClean="0"/>
              <a:t>는 별도 작업 스레드 생성</a:t>
            </a:r>
            <a:endParaRPr lang="en-US" altLang="ko-KR" smtClean="0"/>
          </a:p>
          <a:p>
            <a:endParaRPr lang="ko-KR" altLang="en-US" smtClean="0"/>
          </a:p>
          <a:p>
            <a:endParaRPr lang="ko-KR" altLang="en-US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5218113" cy="288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UDP </a:t>
            </a:r>
            <a:r>
              <a:rPr lang="ko-KR" altLang="en-US" b="1" dirty="0" smtClean="0"/>
              <a:t>네트워킹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5"/>
            <a:ext cx="86775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/>
              <a:t>UDP(User Datagram Protocol)</a:t>
            </a:r>
          </a:p>
          <a:p>
            <a:pPr lvl="1">
              <a:defRPr/>
            </a:pPr>
            <a:r>
              <a:rPr lang="ko-KR" altLang="en-US" sz="2000" dirty="0" smtClean="0"/>
              <a:t>특징</a:t>
            </a:r>
            <a:endParaRPr lang="en-US" altLang="ko-KR" sz="2000" dirty="0" smtClean="0"/>
          </a:p>
          <a:p>
            <a:pPr lvl="2">
              <a:defRPr/>
            </a:pPr>
            <a:r>
              <a:rPr lang="ko-KR" altLang="en-US" dirty="0" err="1" smtClean="0"/>
              <a:t>비연결</a:t>
            </a:r>
            <a:r>
              <a:rPr lang="ko-KR" altLang="en-US" dirty="0" smtClean="0"/>
              <a:t> 지향적 프로토콜 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연결 절차 거치지 않고 발신자가 일방적으로 데이터 발신하는 방식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>
                <a:sym typeface="Wingdings" pitchFamily="2" charset="2"/>
              </a:rPr>
              <a:t>TCP </a:t>
            </a:r>
            <a:r>
              <a:rPr lang="ko-KR" altLang="en-US" dirty="0" smtClean="0">
                <a:sym typeface="Wingdings" pitchFamily="2" charset="2"/>
              </a:rPr>
              <a:t>보다는 빠른 전송</a:t>
            </a:r>
            <a:endParaRPr lang="en-US" altLang="ko-KR" dirty="0" smtClean="0">
              <a:sym typeface="Wingdings" pitchFamily="2" charset="2"/>
            </a:endParaRPr>
          </a:p>
          <a:p>
            <a:pPr lvl="3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통신 선로가 고정적이지 않음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패킷들이</a:t>
            </a:r>
            <a:r>
              <a:rPr lang="ko-KR" altLang="en-US" dirty="0" smtClean="0"/>
              <a:t> 서로 다른 통신 선로 통해 전달될 수 있음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먼저 보낸 </a:t>
            </a:r>
            <a:r>
              <a:rPr lang="ko-KR" altLang="en-US" dirty="0" err="1" smtClean="0"/>
              <a:t>패킷이</a:t>
            </a:r>
            <a:r>
              <a:rPr lang="ko-KR" altLang="en-US" dirty="0" smtClean="0"/>
              <a:t> 느린 선로 통해 전송될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보낸 </a:t>
            </a:r>
            <a:r>
              <a:rPr lang="ko-KR" altLang="en-US" dirty="0" err="1" smtClean="0"/>
              <a:t>패킷보다</a:t>
            </a:r>
            <a:r>
              <a:rPr lang="ko-KR" altLang="en-US" dirty="0" smtClean="0"/>
              <a:t> 늦게 도착 가능 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데이터 손실 발생 가능성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일부 </a:t>
            </a:r>
            <a:r>
              <a:rPr lang="ko-KR" altLang="en-US" dirty="0" err="1" smtClean="0"/>
              <a:t>패킷은</a:t>
            </a:r>
            <a:r>
              <a:rPr lang="ko-KR" altLang="en-US" dirty="0" smtClean="0"/>
              <a:t> 잘못된 선로로 전송되어 유실 가능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>
                <a:sym typeface="Wingdings" pitchFamily="2" charset="2"/>
              </a:rPr>
              <a:t>데이터 전달 신뢰성 떨어짐</a:t>
            </a:r>
            <a:endParaRPr lang="en-US" altLang="ko-KR" dirty="0" smtClean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4904000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Datagram        –  </a:t>
            </a:r>
            <a:r>
              <a:rPr lang="ko-KR" altLang="en-US" dirty="0" smtClean="0"/>
              <a:t>패킷 교환 네트워크와 </a:t>
            </a:r>
            <a:r>
              <a:rPr lang="ko-KR" altLang="en-US" dirty="0"/>
              <a:t>관련된 기본 전송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Packet(</a:t>
            </a:r>
            <a:r>
              <a:rPr lang="ko-KR" altLang="en-US" dirty="0" smtClean="0"/>
              <a:t>패킷</a:t>
            </a:r>
            <a:r>
              <a:rPr lang="en-US" altLang="ko-KR" dirty="0" smtClean="0"/>
              <a:t>)     –  </a:t>
            </a:r>
            <a:r>
              <a:rPr lang="ko-KR" altLang="en-US" dirty="0">
                <a:hlinkClick r:id="rId2" tooltip="네트워크"/>
              </a:rPr>
              <a:t>네트워크</a:t>
            </a:r>
            <a:r>
              <a:rPr lang="ko-KR" altLang="en-US" dirty="0"/>
              <a:t>를 통해 전송하기 쉽도록 자른 </a:t>
            </a:r>
            <a:r>
              <a:rPr lang="ko-KR" altLang="en-US" dirty="0">
                <a:hlinkClick r:id="rId3" tooltip="데이터"/>
              </a:rPr>
              <a:t>데이터</a:t>
            </a:r>
            <a:r>
              <a:rPr lang="ko-KR" altLang="en-US" dirty="0"/>
              <a:t>의 전송 단위이다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</a:t>
            </a:r>
            <a:r>
              <a:rPr lang="ko-KR" altLang="en-US" dirty="0" smtClean="0"/>
              <a:t>본래는 </a:t>
            </a:r>
            <a:r>
              <a:rPr lang="ko-KR" altLang="en-US" dirty="0"/>
              <a:t>소포를 뜻하는 용어로</a:t>
            </a:r>
            <a:r>
              <a:rPr lang="en-US" altLang="ko-KR" dirty="0"/>
              <a:t>, </a:t>
            </a:r>
            <a:r>
              <a:rPr lang="ko-KR" altLang="en-US" dirty="0"/>
              <a:t>소화물을 뜻하는 패키지</a:t>
            </a:r>
            <a:r>
              <a:rPr lang="en-US" altLang="ko-KR" dirty="0"/>
              <a:t>(package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</a:t>
            </a:r>
            <a:r>
              <a:rPr lang="ko-KR" altLang="en-US" dirty="0" smtClean="0"/>
              <a:t>와 </a:t>
            </a:r>
            <a:r>
              <a:rPr lang="ko-KR" altLang="en-US" dirty="0"/>
              <a:t>덩어리를 뜻하는 </a:t>
            </a:r>
            <a:r>
              <a:rPr lang="ko-KR" altLang="en-US" dirty="0" err="1"/>
              <a:t>버킷</a:t>
            </a:r>
            <a:r>
              <a:rPr lang="en-US" altLang="ko-KR" dirty="0"/>
              <a:t>(bucket)</a:t>
            </a:r>
            <a:r>
              <a:rPr lang="ko-KR" altLang="en-US" dirty="0"/>
              <a:t>의 합성어이다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UDP </a:t>
            </a:r>
            <a:r>
              <a:rPr lang="ko-KR" altLang="en-US" b="1" dirty="0" smtClean="0"/>
              <a:t>네트워킹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5"/>
            <a:ext cx="867752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 smtClean="0"/>
              <a:t>java.net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API</a:t>
            </a:r>
          </a:p>
          <a:p>
            <a:pPr lvl="2"/>
            <a:r>
              <a:rPr lang="en-US" altLang="ko-KR" dirty="0" err="1" smtClean="0"/>
              <a:t>DatagramSocket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DatagramPacket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sz="2000" dirty="0" smtClean="0"/>
              <a:t>UDP </a:t>
            </a:r>
            <a:r>
              <a:rPr lang="ko-KR" altLang="en-US" sz="2000" dirty="0" smtClean="0"/>
              <a:t>네트워킹 구현 예제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	</a:t>
            </a:r>
            <a:r>
              <a:rPr lang="ko-KR" altLang="en-US" dirty="0" smtClean="0"/>
              <a:t>발신자 구현 코드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소켓 통해 데이터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수신자 구현 코드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바인딩한</a:t>
            </a:r>
            <a:r>
              <a:rPr lang="ko-KR" altLang="en-US" dirty="0" smtClean="0"/>
              <a:t> 특정 포트로 데이터 받아 저장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DatagramSocket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닫기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191375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네트워크 기초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네트워크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여러 대의 컴퓨터를 통신 회선으로 연결한 것</a:t>
            </a:r>
            <a:endParaRPr lang="en-US" altLang="ko-KR" sz="2000" smtClean="0"/>
          </a:p>
          <a:p>
            <a:pPr lvl="2"/>
            <a:r>
              <a:rPr lang="ko-KR" altLang="en-US" smtClean="0"/>
              <a:t>홈 네트워크</a:t>
            </a:r>
            <a:r>
              <a:rPr lang="en-US" altLang="ko-KR" smtClean="0"/>
              <a:t>: </a:t>
            </a:r>
            <a:r>
              <a:rPr lang="ko-KR" altLang="en-US" smtClean="0"/>
              <a:t>컴퓨터가 방마다 있고</a:t>
            </a:r>
            <a:r>
              <a:rPr lang="en-US" altLang="ko-KR" smtClean="0"/>
              <a:t>, </a:t>
            </a:r>
            <a:r>
              <a:rPr lang="ko-KR" altLang="en-US" smtClean="0"/>
              <a:t>이들 컴퓨터를 유</a:t>
            </a:r>
            <a:r>
              <a:rPr lang="en-US" altLang="ko-KR" smtClean="0">
                <a:sym typeface="Wingdings" pitchFamily="2" charset="2"/>
              </a:rPr>
              <a:t></a:t>
            </a:r>
            <a:r>
              <a:rPr lang="ko-KR" altLang="en-US" smtClean="0"/>
              <a:t>무선 등의 통신 회선으로 연결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지역 네트워크</a:t>
            </a:r>
            <a:r>
              <a:rPr lang="en-US" altLang="ko-KR" smtClean="0"/>
              <a:t>: </a:t>
            </a:r>
            <a:r>
              <a:rPr lang="ko-KR" altLang="en-US" smtClean="0"/>
              <a:t>회사</a:t>
            </a:r>
            <a:r>
              <a:rPr lang="en-US" altLang="ko-KR" smtClean="0"/>
              <a:t>, </a:t>
            </a:r>
            <a:r>
              <a:rPr lang="ko-KR" altLang="en-US" smtClean="0"/>
              <a:t>건물</a:t>
            </a:r>
            <a:r>
              <a:rPr lang="en-US" altLang="ko-KR" smtClean="0"/>
              <a:t>, </a:t>
            </a:r>
            <a:r>
              <a:rPr lang="ko-KR" altLang="en-US" smtClean="0"/>
              <a:t>특정 영역에 존재하는 컴퓨터를 통신 회선으로 연결한 것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인터넷</a:t>
            </a:r>
            <a:r>
              <a:rPr lang="en-US" altLang="ko-KR" smtClean="0"/>
              <a:t>: </a:t>
            </a:r>
            <a:r>
              <a:rPr lang="ko-KR" altLang="en-US" smtClean="0"/>
              <a:t>지역 네트워크를 통신 회선으로 연결한 것</a:t>
            </a:r>
            <a:endParaRPr lang="en-US" altLang="ko-KR" smtClean="0"/>
          </a:p>
          <a:p>
            <a:pPr lvl="2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네트워크 기초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/>
              <a:t>서버와 </a:t>
            </a:r>
            <a:r>
              <a:rPr lang="ko-KR" altLang="en-US" sz="2400" dirty="0" smtClean="0"/>
              <a:t>클라이언트</a:t>
            </a:r>
            <a:endParaRPr lang="en-US" altLang="ko-KR" sz="2400" dirty="0" smtClean="0"/>
          </a:p>
          <a:p>
            <a:pPr>
              <a:defRPr/>
            </a:pPr>
            <a:endParaRPr lang="en-US" altLang="ko-KR" sz="2400" dirty="0" smtClean="0"/>
          </a:p>
          <a:p>
            <a:pPr lvl="1">
              <a:defRPr/>
            </a:pPr>
            <a:r>
              <a:rPr lang="ko-KR" altLang="en-US" sz="2000" dirty="0" smtClean="0"/>
              <a:t>서버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서비스를 제공하는 프로그램</a:t>
            </a:r>
            <a:endParaRPr lang="en-US" altLang="ko-KR" sz="2000" dirty="0" smtClean="0"/>
          </a:p>
          <a:p>
            <a:pPr lvl="2">
              <a:defRPr/>
            </a:pPr>
            <a:r>
              <a:rPr lang="ko-KR" altLang="en-US" dirty="0" smtClean="0"/>
              <a:t>웹 서버</a:t>
            </a:r>
            <a:r>
              <a:rPr lang="en-US" altLang="ko-KR" dirty="0" smtClean="0"/>
              <a:t>, FTP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DBMS, </a:t>
            </a:r>
            <a:r>
              <a:rPr lang="ko-KR" altLang="en-US" dirty="0" smtClean="0"/>
              <a:t>메신저 서버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클라이언트의 연결을 수락하고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내용 처리한 후 응답 보내는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클라이언트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서비스를 받는 프로그램</a:t>
            </a:r>
            <a:endParaRPr lang="en-US" altLang="ko-KR" sz="2000" dirty="0" smtClean="0"/>
          </a:p>
          <a:p>
            <a:pPr lvl="2">
              <a:defRPr/>
            </a:pPr>
            <a:r>
              <a:rPr lang="ko-KR" altLang="en-US" dirty="0" smtClean="0"/>
              <a:t>웹 브라우저</a:t>
            </a:r>
            <a:r>
              <a:rPr lang="en-US" altLang="ko-KR" dirty="0" smtClean="0"/>
              <a:t>, FTP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메신저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네트워크 데이터를 필요로 하는 모든 애플리케이션이 해당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)</a:t>
            </a:r>
          </a:p>
          <a:p>
            <a:pPr lvl="2">
              <a:defRPr/>
            </a:pPr>
            <a:endParaRPr lang="ko-KR" altLang="en-US" dirty="0" smtClean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823" y="4082380"/>
            <a:ext cx="46958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네트워크 기초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smtClean="0"/>
              <a:t>IP </a:t>
            </a:r>
            <a:r>
              <a:rPr lang="ko-KR" altLang="en-US" sz="2400" smtClean="0"/>
              <a:t>주소와 포트</a:t>
            </a:r>
            <a:r>
              <a:rPr lang="en-US" altLang="ko-KR" sz="2400" smtClean="0"/>
              <a:t>(port)</a:t>
            </a:r>
          </a:p>
          <a:p>
            <a:pPr lvl="1">
              <a:defRPr/>
            </a:pPr>
            <a:r>
              <a:rPr lang="en-US" altLang="ko-KR" sz="2000" smtClean="0"/>
              <a:t>IP(Internet Protocol) </a:t>
            </a:r>
            <a:r>
              <a:rPr lang="ko-KR" altLang="en-US" sz="2000" smtClean="0"/>
              <a:t>주소</a:t>
            </a:r>
            <a:endParaRPr lang="en-US" altLang="ko-KR" sz="2000" smtClean="0"/>
          </a:p>
          <a:p>
            <a:pPr lvl="2">
              <a:defRPr/>
            </a:pPr>
            <a:r>
              <a:rPr lang="ko-KR" altLang="en-US" smtClean="0"/>
              <a:t>네트워크상에서 컴퓨터를 식별하는 번호</a:t>
            </a:r>
            <a:endParaRPr lang="en-US" altLang="ko-KR" smtClean="0"/>
          </a:p>
          <a:p>
            <a:pPr lvl="2">
              <a:defRPr/>
            </a:pPr>
            <a:r>
              <a:rPr lang="ko-KR" altLang="en-US" smtClean="0"/>
              <a:t>네트워크 어댑터</a:t>
            </a:r>
            <a:r>
              <a:rPr lang="en-US" altLang="ko-KR" smtClean="0"/>
              <a:t>(</a:t>
            </a:r>
            <a:r>
              <a:rPr lang="ko-KR" altLang="en-US" smtClean="0"/>
              <a:t>랜 </a:t>
            </a:r>
            <a:r>
              <a:rPr lang="en-US" altLang="ko-KR" smtClean="0"/>
              <a:t>(Lan) </a:t>
            </a:r>
            <a:r>
              <a:rPr lang="ko-KR" altLang="en-US" smtClean="0"/>
              <a:t>카드</a:t>
            </a:r>
            <a:r>
              <a:rPr lang="en-US" altLang="ko-KR" smtClean="0"/>
              <a:t>) </a:t>
            </a:r>
            <a:r>
              <a:rPr lang="ko-KR" altLang="en-US" smtClean="0"/>
              <a:t>마다 할당</a:t>
            </a:r>
            <a:endParaRPr lang="en-US" altLang="ko-KR" smtClean="0"/>
          </a:p>
          <a:p>
            <a:pPr lvl="2">
              <a:defRPr/>
            </a:pPr>
            <a:r>
              <a:rPr lang="en-US" altLang="ko-KR" smtClean="0"/>
              <a:t>IP </a:t>
            </a:r>
            <a:r>
              <a:rPr lang="ko-KR" altLang="en-US" smtClean="0"/>
              <a:t>주소 확인 법 </a:t>
            </a:r>
            <a:r>
              <a:rPr lang="en-US" altLang="ko-KR" smtClean="0"/>
              <a:t>– </a:t>
            </a:r>
            <a:r>
              <a:rPr lang="ko-KR" altLang="en-US" smtClean="0"/>
              <a:t>명령 프롬프트 </a:t>
            </a:r>
            <a:r>
              <a:rPr lang="en-US" altLang="ko-KR" smtClean="0"/>
              <a:t>(cmd.exe)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2">
              <a:defRPr/>
            </a:pPr>
            <a:r>
              <a:rPr lang="en-US" altLang="ko-KR" smtClean="0"/>
              <a:t>xxx.xxx.xxx.xxx  </a:t>
            </a:r>
            <a:r>
              <a:rPr lang="ko-KR" altLang="en-US" smtClean="0"/>
              <a:t>형식으로 표현 </a:t>
            </a:r>
            <a:r>
              <a:rPr lang="en-US" altLang="ko-KR" smtClean="0"/>
              <a:t>(xxx</a:t>
            </a:r>
            <a:r>
              <a:rPr lang="ko-KR" altLang="en-US" smtClean="0"/>
              <a:t>는 </a:t>
            </a:r>
            <a:r>
              <a:rPr lang="en-US" altLang="ko-KR" smtClean="0"/>
              <a:t>0~255 </a:t>
            </a:r>
            <a:r>
              <a:rPr lang="ko-KR" altLang="en-US" smtClean="0"/>
              <a:t>사이의 정수</a:t>
            </a:r>
            <a:r>
              <a:rPr lang="en-US" altLang="ko-KR" smtClean="0"/>
              <a:t>)</a:t>
            </a:r>
          </a:p>
          <a:p>
            <a:pPr marL="627062" lvl="2" indent="0">
              <a:buFontTx/>
              <a:buNone/>
              <a:defRPr/>
            </a:pPr>
            <a:endParaRPr lang="en-US" altLang="ko-KR" smtClean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75" y="2871936"/>
            <a:ext cx="60293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네트워크 기초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smtClean="0"/>
              <a:t>포트</a:t>
            </a:r>
            <a:r>
              <a:rPr lang="en-US" altLang="ko-KR" sz="2000" smtClean="0"/>
              <a:t>(Port)</a:t>
            </a:r>
          </a:p>
          <a:p>
            <a:pPr lvl="2"/>
            <a:r>
              <a:rPr lang="ko-KR" altLang="en-US" smtClean="0"/>
              <a:t>같은 컴퓨터 내에서 프로그램을 식별하는 번호</a:t>
            </a:r>
            <a:endParaRPr lang="en-US" altLang="ko-KR" smtClean="0"/>
          </a:p>
          <a:p>
            <a:pPr lvl="2"/>
            <a:r>
              <a:rPr lang="ko-KR" altLang="en-US" smtClean="0"/>
              <a:t>클라이언트는 서버 연결</a:t>
            </a:r>
            <a:r>
              <a:rPr lang="en-US" altLang="ko-KR" smtClean="0"/>
              <a:t> </a:t>
            </a:r>
            <a:r>
              <a:rPr lang="ko-KR" altLang="en-US" smtClean="0"/>
              <a:t>요청 시 </a:t>
            </a:r>
            <a:r>
              <a:rPr lang="en-US" altLang="ko-KR" smtClean="0"/>
              <a:t>IP </a:t>
            </a:r>
            <a:r>
              <a:rPr lang="ko-KR" altLang="en-US" smtClean="0"/>
              <a:t>주소와 </a:t>
            </a:r>
            <a:r>
              <a:rPr lang="en-US" altLang="ko-KR" smtClean="0"/>
              <a:t>Port</a:t>
            </a:r>
            <a:r>
              <a:rPr lang="ko-KR" altLang="en-US" smtClean="0"/>
              <a:t> 같이 제공</a:t>
            </a:r>
            <a:endParaRPr lang="en-US" altLang="ko-KR" smtClean="0"/>
          </a:p>
          <a:p>
            <a:pPr lvl="2"/>
            <a:r>
              <a:rPr lang="en-US" altLang="ko-KR" smtClean="0"/>
              <a:t>0~65535 </a:t>
            </a:r>
            <a:r>
              <a:rPr lang="ko-KR" altLang="en-US" smtClean="0"/>
              <a:t>범위의 값을 가짐</a:t>
            </a:r>
            <a:endParaRPr lang="en-US" altLang="ko-KR" smtClean="0"/>
          </a:p>
          <a:p>
            <a:pPr lvl="2"/>
            <a:r>
              <a:rPr lang="ko-KR" altLang="en-US" smtClean="0"/>
              <a:t>포트 범위는 세 가지로  구분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>
              <a:buFont typeface="Wingdings" pitchFamily="2" charset="2"/>
              <a:buNone/>
            </a:pPr>
            <a:endParaRPr lang="en-US" altLang="ko-KR" smtClean="0"/>
          </a:p>
          <a:p>
            <a:pPr lvl="2">
              <a:buFont typeface="Wingdings" pitchFamily="2" charset="2"/>
              <a:buNone/>
            </a:pPr>
            <a:endParaRPr lang="en-US" altLang="ko-KR" smtClean="0"/>
          </a:p>
          <a:p>
            <a:pPr lvl="2">
              <a:buFont typeface="Wingdings" pitchFamily="2" charset="2"/>
              <a:buNone/>
            </a:pPr>
            <a:endParaRPr lang="en-US" altLang="ko-KR" smtClean="0">
              <a:solidFill>
                <a:schemeClr val="accent1"/>
              </a:solidFill>
            </a:endParaRPr>
          </a:p>
          <a:p>
            <a:endParaRPr lang="ko-KR" altLang="en-US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744" y="4425454"/>
            <a:ext cx="3738563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64904"/>
            <a:ext cx="73580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URL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URL(Uniform Resource Locator) </a:t>
            </a:r>
            <a:r>
              <a:rPr lang="ko-KR" altLang="en-US" sz="2400" dirty="0" smtClean="0"/>
              <a:t>인터넷상의 파일이나 데이터베이스 같은 자원에 대한 주소를 지정하는 방법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URL</a:t>
            </a:r>
            <a:r>
              <a:rPr lang="ko-KR" altLang="en-US" sz="2400" dirty="0" smtClean="0"/>
              <a:t>은 바로 우리가 인터넷의 </a:t>
            </a:r>
            <a:r>
              <a:rPr lang="ko-KR" altLang="en-US" sz="2400" dirty="0" err="1" smtClean="0"/>
              <a:t>웹페이지를</a:t>
            </a:r>
            <a:r>
              <a:rPr lang="ko-KR" altLang="en-US" sz="2400" dirty="0" smtClean="0"/>
              <a:t> 볼 때 웹브라우저의 주소에 적어주는 값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URL</a:t>
            </a:r>
            <a:r>
              <a:rPr lang="ko-KR" altLang="en-US" sz="2400" dirty="0" smtClean="0"/>
              <a:t>은 문자열의 형태로 자원의 주소를 표현한다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19400" y="4221088"/>
            <a:ext cx="4904928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ko-KR" sz="2400" b="1" smtClean="0"/>
              <a:t>//www.naver.com:80/index.html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1763688" y="4221088"/>
            <a:ext cx="85571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ko-KR" sz="2400" b="1" smtClean="0"/>
              <a:t>http:</a:t>
            </a:r>
            <a:endParaRPr lang="ko-KR" altLang="en-US" sz="2400" b="1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>
            <a:off x="1875892" y="526441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 flipH="1">
            <a:off x="3672694" y="526441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59632" y="56426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프로토콜 식별자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75856" y="56519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호스트 이름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5400000">
            <a:off x="4823234" y="3969060"/>
            <a:ext cx="36083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6136" y="56519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파일이름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44008" y="56519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포트번호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>
            <a:off x="5040846" y="526441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3968" y="3501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자원의 이름</a:t>
            </a:r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>
            <a:off x="6192974" y="526441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네트워크 기초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InetAddress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>IP </a:t>
            </a:r>
            <a:r>
              <a:rPr lang="ko-KR" altLang="en-US" sz="2400" dirty="0" smtClean="0"/>
              <a:t>주소 얻기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java.net.InetAddress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2"/>
            <a:r>
              <a:rPr lang="en-US" altLang="ko-KR" dirty="0" smtClean="0"/>
              <a:t>- IP </a:t>
            </a:r>
            <a:r>
              <a:rPr lang="ko-KR" altLang="en-US" dirty="0" smtClean="0"/>
              <a:t>주소 표현한 클래스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로컬 컴퓨터의</a:t>
            </a:r>
            <a:r>
              <a:rPr lang="en-US" altLang="ko-KR" dirty="0" smtClean="0"/>
              <a:t> IP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smtClean="0"/>
              <a:t>- </a:t>
            </a:r>
            <a:r>
              <a:rPr lang="ko-KR" altLang="en-US" smtClean="0"/>
              <a:t>도메인 </a:t>
            </a:r>
            <a:r>
              <a:rPr lang="ko-KR" altLang="en-US" dirty="0" smtClean="0"/>
              <a:t>이름을 </a:t>
            </a:r>
            <a:r>
              <a:rPr lang="en-US" altLang="ko-KR" dirty="0" smtClean="0"/>
              <a:t>DNS</a:t>
            </a:r>
            <a:r>
              <a:rPr lang="ko-KR" altLang="en-US" dirty="0" smtClean="0"/>
              <a:t>에서 검색한 후</a:t>
            </a:r>
            <a:r>
              <a:rPr lang="en-US" altLang="ko-KR" dirty="0" smtClean="0"/>
              <a:t> IP </a:t>
            </a:r>
            <a:r>
              <a:rPr lang="ko-KR" altLang="en-US" dirty="0" smtClean="0"/>
              <a:t>주소를 가져오는 기능 제공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TCP </a:t>
            </a:r>
            <a:r>
              <a:rPr lang="ko-KR" altLang="en-US" b="1" smtClean="0"/>
              <a:t>네트워킹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TCP(Transmission Control Protocol)</a:t>
            </a:r>
          </a:p>
          <a:p>
            <a:pPr lvl="1"/>
            <a:r>
              <a:rPr lang="ko-KR" altLang="en-US" sz="2000" dirty="0" smtClean="0"/>
              <a:t>특징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연결 지향적 프로토콜 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시간 소요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통신 선로 고정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전송 속도 느려질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정확하고 안정적으로 전달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java.net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API</a:t>
            </a:r>
          </a:p>
          <a:p>
            <a:pPr lvl="2"/>
            <a:r>
              <a:rPr lang="en-US" altLang="ko-KR" dirty="0" err="1" smtClean="0"/>
              <a:t>ServerSocket</a:t>
            </a:r>
            <a:r>
              <a:rPr lang="en-US" altLang="ko-KR" dirty="0" smtClean="0"/>
              <a:t>, Socket</a:t>
            </a:r>
          </a:p>
          <a:p>
            <a:pPr lvl="1"/>
            <a:r>
              <a:rPr lang="en-US" altLang="ko-KR" sz="2000" dirty="0" err="1" smtClean="0"/>
              <a:t>ServerSocket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Socket </a:t>
            </a:r>
            <a:r>
              <a:rPr lang="ko-KR" altLang="en-US" sz="2000" dirty="0" smtClean="0"/>
              <a:t>용도</a:t>
            </a:r>
            <a:endParaRPr lang="en-US" altLang="ko-KR" sz="2000" dirty="0" smtClean="0"/>
          </a:p>
          <a:p>
            <a:endParaRPr lang="ko-KR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73016"/>
            <a:ext cx="5867400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TCP </a:t>
            </a:r>
            <a:r>
              <a:rPr lang="ko-KR" altLang="en-US" b="1" smtClean="0"/>
              <a:t>네트워킹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ServerSocket </a:t>
            </a:r>
            <a:r>
              <a:rPr lang="ko-KR" altLang="en-US" sz="2400" smtClean="0"/>
              <a:t>생성과 연결 수락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ServerSocket </a:t>
            </a:r>
            <a:r>
              <a:rPr lang="ko-KR" altLang="en-US" sz="2000" smtClean="0"/>
              <a:t>생성과 포트 바인딩</a:t>
            </a:r>
            <a:endParaRPr lang="en-US" altLang="ko-KR" sz="2000" smtClean="0"/>
          </a:p>
          <a:p>
            <a:pPr lvl="2"/>
            <a:r>
              <a:rPr lang="ko-KR" altLang="en-US" smtClean="0"/>
              <a:t>생성자에</a:t>
            </a:r>
            <a:r>
              <a:rPr lang="en-US" altLang="ko-KR" smtClean="0"/>
              <a:t> </a:t>
            </a:r>
            <a:r>
              <a:rPr lang="ko-KR" altLang="en-US" smtClean="0"/>
              <a:t>바인딩 포트 대입하고 객체 생성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z="2000" smtClean="0"/>
              <a:t>연결 수락</a:t>
            </a:r>
            <a:endParaRPr lang="en-US" altLang="ko-KR" sz="2000" smtClean="0"/>
          </a:p>
          <a:p>
            <a:pPr lvl="2"/>
            <a:r>
              <a:rPr lang="en-US" altLang="ko-KR" smtClean="0"/>
              <a:t>accept() </a:t>
            </a:r>
            <a:r>
              <a:rPr lang="ko-KR" altLang="en-US" smtClean="0"/>
              <a:t>메소드는 클라이언트가 연결 요청 전까지 블로킹</a:t>
            </a:r>
            <a:r>
              <a:rPr lang="en-US" altLang="ko-KR" smtClean="0"/>
              <a:t>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ko-KR" altLang="en-US" smtClean="0">
                <a:sym typeface="Wingdings" pitchFamily="2" charset="2"/>
              </a:rPr>
              <a:t>대기</a:t>
            </a:r>
            <a:endParaRPr lang="en-US" altLang="ko-KR" smtClean="0"/>
          </a:p>
          <a:p>
            <a:pPr lvl="2"/>
            <a:r>
              <a:rPr lang="ko-KR" altLang="en-US" smtClean="0"/>
              <a:t>연결된 클라이언트 </a:t>
            </a:r>
            <a:r>
              <a:rPr lang="en-US" altLang="ko-KR" smtClean="0"/>
              <a:t>IP </a:t>
            </a:r>
            <a:r>
              <a:rPr lang="ko-KR" altLang="en-US" smtClean="0"/>
              <a:t>주소 얻기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en-US" altLang="ko-KR" sz="2000" smtClean="0"/>
              <a:t>ServerSocket </a:t>
            </a:r>
            <a:r>
              <a:rPr lang="ko-KR" altLang="en-US" sz="2000" smtClean="0"/>
              <a:t>포트 언바인딩  </a:t>
            </a:r>
            <a:endParaRPr lang="en-US" altLang="ko-KR" sz="2000" smtClean="0"/>
          </a:p>
          <a:p>
            <a:pPr lvl="2"/>
            <a:r>
              <a:rPr lang="ko-KR" altLang="en-US" smtClean="0"/>
              <a:t>더 이상 클라이언트 연결 수락 필요 없는 경우</a:t>
            </a:r>
            <a:endParaRPr lang="en-US" altLang="ko-KR" smtClean="0"/>
          </a:p>
          <a:p>
            <a:pPr lvl="1"/>
            <a:endParaRPr lang="ko-KR" altLang="en-US" smtClean="0"/>
          </a:p>
          <a:p>
            <a:endParaRPr lang="ko-KR" altLang="en-US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469" y="3131765"/>
            <a:ext cx="7485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542456"/>
            <a:ext cx="7480300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</TotalTime>
  <Words>583</Words>
  <Application>Microsoft Office PowerPoint</Application>
  <PresentationFormat>화면 슬라이드 쇼(4:3)</PresentationFormat>
  <Paragraphs>158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</cp:lastModifiedBy>
  <cp:revision>264</cp:revision>
  <dcterms:created xsi:type="dcterms:W3CDTF">2018-03-28T12:54:45Z</dcterms:created>
  <dcterms:modified xsi:type="dcterms:W3CDTF">2022-12-14T08:30:51Z</dcterms:modified>
</cp:coreProperties>
</file>