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9" r:id="rId16"/>
    <p:sldId id="272" r:id="rId17"/>
    <p:sldId id="273" r:id="rId18"/>
    <p:sldId id="280" r:id="rId19"/>
    <p:sldId id="277" r:id="rId20"/>
    <p:sldId id="275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9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83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3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타입 변환과 배열</a:t>
            </a:r>
            <a:r>
              <a:rPr lang="en-US" altLang="ko-KR" sz="4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1"/>
            <a:ext cx="8788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dirty="0"/>
              <a:t>String </a:t>
            </a:r>
            <a:r>
              <a:rPr lang="ko-KR" altLang="en-US" sz="2400" dirty="0" smtClean="0"/>
              <a:t>타입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문자열 </a:t>
            </a:r>
            <a:r>
              <a:rPr lang="ko-KR" altLang="en-US" sz="2000" dirty="0" err="1"/>
              <a:t>리터럴</a:t>
            </a:r>
            <a:r>
              <a:rPr lang="ko-KR" altLang="en-US" sz="2000" dirty="0"/>
              <a:t> 동일하다면 </a:t>
            </a:r>
            <a:r>
              <a:rPr lang="en-US" altLang="ko-KR" sz="2000" dirty="0"/>
              <a:t>String </a:t>
            </a:r>
            <a:r>
              <a:rPr lang="ko-KR" altLang="en-US" sz="2000" dirty="0"/>
              <a:t>객체 공유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String </a:t>
            </a:r>
            <a:r>
              <a:rPr lang="ko-KR" altLang="en-US" b="1" dirty="0" smtClean="0"/>
              <a:t>타입</a:t>
            </a:r>
            <a:endParaRPr lang="ko-KR" altLang="en-US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281238"/>
            <a:ext cx="2209800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24052"/>
            <a:ext cx="45466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5195889"/>
            <a:ext cx="3048000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90" y="4267200"/>
            <a:ext cx="36464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528" y="3717034"/>
            <a:ext cx="5473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ko-KR" sz="2000" dirty="0"/>
              <a:t>new </a:t>
            </a:r>
            <a:r>
              <a:rPr lang="ko-KR" altLang="en-US" sz="2000" dirty="0"/>
              <a:t>연산자를 이용한 </a:t>
            </a:r>
            <a:r>
              <a:rPr lang="en-US" altLang="ko-KR" sz="2000" dirty="0"/>
              <a:t>String </a:t>
            </a:r>
            <a:r>
              <a:rPr lang="ko-KR" altLang="en-US" sz="2000" dirty="0"/>
              <a:t>객체 생성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 err="1"/>
              <a:t>힙</a:t>
            </a:r>
            <a:r>
              <a:rPr lang="ko-KR" altLang="en-US" dirty="0"/>
              <a:t> 영역에 새로운 </a:t>
            </a:r>
            <a:r>
              <a:rPr lang="en-US" altLang="ko-KR" dirty="0"/>
              <a:t>String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String </a:t>
            </a:r>
            <a:r>
              <a:rPr lang="ko-KR" altLang="en-US" dirty="0"/>
              <a:t>객체를 생성한 후 번지 리턴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63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2"/>
            <a:ext cx="8788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같은 타입의 데이터를 연속된 공간에 저장하는 </a:t>
            </a:r>
            <a:r>
              <a:rPr lang="ko-KR" altLang="en-US" sz="2000" dirty="0" smtClean="0"/>
              <a:t>자료구조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각 데이터 저장 위치는 인덱스 부여해 </a:t>
            </a:r>
            <a:r>
              <a:rPr lang="ko-KR" altLang="en-US" sz="2000" dirty="0" smtClean="0"/>
              <a:t>접근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901"/>
            <a:ext cx="1428750" cy="13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5" y="2947989"/>
            <a:ext cx="4460875" cy="142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29025" y="4448175"/>
            <a:ext cx="40005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ea"/>
                <a:ea typeface="+mn-ea"/>
              </a:rPr>
              <a:t>항목 접근</a:t>
            </a:r>
            <a:r>
              <a:rPr lang="en-US" altLang="ko-KR" sz="1200" dirty="0">
                <a:latin typeface="+mn-ea"/>
                <a:ea typeface="+mn-ea"/>
              </a:rPr>
              <a:t>:  </a:t>
            </a:r>
            <a:r>
              <a:rPr lang="ko-KR" altLang="en-US" sz="1200" dirty="0">
                <a:latin typeface="+mn-ea"/>
                <a:ea typeface="+mn-ea"/>
              </a:rPr>
              <a:t>배열이름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>
                <a:latin typeface="+mn-ea"/>
                <a:ea typeface="+mn-ea"/>
              </a:rPr>
              <a:t>인덱스</a:t>
            </a:r>
            <a:r>
              <a:rPr lang="en-US" altLang="ko-KR" sz="1200" dirty="0">
                <a:latin typeface="+mn-ea"/>
                <a:ea typeface="+mn-ea"/>
              </a:rPr>
              <a:t>]    ex)  score[0],  score[3]     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77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2"/>
            <a:ext cx="8788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배열의 장점</a:t>
            </a:r>
          </a:p>
          <a:p>
            <a:pPr lvl="1"/>
            <a:r>
              <a:rPr lang="ko-KR" altLang="en-US" sz="2000" dirty="0"/>
              <a:t>중복된 변수 선언 줄이기 위해 사용</a:t>
            </a:r>
            <a:endParaRPr lang="en-US" altLang="ko-KR" sz="2000" dirty="0"/>
          </a:p>
          <a:p>
            <a:pPr lvl="1"/>
            <a:endParaRPr lang="ko-KR" altLang="en-US" sz="2000" dirty="0"/>
          </a:p>
          <a:p>
            <a:pPr lvl="1"/>
            <a:r>
              <a:rPr lang="ko-KR" altLang="en-US" sz="2000" dirty="0" err="1"/>
              <a:t>반복문</a:t>
            </a:r>
            <a:r>
              <a:rPr lang="ko-KR" altLang="en-US" sz="2000" dirty="0"/>
              <a:t> 이용해 요소들을 쉽게 </a:t>
            </a:r>
            <a:r>
              <a:rPr lang="ko-KR" altLang="en-US" sz="2000" dirty="0" smtClean="0"/>
              <a:t>처리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1728788" cy="1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5" y="2895601"/>
            <a:ext cx="20716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3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1"/>
            <a:ext cx="8788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배열을 사용하기 위해 우선 배열 변수 선언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800225"/>
            <a:ext cx="5924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2514602"/>
            <a:ext cx="75041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5" y="4351340"/>
            <a:ext cx="73183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2720" y="3820977"/>
            <a:ext cx="878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/>
              <a:t>배열 변수는 참조 변수 </a:t>
            </a:r>
            <a:r>
              <a:rPr lang="en-US" altLang="ko-KR" sz="2000" dirty="0"/>
              <a:t>- </a:t>
            </a:r>
            <a:r>
              <a:rPr lang="ko-KR" altLang="en-US" sz="2000" dirty="0"/>
              <a:t>배열 생성되기 전 </a:t>
            </a:r>
            <a:r>
              <a:rPr lang="en-US" altLang="ko-KR" sz="2000" dirty="0"/>
              <a:t>null</a:t>
            </a:r>
            <a:r>
              <a:rPr lang="ko-KR" altLang="en-US" sz="2000" dirty="0"/>
              <a:t>로 초기화 가능</a:t>
            </a:r>
            <a:endParaRPr lang="en-US" altLang="ko-KR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5229200"/>
            <a:ext cx="8788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ko-KR" altLang="en-US" dirty="0"/>
              <a:t>배열 변수가 </a:t>
            </a:r>
            <a:r>
              <a:rPr lang="en-US" altLang="ko-KR" dirty="0"/>
              <a:t>null </a:t>
            </a:r>
            <a:r>
              <a:rPr lang="ko-KR" altLang="en-US" dirty="0"/>
              <a:t>값을 가진 상태에서 항목에 접근</a:t>
            </a:r>
            <a:r>
              <a:rPr lang="en-US" altLang="ko-KR" dirty="0"/>
              <a:t> </a:t>
            </a:r>
            <a:r>
              <a:rPr lang="ko-KR" altLang="en-US" dirty="0"/>
              <a:t>불가 </a:t>
            </a:r>
            <a:endParaRPr lang="en-US" altLang="ko-KR" dirty="0"/>
          </a:p>
          <a:p>
            <a:pPr lvl="3"/>
            <a:r>
              <a:rPr lang="ko-KR" altLang="en-US" dirty="0"/>
              <a:t>변수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]”</a:t>
            </a:r>
            <a:r>
              <a:rPr lang="ko-KR" altLang="en-US" dirty="0"/>
              <a:t> 못함</a:t>
            </a:r>
            <a:endParaRPr lang="en-US" altLang="ko-KR" dirty="0"/>
          </a:p>
          <a:p>
            <a:pPr lvl="4"/>
            <a:r>
              <a:rPr lang="en-US" altLang="ko-KR" dirty="0" err="1"/>
              <a:t>NullPointerException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32501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1"/>
            <a:ext cx="8788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값 목록으로 배열 생성하는 방법</a:t>
            </a:r>
            <a:endParaRPr lang="en-US" altLang="ko-KR" sz="2400" dirty="0"/>
          </a:p>
          <a:p>
            <a:pPr lvl="1"/>
            <a:r>
              <a:rPr lang="ko-KR" altLang="en-US" sz="2000" dirty="0"/>
              <a:t>변수 선언과 동시에 값 목록 </a:t>
            </a:r>
            <a:r>
              <a:rPr lang="ko-KR" altLang="en-US" sz="2000" dirty="0" smtClean="0"/>
              <a:t>대입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5625"/>
            <a:ext cx="75326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2325689"/>
            <a:ext cx="6157913" cy="142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40" y="4572001"/>
            <a:ext cx="7532687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3528" y="3933056"/>
            <a:ext cx="878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/>
              <a:t>변수 선언 후 값 목록 대입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45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new </a:t>
            </a:r>
            <a:r>
              <a:rPr lang="ko-KR" altLang="en-US" sz="2400" dirty="0" smtClean="0"/>
              <a:t>연산자로 배열 생성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배열 생성시 값 목록을 가지고 있지 않음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향후 값들을 저장할 배열을 미리 생성하고 싶을 경우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5" y="2232025"/>
            <a:ext cx="75326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5" y="2670175"/>
            <a:ext cx="7532687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741738"/>
            <a:ext cx="7532688" cy="2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4170364"/>
            <a:ext cx="75136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25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1"/>
            <a:ext cx="878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타입 별 항목의 기본값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571500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1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0"/>
            <a:ext cx="8788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배열의 길이</a:t>
            </a:r>
            <a:endParaRPr lang="en-US" altLang="ko-KR" sz="2400" dirty="0"/>
          </a:p>
          <a:p>
            <a:pPr lvl="1"/>
            <a:r>
              <a:rPr lang="ko-KR" altLang="en-US" sz="2000" dirty="0"/>
              <a:t>배열에 저장할 수 있는 전체 항목 수</a:t>
            </a:r>
            <a:endParaRPr lang="en-US" altLang="ko-KR" sz="2000" dirty="0"/>
          </a:p>
          <a:p>
            <a:pPr lvl="1"/>
            <a:r>
              <a:rPr lang="ko-KR" altLang="en-US" sz="2000" dirty="0"/>
              <a:t>코드에서 배열의 길이 얻는 방법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2211388"/>
            <a:ext cx="7656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2568577"/>
            <a:ext cx="7656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2984" y="3356992"/>
            <a:ext cx="878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2000" dirty="0"/>
              <a:t>배열의 길이는 읽기 </a:t>
            </a:r>
            <a:r>
              <a:rPr lang="ko-KR" altLang="en-US" sz="2000" dirty="0" smtClean="0"/>
              <a:t>전용</a:t>
            </a:r>
            <a:endParaRPr lang="en-US" altLang="ko-KR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810001"/>
            <a:ext cx="75612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0872" y="4509120"/>
            <a:ext cx="878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2000" dirty="0" smtClean="0"/>
              <a:t>배열의 </a:t>
            </a:r>
            <a:r>
              <a:rPr lang="ko-KR" altLang="en-US" sz="2000" dirty="0"/>
              <a:t>길이는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</a:t>
            </a:r>
            <a:r>
              <a:rPr lang="ko-KR" altLang="en-US" sz="2000" dirty="0" err="1"/>
              <a:t>조건식에서</a:t>
            </a:r>
            <a:r>
              <a:rPr lang="ko-KR" altLang="en-US" sz="2000" dirty="0"/>
              <a:t> 주로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4953000"/>
            <a:ext cx="2924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9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 smtClean="0"/>
              <a:t>배열 복사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배열은 한 번 생성하면 크기 변경 불가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더 많은 저장 공간이 필요하다면 보다 큰 배열을 새로 만들고 이전 배열로부터 항목 값들을 복사</a:t>
            </a:r>
            <a:endParaRPr lang="en-US" altLang="ko-KR" sz="2000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sz="2400" dirty="0" smtClean="0"/>
              <a:t>배열 복사 방법</a:t>
            </a:r>
          </a:p>
          <a:p>
            <a:pPr lvl="1"/>
            <a:r>
              <a:rPr lang="en-US" altLang="ko-KR" sz="2000" dirty="0" smtClean="0"/>
              <a:t>for</a:t>
            </a:r>
            <a:r>
              <a:rPr lang="ko-KR" altLang="en-US" sz="2000" dirty="0" smtClean="0"/>
              <a:t>문 이용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System.arrayCopy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이용</a:t>
            </a:r>
          </a:p>
          <a:p>
            <a:pPr lvl="1"/>
            <a:r>
              <a:rPr lang="en-US" altLang="ko-KR" sz="2000" dirty="0" smtClean="0"/>
              <a:t>Arrays </a:t>
            </a:r>
            <a:r>
              <a:rPr lang="ko-KR" altLang="en-US" sz="2000" dirty="0" smtClean="0"/>
              <a:t>클래스 이용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58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0"/>
            <a:ext cx="8788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객체를 참조하는 배열</a:t>
            </a:r>
            <a:endParaRPr lang="en-US" altLang="ko-KR" sz="2400" dirty="0"/>
          </a:p>
          <a:p>
            <a:pPr lvl="1"/>
            <a:r>
              <a:rPr lang="ko-KR" altLang="en-US" sz="2000" dirty="0"/>
              <a:t>기본 타입</a:t>
            </a:r>
            <a:r>
              <a:rPr lang="en-US" altLang="ko-KR" sz="2000" dirty="0"/>
              <a:t>(byte, char, short,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long, float, double,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) </a:t>
            </a:r>
            <a:r>
              <a:rPr lang="ko-KR" altLang="en-US" sz="2000" dirty="0"/>
              <a:t>배열</a:t>
            </a:r>
            <a:endParaRPr lang="en-US" altLang="ko-KR" sz="2000" dirty="0"/>
          </a:p>
          <a:p>
            <a:pPr lvl="2"/>
            <a:r>
              <a:rPr lang="ko-KR" altLang="en-US" dirty="0"/>
              <a:t>각 항목에 직접 값을 가지고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참조 타입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</a:t>
            </a:r>
            <a:r>
              <a:rPr lang="en-US" altLang="ko-KR" sz="2000" dirty="0"/>
              <a:t>) </a:t>
            </a:r>
            <a:r>
              <a:rPr lang="ko-KR" altLang="en-US" sz="2000" dirty="0"/>
              <a:t>배열 </a:t>
            </a:r>
            <a:r>
              <a:rPr lang="en-US" altLang="ko-KR" sz="2000" dirty="0"/>
              <a:t>- </a:t>
            </a:r>
            <a:r>
              <a:rPr lang="ko-KR" altLang="en-US" dirty="0"/>
              <a:t>각 항목에 객체의 번지 가짐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" y="3160714"/>
            <a:ext cx="2714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59176"/>
            <a:ext cx="58245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7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12" y="908721"/>
            <a:ext cx="86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데이터 타입 분류</a:t>
            </a:r>
            <a:endParaRPr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데이터 타입 분류</a:t>
            </a:r>
            <a:endParaRPr lang="ko-KR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304248" cy="493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1"/>
            <a:ext cx="8788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다차원 배열 </a:t>
            </a:r>
            <a:endParaRPr lang="en-US" altLang="ko-KR" sz="2400" dirty="0"/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차원 배열 이상의 배열</a:t>
            </a:r>
            <a:endParaRPr lang="en-US" altLang="ko-KR" sz="2000" dirty="0"/>
          </a:p>
          <a:p>
            <a:pPr lvl="2"/>
            <a:r>
              <a:rPr lang="ko-KR" altLang="en-US" dirty="0"/>
              <a:t>수학의 행렬과 같은 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자바는 </a:t>
            </a:r>
            <a:r>
              <a:rPr lang="en-US" altLang="ko-KR" dirty="0"/>
              <a:t>1</a:t>
            </a:r>
            <a:r>
              <a:rPr lang="ko-KR" altLang="en-US" dirty="0"/>
              <a:t>차원 배열을 이용해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 배열 타입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14401"/>
            <a:ext cx="2314575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2" y="2965451"/>
            <a:ext cx="7342188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6" y="5229201"/>
            <a:ext cx="31718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8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1"/>
            <a:ext cx="87884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향상된 </a:t>
            </a:r>
            <a:r>
              <a:rPr lang="en-US" altLang="ko-KR" sz="2400" dirty="0"/>
              <a:t>for 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개선된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, for each 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ko-KR" altLang="en-US" sz="2000" dirty="0"/>
              <a:t>배열 및 </a:t>
            </a:r>
            <a:r>
              <a:rPr lang="ko-KR" altLang="en-US" sz="2000" dirty="0" smtClean="0"/>
              <a:t>컬렉션의 </a:t>
            </a:r>
            <a:r>
              <a:rPr lang="ko-KR" altLang="en-US" sz="2000" dirty="0"/>
              <a:t>항목 요소를 순차적으로 처리</a:t>
            </a:r>
            <a:endParaRPr lang="en-US" altLang="ko-KR" sz="2000" dirty="0"/>
          </a:p>
          <a:p>
            <a:pPr lvl="1"/>
            <a:r>
              <a:rPr lang="ko-KR" altLang="en-US" sz="2000" dirty="0"/>
              <a:t>인덱스 이용하지 않고 바로 항목 요소 반복</a:t>
            </a:r>
          </a:p>
          <a:p>
            <a:pPr lvl="1"/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8.</a:t>
            </a:r>
            <a:r>
              <a:rPr lang="ko-KR" altLang="en-US" b="1" dirty="0" smtClean="0"/>
              <a:t> 향상된 </a:t>
            </a:r>
            <a:r>
              <a:rPr lang="en-US" altLang="ko-KR" b="1" dirty="0" smtClean="0"/>
              <a:t>for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643313"/>
            <a:ext cx="3214688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3790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6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데이터 타입 변환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5"/>
            <a:ext cx="5455340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타입 변환</a:t>
            </a:r>
            <a:endParaRPr lang="en-US" altLang="ko-KR" sz="2400" dirty="0"/>
          </a:p>
          <a:p>
            <a:pPr lvl="1"/>
            <a:r>
              <a:rPr lang="ko-KR" altLang="en-US" sz="2000" dirty="0"/>
              <a:t>데이터 타입을 다른 타입으로 변환하는 것</a:t>
            </a:r>
            <a:endParaRPr lang="en-US" altLang="ko-KR" sz="2000" dirty="0"/>
          </a:p>
          <a:p>
            <a:pPr lvl="2"/>
            <a:r>
              <a:rPr lang="en-US" altLang="ko-KR" dirty="0"/>
              <a:t>byte </a:t>
            </a:r>
            <a:r>
              <a:rPr lang="en-US" altLang="ko-KR" dirty="0">
                <a:sym typeface="Wingdings" pitchFamily="2" charset="2"/>
              </a:rPr>
              <a:t>↔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  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 ↔ double</a:t>
            </a:r>
          </a:p>
          <a:p>
            <a:pPr lvl="2"/>
            <a:endParaRPr lang="en-US" altLang="ko-KR" sz="1600" dirty="0"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종류</a:t>
            </a:r>
            <a:endParaRPr lang="en-US" altLang="ko-KR" sz="2000" dirty="0">
              <a:sym typeface="Wingdings" pitchFamily="2" charset="2"/>
            </a:endParaRPr>
          </a:p>
          <a:p>
            <a:pPr lvl="2"/>
            <a:r>
              <a:rPr lang="ko-KR" altLang="en-US" dirty="0">
                <a:sym typeface="Wingdings" pitchFamily="2" charset="2"/>
              </a:rPr>
              <a:t>자동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묵시적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타입 변환</a:t>
            </a:r>
            <a:r>
              <a:rPr lang="en-US" altLang="ko-KR" dirty="0">
                <a:sym typeface="Wingdings" pitchFamily="2" charset="2"/>
              </a:rPr>
              <a:t>: Promotion</a:t>
            </a:r>
          </a:p>
          <a:p>
            <a:pPr lvl="2"/>
            <a:endParaRPr lang="en-US" altLang="ko-KR" sz="1600" dirty="0">
              <a:sym typeface="Wingdings" pitchFamily="2" charset="2"/>
            </a:endParaRPr>
          </a:p>
          <a:p>
            <a:pPr lvl="2"/>
            <a:r>
              <a:rPr lang="ko-KR" altLang="en-US" dirty="0">
                <a:sym typeface="Wingdings" pitchFamily="2" charset="2"/>
              </a:rPr>
              <a:t>강제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명시적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타입 변환</a:t>
            </a:r>
            <a:r>
              <a:rPr lang="en-US" altLang="ko-KR" dirty="0">
                <a:sym typeface="Wingdings" pitchFamily="2" charset="2"/>
              </a:rPr>
              <a:t>: Casting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032" y="3284985"/>
            <a:ext cx="770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ym typeface="Wingdings" pitchFamily="2" charset="2"/>
              </a:rPr>
              <a:t>자동 타입 </a:t>
            </a:r>
            <a:r>
              <a:rPr lang="ko-KR" altLang="en-US" sz="2400" dirty="0" smtClean="0">
                <a:sym typeface="Wingdings" pitchFamily="2" charset="2"/>
              </a:rPr>
              <a:t>변환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endParaRPr lang="en-US" altLang="ko-KR" sz="2400" dirty="0"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프로그램 실행 도중 작은 타입은 큰 타입으로 자동 타입 변환 가능</a:t>
            </a:r>
            <a:endParaRPr lang="en-US" altLang="ko-KR" sz="2000" dirty="0">
              <a:sym typeface="Wingdings" pitchFamily="2" charset="2"/>
            </a:endParaRPr>
          </a:p>
          <a:p>
            <a:endParaRPr lang="ko-KR" alt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4" y="4610642"/>
            <a:ext cx="7229475" cy="121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19" y="6110830"/>
            <a:ext cx="72151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14" y="908720"/>
            <a:ext cx="7858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ym typeface="Wingdings" pitchFamily="2" charset="2"/>
              </a:rPr>
              <a:t>강제 타입 </a:t>
            </a:r>
            <a:r>
              <a:rPr lang="ko-KR" altLang="en-US" sz="2400" dirty="0" smtClean="0">
                <a:sym typeface="Wingdings" pitchFamily="2" charset="2"/>
              </a:rPr>
              <a:t>변환</a:t>
            </a:r>
            <a:endParaRPr lang="en-US" altLang="ko-KR" sz="2400" dirty="0"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큰 타입을 작은 타입 단위로 쪼개기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끝의 한 부분만 작은 타입으로 강제적 </a:t>
            </a:r>
            <a:r>
              <a:rPr lang="ko-KR" altLang="en-US" sz="2000" dirty="0" smtClean="0">
                <a:sym typeface="Wingdings" pitchFamily="2" charset="2"/>
              </a:rPr>
              <a:t>변환</a:t>
            </a:r>
            <a:endParaRPr lang="en-US" altLang="ko-KR" sz="2000" dirty="0" smtClean="0">
              <a:sym typeface="Wingdings" pitchFamily="2" charset="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239964"/>
            <a:ext cx="63627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90" y="3962400"/>
            <a:ext cx="6257925" cy="221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2488" y="3546204"/>
            <a:ext cx="343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 smtClean="0">
                <a:sym typeface="Wingdings" pitchFamily="2" charset="2"/>
              </a:rPr>
              <a:t>Ex</a:t>
            </a:r>
            <a:r>
              <a:rPr lang="en-US" altLang="ko-KR" sz="2000" dirty="0">
                <a:sym typeface="Wingdings" pitchFamily="2" charset="2"/>
              </a:rPr>
              <a:t>) </a:t>
            </a:r>
            <a:r>
              <a:rPr lang="en-US" altLang="ko-KR" sz="2000" dirty="0" err="1">
                <a:sym typeface="Wingdings" pitchFamily="2" charset="2"/>
              </a:rPr>
              <a:t>int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>
                <a:sym typeface="Wingdings" pitchFamily="2" charset="2"/>
              </a:rPr>
              <a:t>를 </a:t>
            </a:r>
            <a:r>
              <a:rPr lang="en-US" altLang="ko-KR" sz="2000" dirty="0">
                <a:sym typeface="Wingdings" pitchFamily="2" charset="2"/>
              </a:rPr>
              <a:t>byte</a:t>
            </a:r>
            <a:r>
              <a:rPr lang="ko-KR" altLang="en-US" sz="2000" dirty="0">
                <a:sym typeface="Wingdings" pitchFamily="2" charset="2"/>
              </a:rPr>
              <a:t>에 </a:t>
            </a:r>
            <a:r>
              <a:rPr lang="ko-KR" altLang="en-US" sz="2000" dirty="0" smtClean="0">
                <a:sym typeface="Wingdings" pitchFamily="2" charset="2"/>
              </a:rPr>
              <a:t>담기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데이터 타입 변환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33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1"/>
            <a:ext cx="8788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JVM</a:t>
            </a:r>
            <a:r>
              <a:rPr lang="ko-KR" altLang="en-US" sz="2400" dirty="0"/>
              <a:t>이 사용하는 메모리 영역</a:t>
            </a:r>
            <a:endParaRPr lang="en-US" altLang="ko-KR" sz="2400" dirty="0"/>
          </a:p>
          <a:p>
            <a:pPr lvl="1"/>
            <a:r>
              <a:rPr lang="en-US" altLang="ko-KR" sz="2000" dirty="0"/>
              <a:t>OS</a:t>
            </a:r>
            <a:r>
              <a:rPr lang="ko-KR" altLang="en-US" sz="2000" dirty="0"/>
              <a:t>에서 할당 받은 메모리 영역</a:t>
            </a:r>
            <a:r>
              <a:rPr lang="en-US" altLang="ko-KR" sz="2000" dirty="0"/>
              <a:t>(Runtime Data Area)</a:t>
            </a:r>
            <a:r>
              <a:rPr lang="ko-KR" altLang="en-US" sz="2000" dirty="0"/>
              <a:t>을 세 영역으로 구분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ko-KR" altLang="en-US" b="1" dirty="0"/>
              <a:t>메모리 사용 영역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214938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9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12" y="908720"/>
            <a:ext cx="8608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변수의 메모리 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기본 타입 변수 </a:t>
            </a:r>
            <a:r>
              <a:rPr lang="en-US" altLang="ko-KR" sz="2000" dirty="0"/>
              <a:t>– </a:t>
            </a:r>
            <a:r>
              <a:rPr lang="ko-KR" altLang="en-US" sz="2000" dirty="0"/>
              <a:t>실제 값을 변수 안에 저장</a:t>
            </a:r>
            <a:endParaRPr lang="en-US" altLang="ko-KR" sz="2000" dirty="0"/>
          </a:p>
          <a:p>
            <a:pPr lvl="1"/>
            <a:r>
              <a:rPr lang="ko-KR" altLang="en-US" sz="2000" dirty="0"/>
              <a:t>참조 타입 변수 </a:t>
            </a:r>
            <a:r>
              <a:rPr lang="en-US" altLang="ko-KR" sz="2000" dirty="0"/>
              <a:t>– </a:t>
            </a:r>
            <a:r>
              <a:rPr lang="ko-KR" altLang="en-US" sz="2000" dirty="0"/>
              <a:t>주소를 통해 객체 참조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4.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메모리 사용 영역</a:t>
            </a:r>
            <a:endParaRPr lang="ko-KR" altLang="en-US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52" y="2708920"/>
            <a:ext cx="501139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0516"/>
            <a:ext cx="257175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2"/>
            <a:ext cx="87884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/>
              <a:t>변수의 값이 같은지 다른지 비교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기본 타입</a:t>
            </a:r>
            <a:r>
              <a:rPr lang="en-US" altLang="ko-KR" sz="2000" dirty="0"/>
              <a:t>: byte, char, short,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long, float, double, </a:t>
            </a:r>
            <a:r>
              <a:rPr lang="en-US" altLang="ko-KR" sz="2000" dirty="0" err="1"/>
              <a:t>boolean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/>
              <a:t>의미 </a:t>
            </a:r>
            <a:r>
              <a:rPr lang="en-US" altLang="ko-KR" dirty="0"/>
              <a:t>: </a:t>
            </a:r>
            <a:r>
              <a:rPr lang="ko-KR" altLang="en-US" dirty="0"/>
              <a:t>변수의 값이 같은지 다른지 조사</a:t>
            </a:r>
            <a:endParaRPr lang="en-US" altLang="ko-KR" dirty="0"/>
          </a:p>
          <a:p>
            <a:pPr marL="627062" lvl="2" indent="0">
              <a:buFontTx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참조 타입</a:t>
            </a:r>
            <a:r>
              <a:rPr lang="en-US" altLang="ko-KR" sz="2000" dirty="0"/>
              <a:t>: </a:t>
            </a:r>
            <a:r>
              <a:rPr lang="ko-KR" altLang="en-US" sz="2000" dirty="0"/>
              <a:t>배열</a:t>
            </a:r>
            <a:r>
              <a:rPr lang="en-US" altLang="ko-KR" sz="2000" dirty="0"/>
              <a:t>, </a:t>
            </a:r>
            <a:r>
              <a:rPr lang="ko-KR" altLang="en-US" sz="2000" dirty="0"/>
              <a:t>열거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/>
              <a:t>의미 </a:t>
            </a:r>
            <a:r>
              <a:rPr lang="en-US" altLang="ko-KR" dirty="0"/>
              <a:t>: </a:t>
            </a:r>
            <a:r>
              <a:rPr lang="ko-KR" altLang="en-US" dirty="0"/>
              <a:t>동일한 객체를 참조하는지 다른 객체를 참조하는지 조사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</a:t>
            </a:r>
            <a:r>
              <a:rPr lang="ko-KR" altLang="en-US" b="1" dirty="0" smtClean="0"/>
              <a:t> </a:t>
            </a:r>
            <a:r>
              <a:rPr lang="ko-KR" altLang="en-US" b="1" dirty="0"/>
              <a:t>참조</a:t>
            </a:r>
            <a:r>
              <a:rPr lang="en-US" altLang="ko-KR" b="1" dirty="0"/>
              <a:t> </a:t>
            </a:r>
            <a:r>
              <a:rPr lang="ko-KR" altLang="en-US" b="1" dirty="0"/>
              <a:t>변수의 </a:t>
            </a:r>
            <a:r>
              <a:rPr lang="en-US" altLang="ko-KR" b="1" dirty="0"/>
              <a:t>== != </a:t>
            </a:r>
            <a:r>
              <a:rPr lang="ko-KR" altLang="en-US" b="1" dirty="0"/>
              <a:t>연산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7" y="3356992"/>
            <a:ext cx="4214813" cy="259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5" y="3785617"/>
            <a:ext cx="3235325" cy="6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4857181"/>
            <a:ext cx="3327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6027168"/>
            <a:ext cx="76660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3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2"/>
            <a:ext cx="8788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null(</a:t>
            </a:r>
            <a:r>
              <a:rPr lang="ko-KR" altLang="en-US" sz="2400" dirty="0"/>
              <a:t>널</a:t>
            </a:r>
            <a:r>
              <a:rPr lang="en-US" altLang="ko-KR" sz="2400" dirty="0"/>
              <a:t>) </a:t>
            </a:r>
          </a:p>
          <a:p>
            <a:pPr lvl="1"/>
            <a:r>
              <a:rPr lang="ko-KR" altLang="en-US" sz="2000" dirty="0"/>
              <a:t>변수가 참조하는 객체가 없을 경우 초기값으로 사용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참조 타입의 변수에만 저장가능</a:t>
            </a:r>
            <a:endParaRPr lang="en-US" altLang="ko-KR" sz="2000" dirty="0"/>
          </a:p>
          <a:p>
            <a:pPr lvl="1"/>
            <a:r>
              <a:rPr lang="en-US" altLang="ko-KR" sz="2000" dirty="0"/>
              <a:t>null</a:t>
            </a:r>
            <a:r>
              <a:rPr lang="ko-KR" altLang="en-US" sz="2000" dirty="0"/>
              <a:t>로 초기화된 참조 변수는 </a:t>
            </a:r>
            <a:r>
              <a:rPr lang="ko-KR" altLang="en-US" sz="2000" dirty="0" err="1"/>
              <a:t>스택</a:t>
            </a:r>
            <a:r>
              <a:rPr lang="ko-KR" altLang="en-US" sz="2000" dirty="0"/>
              <a:t> 영역 생성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null 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nullPointerException</a:t>
            </a:r>
            <a:endParaRPr lang="ko-KR" altLang="en-US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434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2" y="4495801"/>
            <a:ext cx="53054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2944" y="4495800"/>
            <a:ext cx="261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000" dirty="0"/>
              <a:t>==, != </a:t>
            </a:r>
            <a:r>
              <a:rPr lang="ko-KR" altLang="en-US" sz="2000" dirty="0"/>
              <a:t>연산 가능</a:t>
            </a:r>
          </a:p>
        </p:txBody>
      </p:sp>
    </p:spTree>
    <p:extLst>
      <p:ext uri="{BB962C8B-B14F-4D97-AF65-F5344CB8AC3E}">
        <p14:creationId xmlns:p14="http://schemas.microsoft.com/office/powerpoint/2010/main" val="15727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008" y="908720"/>
            <a:ext cx="87884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NullPointerException</a:t>
            </a:r>
            <a:r>
              <a:rPr lang="ko-KR" altLang="en-US" sz="2400" dirty="0"/>
              <a:t>의 의미</a:t>
            </a:r>
            <a:endParaRPr lang="en-US" altLang="ko-KR" sz="2400" dirty="0"/>
          </a:p>
          <a:p>
            <a:pPr lvl="1"/>
            <a:r>
              <a:rPr lang="ko-KR" altLang="en-US" sz="2000" dirty="0"/>
              <a:t>예외</a:t>
            </a:r>
            <a:r>
              <a:rPr lang="en-US" altLang="ko-KR" sz="2000" dirty="0"/>
              <a:t>(Exception)</a:t>
            </a:r>
          </a:p>
          <a:p>
            <a:pPr lvl="2"/>
            <a:r>
              <a:rPr lang="ko-KR" altLang="en-US" dirty="0"/>
              <a:t>사용자의 잘못된 조작 이나 잘못된 코딩으로 인해 발생하는 프로그램 오류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sz="2000" dirty="0" err="1"/>
              <a:t>NullPointerException</a:t>
            </a:r>
            <a:endParaRPr lang="en-US" altLang="ko-KR" sz="2000" dirty="0"/>
          </a:p>
          <a:p>
            <a:pPr lvl="2"/>
            <a:r>
              <a:rPr lang="ko-KR" altLang="en-US" dirty="0"/>
              <a:t>참조 변수가 </a:t>
            </a:r>
            <a:r>
              <a:rPr lang="en-US" altLang="ko-KR" dirty="0"/>
              <a:t>null </a:t>
            </a:r>
            <a:r>
              <a:rPr lang="ko-KR" altLang="en-US" dirty="0"/>
              <a:t>값을 가지고 있을 때</a:t>
            </a:r>
            <a:endParaRPr lang="en-US" altLang="ko-KR" dirty="0"/>
          </a:p>
          <a:p>
            <a:pPr lvl="3"/>
            <a:r>
              <a:rPr lang="ko-KR" altLang="en-US" dirty="0"/>
              <a:t>객체의 필드나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사용하려고 했을 때 발생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null 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nullPointerException</a:t>
            </a:r>
            <a:endParaRPr lang="ko-KR" altLang="en-US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67150"/>
            <a:ext cx="3848100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1"/>
            <a:ext cx="5753100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1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618</Words>
  <Application>Microsoft Office PowerPoint</Application>
  <PresentationFormat>화면 슬라이드 쇼(4:3)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95</cp:revision>
  <dcterms:created xsi:type="dcterms:W3CDTF">2018-03-28T12:54:45Z</dcterms:created>
  <dcterms:modified xsi:type="dcterms:W3CDTF">2023-11-06T23:18:11Z</dcterms:modified>
</cp:coreProperties>
</file>