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8" r:id="rId19"/>
    <p:sldId id="280" r:id="rId20"/>
    <p:sldId id="279" r:id="rId21"/>
    <p:sldId id="281" r:id="rId22"/>
    <p:sldId id="282" r:id="rId23"/>
    <p:sldId id="283" r:id="rId24"/>
    <p:sldId id="284" r:id="rId25"/>
    <p:sldId id="285" r:id="rId26"/>
    <p:sldId id="287" r:id="rId27"/>
    <p:sldId id="288" r:id="rId28"/>
    <p:sldId id="289" r:id="rId29"/>
    <p:sldId id="290" r:id="rId30"/>
    <p:sldId id="292" r:id="rId31"/>
    <p:sldId id="291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606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80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13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224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67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92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44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1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1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80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3DD0-C895-498B-AB2B-83EBFE5904A8}" type="datetimeFigureOut">
              <a:rPr lang="ko-KR" altLang="en-US" smtClean="0"/>
              <a:pPr/>
              <a:t>2023-11-13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55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C3DD0-C895-498B-AB2B-83EBFE5904A8}" type="datetimeFigureOut">
              <a:rPr lang="ko-KR" altLang="en-US" smtClean="0"/>
              <a:pPr/>
              <a:t>2023-11-13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93EA2-4ABC-479F-9B95-6589AD2588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556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1556792"/>
            <a:ext cx="71287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/>
              <a:t>프로그래밍 언어 활용 강의안</a:t>
            </a:r>
            <a:endParaRPr lang="en-US" altLang="ko-KR" sz="4000" b="1" dirty="0" smtClean="0"/>
          </a:p>
          <a:p>
            <a:pPr algn="ctr"/>
            <a:r>
              <a:rPr lang="en-US" altLang="ko-KR" sz="4000" b="1" dirty="0" smtClean="0"/>
              <a:t>(class - Object)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53823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class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클래스 선언과 컴파일</a:t>
            </a:r>
            <a:endParaRPr lang="en-US" altLang="ko-KR" sz="2400" dirty="0"/>
          </a:p>
          <a:p>
            <a:pPr lvl="1"/>
            <a:r>
              <a:rPr lang="ko-KR" altLang="en-US" sz="2000" dirty="0"/>
              <a:t>소스 파일 생성</a:t>
            </a:r>
            <a:r>
              <a:rPr lang="en-US" altLang="ko-KR" sz="2000" dirty="0"/>
              <a:t>: </a:t>
            </a:r>
            <a:r>
              <a:rPr lang="ko-KR" altLang="en-US" sz="2000" dirty="0"/>
              <a:t>클래스이름</a:t>
            </a:r>
            <a:r>
              <a:rPr lang="en-US" altLang="ko-KR" sz="2000" dirty="0"/>
              <a:t>.java (</a:t>
            </a:r>
            <a:r>
              <a:rPr lang="ko-KR" altLang="en-US" sz="2000" dirty="0"/>
              <a:t>대소문자 주의</a:t>
            </a:r>
            <a:r>
              <a:rPr lang="en-US" altLang="ko-KR" sz="2000" dirty="0"/>
              <a:t>)</a:t>
            </a:r>
          </a:p>
          <a:p>
            <a:pPr lvl="1"/>
            <a:r>
              <a:rPr lang="ko-KR" altLang="en-US" sz="2000" dirty="0"/>
              <a:t>소스 작성</a:t>
            </a:r>
            <a:endParaRPr lang="en-US" altLang="ko-KR" sz="20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2000" dirty="0" smtClean="0"/>
          </a:p>
          <a:p>
            <a:pPr lvl="1"/>
            <a:r>
              <a:rPr lang="ko-KR" altLang="en-US" sz="2000" dirty="0" smtClean="0"/>
              <a:t>소스 </a:t>
            </a:r>
            <a:r>
              <a:rPr lang="ko-KR" altLang="en-US" sz="2000" dirty="0"/>
              <a:t>파일당 하나의 클래스를 선언하는 것이 관례</a:t>
            </a:r>
            <a:endParaRPr lang="en-US" altLang="ko-KR" sz="2000" dirty="0"/>
          </a:p>
          <a:p>
            <a:pPr lvl="2"/>
            <a:r>
              <a:rPr lang="ko-KR" altLang="en-US" dirty="0"/>
              <a:t>두 개 이상의 클래스도 선언 가능</a:t>
            </a:r>
            <a:endParaRPr lang="en-US" altLang="ko-KR" dirty="0"/>
          </a:p>
          <a:p>
            <a:pPr lvl="2"/>
            <a:r>
              <a:rPr lang="ko-KR" altLang="en-US" dirty="0"/>
              <a:t>소스 파일 이름과 동일한 클래스만 </a:t>
            </a:r>
            <a:r>
              <a:rPr lang="en-US" altLang="ko-KR" dirty="0"/>
              <a:t>public</a:t>
            </a:r>
            <a:r>
              <a:rPr lang="ko-KR" altLang="en-US" dirty="0"/>
              <a:t>으로 선언 가능</a:t>
            </a:r>
            <a:endParaRPr lang="en-US" altLang="ko-KR" dirty="0"/>
          </a:p>
          <a:p>
            <a:pPr lvl="2"/>
            <a:r>
              <a:rPr lang="ko-KR" altLang="en-US" dirty="0"/>
              <a:t>선언한 개수만큼 바이트 코드 파일이 생성</a:t>
            </a:r>
            <a:endParaRPr lang="en-US" altLang="ko-KR" dirty="0"/>
          </a:p>
          <a:p>
            <a:endParaRPr lang="ko-KR" altLang="en-US" dirty="0"/>
          </a:p>
          <a:p>
            <a:pPr lvl="3"/>
            <a:endParaRPr lang="ko-KR" altLang="en-US" dirty="0"/>
          </a:p>
          <a:p>
            <a:pPr lvl="2"/>
            <a:endParaRPr lang="ko-KR" altLang="en-US" sz="1200" dirty="0"/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44824"/>
            <a:ext cx="2320925" cy="92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직선 화살표 연결선 10"/>
          <p:cNvCxnSpPr/>
          <p:nvPr/>
        </p:nvCxnSpPr>
        <p:spPr>
          <a:xfrm>
            <a:off x="3311525" y="2273449"/>
            <a:ext cx="1785938" cy="15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97275" y="1844824"/>
            <a:ext cx="87788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>
                <a:latin typeface="+mj-ea"/>
                <a:ea typeface="+mj-ea"/>
              </a:rPr>
              <a:t>컴파일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67325" y="2059136"/>
            <a:ext cx="1687513" cy="3381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>
                <a:latin typeface="+mj-ea"/>
                <a:ea typeface="+mj-ea"/>
              </a:rPr>
              <a:t>클래스이름</a:t>
            </a:r>
            <a:r>
              <a:rPr lang="en-US" altLang="ko-KR" sz="1600">
                <a:latin typeface="+mj-ea"/>
                <a:ea typeface="+mj-ea"/>
              </a:rPr>
              <a:t>.class</a:t>
            </a:r>
            <a:endParaRPr lang="ko-KR" altLang="en-US" sz="1600"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97275" y="2273449"/>
            <a:ext cx="11017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>
                <a:latin typeface="+mj-ea"/>
                <a:ea typeface="+mj-ea"/>
              </a:rPr>
              <a:t>javac.exe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8200" y="4365104"/>
            <a:ext cx="2214563" cy="3397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600">
                <a:latin typeface="+mj-ea"/>
                <a:ea typeface="+mj-ea"/>
              </a:rPr>
              <a:t>Car.java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8200" y="4765154"/>
            <a:ext cx="2214563" cy="160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>
                <a:latin typeface="+mj-ea"/>
                <a:ea typeface="+mj-ea"/>
              </a:rPr>
              <a:t>public class Car {</a:t>
            </a:r>
          </a:p>
          <a:p>
            <a:pPr>
              <a:defRPr/>
            </a:pPr>
            <a:endParaRPr lang="en-US" altLang="ko-KR" sz="140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400">
                <a:latin typeface="+mj-ea"/>
                <a:ea typeface="+mj-ea"/>
              </a:rPr>
              <a:t>}</a:t>
            </a:r>
          </a:p>
          <a:p>
            <a:pPr>
              <a:defRPr/>
            </a:pPr>
            <a:endParaRPr lang="en-US" altLang="ko-KR" sz="140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400">
                <a:latin typeface="+mj-ea"/>
                <a:ea typeface="+mj-ea"/>
              </a:rPr>
              <a:t>class Tire {</a:t>
            </a:r>
          </a:p>
          <a:p>
            <a:pPr>
              <a:defRPr/>
            </a:pPr>
            <a:endParaRPr lang="en-US" altLang="ko-KR" sz="140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400">
                <a:latin typeface="+mj-ea"/>
                <a:ea typeface="+mj-ea"/>
              </a:rPr>
              <a:t>}</a:t>
            </a: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3267075" y="5508104"/>
            <a:ext cx="1785938" cy="31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52825" y="5079479"/>
            <a:ext cx="877888" cy="3714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>
                <a:latin typeface="+mj-ea"/>
                <a:ea typeface="+mj-ea"/>
              </a:rPr>
              <a:t>컴파일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22875" y="5095354"/>
            <a:ext cx="1001713" cy="831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600">
                <a:latin typeface="+mj-ea"/>
                <a:ea typeface="+mj-ea"/>
              </a:rPr>
              <a:t>Car.class</a:t>
            </a:r>
          </a:p>
          <a:p>
            <a:pPr>
              <a:defRPr/>
            </a:pPr>
            <a:endParaRPr lang="en-US" altLang="ko-KR" sz="160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600">
                <a:latin typeface="+mj-ea"/>
                <a:ea typeface="+mj-ea"/>
              </a:rPr>
              <a:t>Tire.class</a:t>
            </a:r>
            <a:endParaRPr lang="ko-KR" altLang="en-US" sz="1600"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52825" y="5508104"/>
            <a:ext cx="1101725" cy="3714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>
                <a:latin typeface="+mj-ea"/>
                <a:ea typeface="+mj-ea"/>
              </a:rPr>
              <a:t>javac.exe</a:t>
            </a:r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7232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class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new </a:t>
            </a:r>
            <a:r>
              <a:rPr lang="ko-KR" altLang="en-US" sz="2400" dirty="0"/>
              <a:t>연산자</a:t>
            </a:r>
            <a:endParaRPr lang="en-US" altLang="ko-KR" sz="2400" dirty="0"/>
          </a:p>
          <a:p>
            <a:pPr lvl="1"/>
            <a:r>
              <a:rPr lang="ko-KR" altLang="en-US" sz="2000" dirty="0"/>
              <a:t>객체 생성 </a:t>
            </a:r>
            <a:r>
              <a:rPr lang="ko-KR" altLang="en-US" sz="2000" dirty="0" smtClean="0"/>
              <a:t>역할</a:t>
            </a:r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클래스</a:t>
            </a:r>
            <a:r>
              <a:rPr lang="en-US" altLang="ko-KR" dirty="0"/>
              <a:t>()</a:t>
            </a:r>
            <a:r>
              <a:rPr lang="ko-KR" altLang="en-US" dirty="0"/>
              <a:t>는 </a:t>
            </a:r>
            <a:r>
              <a:rPr lang="ko-KR" altLang="en-US" dirty="0" err="1"/>
              <a:t>생성자를</a:t>
            </a:r>
            <a:r>
              <a:rPr lang="ko-KR" altLang="en-US" dirty="0"/>
              <a:t> 호출하는 코드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생성된 객체는 </a:t>
            </a:r>
            <a:r>
              <a:rPr lang="ko-KR" altLang="en-US" dirty="0" err="1"/>
              <a:t>힙</a:t>
            </a:r>
            <a:r>
              <a:rPr lang="ko-KR" altLang="en-US" dirty="0"/>
              <a:t> 메모리 영역에 생성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sz="2000" dirty="0"/>
              <a:t>new </a:t>
            </a:r>
            <a:r>
              <a:rPr lang="ko-KR" altLang="en-US" sz="2000" dirty="0"/>
              <a:t>연산자는 객체를 생성 후</a:t>
            </a:r>
            <a:r>
              <a:rPr lang="en-US" altLang="ko-KR" sz="2000" dirty="0"/>
              <a:t>, </a:t>
            </a:r>
            <a:r>
              <a:rPr lang="ko-KR" altLang="en-US" sz="2000" dirty="0"/>
              <a:t>객체 생성 번지 리턴</a:t>
            </a:r>
            <a:endParaRPr lang="en-US" altLang="ko-KR" sz="2000" dirty="0"/>
          </a:p>
          <a:p>
            <a:pPr lvl="2"/>
            <a:endParaRPr lang="ko-KR" altLang="en-US" sz="1200" dirty="0"/>
          </a:p>
        </p:txBody>
      </p:sp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1847850"/>
            <a:ext cx="2752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990600"/>
            <a:ext cx="2408238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직선 화살표 연결선 22"/>
          <p:cNvCxnSpPr/>
          <p:nvPr/>
        </p:nvCxnSpPr>
        <p:spPr>
          <a:xfrm>
            <a:off x="3895725" y="2062163"/>
            <a:ext cx="1000125" cy="15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29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class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/>
              <a:t>클래스</a:t>
            </a:r>
            <a:r>
              <a:rPr lang="en-US" altLang="ko-KR" sz="2400" dirty="0" smtClean="0"/>
              <a:t>(Type)</a:t>
            </a:r>
            <a:r>
              <a:rPr lang="ko-KR" altLang="en-US" sz="2400" dirty="0" smtClean="0"/>
              <a:t> 변수</a:t>
            </a:r>
            <a:r>
              <a:rPr lang="en-US" altLang="ko-KR" sz="2400" dirty="0" smtClean="0"/>
              <a:t>;</a:t>
            </a:r>
            <a:endParaRPr lang="en-US" altLang="ko-KR" sz="2400" dirty="0"/>
          </a:p>
          <a:p>
            <a:pPr lvl="1"/>
            <a:r>
              <a:rPr lang="en-US" altLang="ko-KR" sz="2000" dirty="0"/>
              <a:t>new </a:t>
            </a:r>
            <a:r>
              <a:rPr lang="ko-KR" altLang="en-US" sz="2000" dirty="0"/>
              <a:t>연산자에 의해 리턴 된 객체의 번지 저장 </a:t>
            </a:r>
            <a:r>
              <a:rPr lang="en-US" altLang="ko-KR" sz="2000" dirty="0"/>
              <a:t>(</a:t>
            </a:r>
            <a:r>
              <a:rPr lang="ko-KR" altLang="en-US" sz="2000" dirty="0"/>
              <a:t>참조 타입</a:t>
            </a:r>
            <a:r>
              <a:rPr lang="en-US" altLang="ko-KR" sz="2000" dirty="0"/>
              <a:t> </a:t>
            </a:r>
            <a:r>
              <a:rPr lang="ko-KR" altLang="en-US" sz="2000" dirty="0"/>
              <a:t>변수</a:t>
            </a:r>
            <a:r>
              <a:rPr lang="en-US" altLang="ko-KR" sz="2000" dirty="0"/>
              <a:t>)</a:t>
            </a:r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 err="1"/>
              <a:t>힙</a:t>
            </a:r>
            <a:r>
              <a:rPr lang="ko-KR" altLang="en-US" sz="2000" dirty="0"/>
              <a:t> 영역의 객체를 사용하기 위해 </a:t>
            </a:r>
            <a:r>
              <a:rPr lang="ko-KR" altLang="en-US" sz="2000" dirty="0" smtClean="0"/>
              <a:t>사용</a:t>
            </a:r>
            <a:endParaRPr lang="en-US" altLang="ko-KR" sz="2000" dirty="0"/>
          </a:p>
          <a:p>
            <a:pPr lvl="2"/>
            <a:endParaRPr lang="ko-KR" altLang="en-US" sz="1200" dirty="0"/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2978272"/>
            <a:ext cx="34290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3906960"/>
            <a:ext cx="3419475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586160"/>
            <a:ext cx="4889500" cy="188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540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class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클래스의 용도</a:t>
            </a:r>
            <a:endParaRPr lang="en-US" altLang="ko-KR" sz="2400" dirty="0"/>
          </a:p>
          <a:p>
            <a:pPr lvl="1"/>
            <a:r>
              <a:rPr lang="ko-KR" altLang="en-US" sz="2000" dirty="0"/>
              <a:t>라이브러리</a:t>
            </a:r>
            <a:r>
              <a:rPr lang="en-US" altLang="ko-KR" sz="2000" dirty="0"/>
              <a:t>(API: Application Program Interface) </a:t>
            </a:r>
            <a:r>
              <a:rPr lang="ko-KR" altLang="en-US" sz="2000" dirty="0"/>
              <a:t>용</a:t>
            </a:r>
            <a:endParaRPr lang="en-US" altLang="ko-KR" sz="2000" dirty="0"/>
          </a:p>
          <a:p>
            <a:pPr lvl="2"/>
            <a:r>
              <a:rPr lang="ko-KR" altLang="en-US" dirty="0"/>
              <a:t>자체적으로 실행되지 않음</a:t>
            </a:r>
            <a:endParaRPr lang="en-US" altLang="ko-KR" dirty="0"/>
          </a:p>
          <a:p>
            <a:pPr lvl="2"/>
            <a:r>
              <a:rPr lang="ko-KR" altLang="en-US" dirty="0"/>
              <a:t>다른 클래스에서 이용할 목적으로 만든 클래스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sz="2000" dirty="0"/>
              <a:t>실행용</a:t>
            </a:r>
            <a:endParaRPr lang="en-US" altLang="ko-KR" sz="2000" dirty="0"/>
          </a:p>
          <a:p>
            <a:pPr lvl="2"/>
            <a:r>
              <a:rPr lang="en-US" altLang="ko-KR" dirty="0"/>
              <a:t>main() </a:t>
            </a:r>
            <a:r>
              <a:rPr lang="ko-KR" altLang="en-US" dirty="0" err="1"/>
              <a:t>메소드를</a:t>
            </a:r>
            <a:r>
              <a:rPr lang="ko-KR" altLang="en-US" dirty="0"/>
              <a:t> 가지고 있는 클래스로 실행할 목적으로 만든 클래스</a:t>
            </a:r>
            <a:endParaRPr lang="en-US" altLang="ko-KR" dirty="0"/>
          </a:p>
          <a:p>
            <a:pPr lvl="2"/>
            <a:endParaRPr lang="ko-KR" altLang="en-US" sz="12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76" y="3284984"/>
            <a:ext cx="8169275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906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class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클래스의 구성 멤버</a:t>
            </a:r>
            <a:endParaRPr lang="en-US" altLang="ko-KR" sz="2400" dirty="0"/>
          </a:p>
          <a:p>
            <a:pPr lvl="1"/>
            <a:r>
              <a:rPr lang="ko-KR" altLang="en-US" sz="2000" dirty="0"/>
              <a:t>필드</a:t>
            </a:r>
            <a:r>
              <a:rPr lang="en-US" altLang="ko-KR" sz="2000" dirty="0"/>
              <a:t>(Field)</a:t>
            </a:r>
          </a:p>
          <a:p>
            <a:pPr lvl="1"/>
            <a:r>
              <a:rPr lang="ko-KR" altLang="en-US" sz="2000" dirty="0" err="1"/>
              <a:t>생성자</a:t>
            </a:r>
            <a:r>
              <a:rPr lang="en-US" altLang="ko-KR" sz="2000" dirty="0"/>
              <a:t>(Constructor)</a:t>
            </a:r>
          </a:p>
          <a:p>
            <a:pPr lvl="1"/>
            <a:r>
              <a:rPr lang="ko-KR" altLang="en-US" sz="2000" dirty="0" err="1"/>
              <a:t>메소드</a:t>
            </a:r>
            <a:r>
              <a:rPr lang="en-US" altLang="ko-KR" sz="2000" dirty="0"/>
              <a:t>(Method)</a:t>
            </a:r>
          </a:p>
          <a:p>
            <a:pPr lvl="2"/>
            <a:endParaRPr lang="ko-KR" altLang="en-US" sz="1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64904"/>
            <a:ext cx="7643813" cy="384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636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class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필드의 내용</a:t>
            </a:r>
            <a:endParaRPr lang="en-US" altLang="ko-KR" sz="2400" dirty="0"/>
          </a:p>
          <a:p>
            <a:pPr lvl="1"/>
            <a:r>
              <a:rPr lang="ko-KR" altLang="en-US" sz="2000" dirty="0"/>
              <a:t>객체의 고유 데이터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객체가 가져야 할 부품 객체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객체의 현재 상태 데이터</a:t>
            </a:r>
            <a:endParaRPr lang="en-US" altLang="ko-KR" sz="2000" dirty="0"/>
          </a:p>
          <a:p>
            <a:pPr lvl="2"/>
            <a:endParaRPr lang="ko-KR" altLang="en-US" sz="12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071" y="1066800"/>
            <a:ext cx="4924425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038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class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필드의 기본 초기값</a:t>
            </a:r>
            <a:endParaRPr lang="en-US" altLang="ko-KR" sz="2400" dirty="0"/>
          </a:p>
          <a:p>
            <a:pPr lvl="1"/>
            <a:r>
              <a:rPr lang="ko-KR" altLang="en-US" sz="2000" dirty="0"/>
              <a:t>초기값 지정되지 않은 필드</a:t>
            </a:r>
            <a:endParaRPr lang="en-US" altLang="ko-KR" sz="2000" dirty="0"/>
          </a:p>
          <a:p>
            <a:pPr lvl="2"/>
            <a:r>
              <a:rPr lang="ko-KR" altLang="en-US" dirty="0"/>
              <a:t>객체 생성시 자동으로 기본값으로 초기화</a:t>
            </a:r>
          </a:p>
          <a:p>
            <a:pPr lvl="2"/>
            <a:endParaRPr lang="ko-KR" altLang="en-US" sz="12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09800"/>
            <a:ext cx="7837488" cy="421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743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class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필드 사용</a:t>
            </a:r>
            <a:endParaRPr lang="en-US" altLang="ko-KR" sz="2400" dirty="0"/>
          </a:p>
          <a:p>
            <a:pPr lvl="1"/>
            <a:r>
              <a:rPr lang="ko-KR" altLang="en-US" sz="2000" dirty="0"/>
              <a:t>필드 값을 읽고</a:t>
            </a:r>
            <a:r>
              <a:rPr lang="en-US" altLang="ko-KR" sz="2000" dirty="0"/>
              <a:t>, </a:t>
            </a:r>
            <a:r>
              <a:rPr lang="ko-KR" altLang="en-US" sz="2000" dirty="0"/>
              <a:t>변경하는 작업을 말한다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필드 사용 위치</a:t>
            </a:r>
            <a:endParaRPr lang="en-US" altLang="ko-KR" sz="2000" dirty="0"/>
          </a:p>
          <a:p>
            <a:pPr lvl="2"/>
            <a:r>
              <a:rPr lang="ko-KR" altLang="en-US" dirty="0"/>
              <a:t>객체 내부</a:t>
            </a:r>
            <a:r>
              <a:rPr lang="en-US" altLang="ko-KR" dirty="0"/>
              <a:t>: “</a:t>
            </a:r>
            <a:r>
              <a:rPr lang="ko-KR" altLang="en-US" dirty="0">
                <a:solidFill>
                  <a:srgbClr val="FF0000"/>
                </a:solidFill>
              </a:rPr>
              <a:t>필드이름</a:t>
            </a:r>
            <a:r>
              <a:rPr lang="en-US" altLang="ko-KR" dirty="0"/>
              <a:t>” </a:t>
            </a:r>
            <a:r>
              <a:rPr lang="ko-KR" altLang="en-US" dirty="0"/>
              <a:t>으로 바로 접근</a:t>
            </a:r>
            <a:endParaRPr lang="en-US" altLang="ko-KR" dirty="0"/>
          </a:p>
          <a:p>
            <a:pPr lvl="2"/>
            <a:r>
              <a:rPr lang="ko-KR" altLang="en-US" dirty="0"/>
              <a:t>객체 외부</a:t>
            </a:r>
            <a:r>
              <a:rPr lang="en-US" altLang="ko-KR" dirty="0"/>
              <a:t>: “</a:t>
            </a:r>
            <a:r>
              <a:rPr lang="ko-KR" altLang="en-US" dirty="0">
                <a:solidFill>
                  <a:srgbClr val="FF0000"/>
                </a:solidFill>
              </a:rPr>
              <a:t>변수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r>
              <a:rPr lang="ko-KR" altLang="en-US" dirty="0">
                <a:solidFill>
                  <a:srgbClr val="FF0000"/>
                </a:solidFill>
              </a:rPr>
              <a:t>필드이름</a:t>
            </a:r>
            <a:r>
              <a:rPr lang="en-US" altLang="ko-KR" dirty="0"/>
              <a:t>”</a:t>
            </a:r>
            <a:r>
              <a:rPr lang="ko-KR" altLang="en-US" dirty="0"/>
              <a:t>으로 접근</a:t>
            </a:r>
          </a:p>
          <a:p>
            <a:pPr lvl="2"/>
            <a:endParaRPr lang="ko-KR" altLang="en-US" sz="1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708920"/>
            <a:ext cx="624840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551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err="1" smtClean="0"/>
              <a:t>메소</a:t>
            </a:r>
            <a:r>
              <a:rPr lang="ko-KR" altLang="en-US" b="1" dirty="0" err="1"/>
              <a:t>드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/>
              <a:t>메소드란</a:t>
            </a:r>
            <a:r>
              <a:rPr lang="en-US" altLang="ko-KR" sz="2400" dirty="0"/>
              <a:t>?</a:t>
            </a:r>
          </a:p>
          <a:p>
            <a:pPr lvl="1"/>
            <a:r>
              <a:rPr lang="ko-KR" altLang="en-US" sz="2000" dirty="0"/>
              <a:t>객체의 동작</a:t>
            </a:r>
            <a:r>
              <a:rPr lang="en-US" altLang="ko-KR" sz="2000" dirty="0"/>
              <a:t>(</a:t>
            </a:r>
            <a:r>
              <a:rPr lang="ko-KR" altLang="en-US" sz="2000" dirty="0"/>
              <a:t>기능</a:t>
            </a:r>
            <a:r>
              <a:rPr lang="en-US" altLang="ko-KR" sz="2000" dirty="0"/>
              <a:t>)</a:t>
            </a:r>
          </a:p>
          <a:p>
            <a:pPr lvl="1"/>
            <a:r>
              <a:rPr lang="ko-KR" altLang="en-US" sz="2000" dirty="0"/>
              <a:t>호출해서 실행할 수 있는 중괄호 </a:t>
            </a:r>
            <a:r>
              <a:rPr lang="en-US" altLang="ko-KR" sz="2000" dirty="0"/>
              <a:t>{ } </a:t>
            </a:r>
            <a:r>
              <a:rPr lang="ko-KR" altLang="en-US" sz="2000" dirty="0"/>
              <a:t>블록</a:t>
            </a:r>
            <a:endParaRPr lang="en-US" altLang="ko-KR" sz="2000" dirty="0"/>
          </a:p>
          <a:p>
            <a:pPr lvl="1"/>
            <a:r>
              <a:rPr lang="ko-KR" altLang="en-US" sz="2000" dirty="0" err="1"/>
              <a:t>메소드</a:t>
            </a:r>
            <a:r>
              <a:rPr lang="ko-KR" altLang="en-US" sz="2000" dirty="0"/>
              <a:t> 호출하면 중괄호 </a:t>
            </a:r>
            <a:r>
              <a:rPr lang="en-US" altLang="ko-KR" sz="2000" dirty="0"/>
              <a:t>{ } </a:t>
            </a:r>
            <a:r>
              <a:rPr lang="ko-KR" altLang="en-US" sz="2000" dirty="0"/>
              <a:t>블록에 있는 모든 코드들이 일괄 실행</a:t>
            </a:r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r>
              <a:rPr lang="ko-KR" altLang="en-US" sz="2000" dirty="0" err="1" smtClean="0"/>
              <a:t>메소드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선언</a:t>
            </a:r>
            <a:endParaRPr lang="en-US" altLang="ko-KR" sz="2000" dirty="0" smtClean="0"/>
          </a:p>
          <a:p>
            <a:pPr lvl="1"/>
            <a:endParaRPr lang="en-US" altLang="ko-KR" sz="20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678" y="2780928"/>
            <a:ext cx="60325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400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메소</a:t>
            </a:r>
            <a:r>
              <a:rPr lang="ko-KR" altLang="en-US" b="1" dirty="0" err="1"/>
              <a:t>드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/>
              <a:t>메소드</a:t>
            </a:r>
            <a:r>
              <a:rPr lang="ko-KR" altLang="en-US" sz="2400" dirty="0"/>
              <a:t> 리턴 타입</a:t>
            </a:r>
          </a:p>
          <a:p>
            <a:pPr lvl="1"/>
            <a:r>
              <a:rPr lang="ko-KR" altLang="en-US" sz="2000" dirty="0" err="1"/>
              <a:t>메소드</a:t>
            </a:r>
            <a:r>
              <a:rPr lang="ko-KR" altLang="en-US" sz="2000" dirty="0"/>
              <a:t> 실행된 후 </a:t>
            </a:r>
            <a:r>
              <a:rPr lang="ko-KR" altLang="en-US" sz="2000" dirty="0" err="1"/>
              <a:t>리턴하는</a:t>
            </a:r>
            <a:r>
              <a:rPr lang="ko-KR" altLang="en-US" sz="2000" dirty="0"/>
              <a:t> 값의 타입</a:t>
            </a:r>
            <a:endParaRPr lang="en-US" altLang="ko-KR" sz="2000" dirty="0"/>
          </a:p>
          <a:p>
            <a:pPr lvl="1"/>
            <a:endParaRPr lang="ko-KR" altLang="en-US" sz="2000" dirty="0"/>
          </a:p>
          <a:p>
            <a:pPr lvl="1"/>
            <a:r>
              <a:rPr lang="ko-KR" altLang="en-US" sz="2000" dirty="0" err="1"/>
              <a:t>메소드는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리턴값이</a:t>
            </a:r>
            <a:r>
              <a:rPr lang="ko-KR" altLang="en-US" sz="2000" dirty="0"/>
              <a:t> 있을 수도 있고 없을 수도 있음</a:t>
            </a:r>
            <a:endParaRPr lang="en-US" altLang="ko-KR" sz="2000" dirty="0"/>
          </a:p>
          <a:p>
            <a:pPr lvl="1"/>
            <a:endParaRPr lang="en-US" altLang="ko-KR" sz="2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88" y="3429000"/>
            <a:ext cx="30194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088" y="3429000"/>
            <a:ext cx="30718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54088" y="3071813"/>
            <a:ext cx="127317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>
                <a:latin typeface="+mj-ea"/>
                <a:ea typeface="+mj-ea"/>
              </a:rPr>
              <a:t>[</a:t>
            </a:r>
            <a:r>
              <a:rPr lang="ko-KR" altLang="en-US" sz="1400" b="1">
                <a:latin typeface="+mj-ea"/>
                <a:ea typeface="+mj-ea"/>
              </a:rPr>
              <a:t>메소드 선언</a:t>
            </a:r>
            <a:r>
              <a:rPr lang="en-US" altLang="ko-KR" sz="1400" b="1">
                <a:latin typeface="+mj-ea"/>
                <a:ea typeface="+mj-ea"/>
              </a:rPr>
              <a:t>]</a:t>
            </a:r>
            <a:endParaRPr lang="ko-KR" altLang="en-US" sz="1400" b="1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83088" y="3071813"/>
            <a:ext cx="127317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>
                <a:latin typeface="+mj-ea"/>
                <a:ea typeface="+mj-ea"/>
              </a:rPr>
              <a:t>[</a:t>
            </a:r>
            <a:r>
              <a:rPr lang="ko-KR" altLang="en-US" sz="1400" b="1">
                <a:latin typeface="+mj-ea"/>
                <a:ea typeface="+mj-ea"/>
              </a:rPr>
              <a:t>메소드 호출</a:t>
            </a:r>
            <a:r>
              <a:rPr lang="en-US" altLang="ko-KR" sz="1400" b="1">
                <a:latin typeface="+mj-ea"/>
                <a:ea typeface="+mj-ea"/>
              </a:rPr>
              <a:t>]</a:t>
            </a:r>
            <a:endParaRPr lang="ko-KR" altLang="en-US" sz="1400" b="1"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3528" y="4256509"/>
            <a:ext cx="86775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/>
              <a:t>메소드</a:t>
            </a:r>
            <a:r>
              <a:rPr lang="ko-KR" altLang="en-US" sz="2400" dirty="0"/>
              <a:t> 이름</a:t>
            </a:r>
            <a:endParaRPr lang="en-US" altLang="ko-KR" sz="2400" dirty="0"/>
          </a:p>
          <a:p>
            <a:pPr lvl="1"/>
            <a:r>
              <a:rPr lang="ko-KR" altLang="en-US" sz="2000" dirty="0"/>
              <a:t>자바 </a:t>
            </a:r>
            <a:r>
              <a:rPr lang="ko-KR" altLang="en-US" sz="2000" dirty="0" err="1"/>
              <a:t>식별자</a:t>
            </a:r>
            <a:r>
              <a:rPr lang="ko-KR" altLang="en-US" sz="2000" dirty="0"/>
              <a:t> 규칙에 맞게 작성 </a:t>
            </a:r>
            <a:endParaRPr lang="en-US" altLang="ko-KR" sz="2000" dirty="0"/>
          </a:p>
          <a:p>
            <a:pPr lvl="1"/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10732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class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545929" cy="28315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/>
              <a:t>객체 지향 프로그래밍</a:t>
            </a:r>
            <a:endParaRPr lang="en-US" altLang="ko-KR" sz="2400" dirty="0"/>
          </a:p>
          <a:p>
            <a:pPr lvl="1"/>
            <a:r>
              <a:rPr lang="en-US" altLang="ko-KR" sz="2000" dirty="0"/>
              <a:t>OOP: Object Oriented Programming</a:t>
            </a:r>
          </a:p>
          <a:p>
            <a:pPr lvl="1"/>
            <a:r>
              <a:rPr lang="ko-KR" altLang="en-US" sz="2000" dirty="0"/>
              <a:t>부품 객체를 먼저 만들고 이것들을 하나씩 조립해 완성된 </a:t>
            </a:r>
            <a:r>
              <a:rPr lang="ko-KR" altLang="en-US" sz="2000" dirty="0" smtClean="0"/>
              <a:t>프로그램을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만드는 </a:t>
            </a:r>
            <a:r>
              <a:rPr lang="ko-KR" altLang="en-US" sz="2000" dirty="0"/>
              <a:t>기법</a:t>
            </a:r>
            <a:endParaRPr lang="en-US" altLang="ko-KR" sz="2000" dirty="0"/>
          </a:p>
          <a:p>
            <a:pPr lvl="2"/>
            <a:endParaRPr lang="en-US" altLang="ko-KR" sz="1600" dirty="0" smtClean="0">
              <a:sym typeface="Wingdings" pitchFamily="2" charset="2"/>
            </a:endParaRPr>
          </a:p>
          <a:p>
            <a:r>
              <a:rPr lang="ko-KR" altLang="en-US" sz="2400" dirty="0"/>
              <a:t>객체</a:t>
            </a:r>
            <a:r>
              <a:rPr lang="en-US" altLang="ko-KR" sz="2400" dirty="0"/>
              <a:t>(Object)</a:t>
            </a:r>
            <a:r>
              <a:rPr lang="ko-KR" altLang="en-US" sz="2400" dirty="0"/>
              <a:t>란</a:t>
            </a:r>
            <a:r>
              <a:rPr lang="en-US" altLang="ko-KR" sz="2400" dirty="0"/>
              <a:t>?</a:t>
            </a:r>
          </a:p>
          <a:p>
            <a:pPr lvl="1"/>
            <a:r>
              <a:rPr lang="ko-KR" altLang="en-US" dirty="0"/>
              <a:t>물리적으로 존재하는</a:t>
            </a:r>
            <a:r>
              <a:rPr lang="en-US" altLang="ko-KR" dirty="0"/>
              <a:t> </a:t>
            </a:r>
            <a:r>
              <a:rPr lang="ko-KR" altLang="en-US" dirty="0"/>
              <a:t>것 </a:t>
            </a:r>
            <a:r>
              <a:rPr lang="en-US" altLang="ko-KR" dirty="0"/>
              <a:t>(</a:t>
            </a:r>
            <a:r>
              <a:rPr lang="ko-KR" altLang="en-US" dirty="0"/>
              <a:t>자동차</a:t>
            </a:r>
            <a:r>
              <a:rPr lang="en-US" altLang="ko-KR" dirty="0"/>
              <a:t>, </a:t>
            </a:r>
            <a:r>
              <a:rPr lang="ko-KR" altLang="en-US" dirty="0"/>
              <a:t>책</a:t>
            </a:r>
            <a:r>
              <a:rPr lang="en-US" altLang="ko-KR" dirty="0"/>
              <a:t>, </a:t>
            </a:r>
            <a:r>
              <a:rPr lang="ko-KR" altLang="en-US" dirty="0"/>
              <a:t>사람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추상적인 것</a:t>
            </a:r>
            <a:r>
              <a:rPr lang="en-US" altLang="ko-KR" dirty="0"/>
              <a:t>(</a:t>
            </a:r>
            <a:r>
              <a:rPr lang="ko-KR" altLang="en-US" dirty="0"/>
              <a:t>회사</a:t>
            </a:r>
            <a:r>
              <a:rPr lang="en-US" altLang="ko-KR" dirty="0"/>
              <a:t>, </a:t>
            </a:r>
            <a:r>
              <a:rPr lang="ko-KR" altLang="en-US" dirty="0"/>
              <a:t>날짜</a:t>
            </a:r>
            <a:r>
              <a:rPr lang="en-US" altLang="ko-KR" dirty="0"/>
              <a:t>) </a:t>
            </a:r>
            <a:r>
              <a:rPr lang="ko-KR" altLang="en-US" dirty="0"/>
              <a:t>중에서 자신의 속성과 동작을 가지는 모든 것 </a:t>
            </a:r>
            <a:endParaRPr lang="en-US" altLang="ko-KR" dirty="0"/>
          </a:p>
          <a:p>
            <a:pPr lvl="1"/>
            <a:r>
              <a:rPr lang="ko-KR" altLang="en-US" dirty="0"/>
              <a:t>객체는 필드</a:t>
            </a:r>
            <a:r>
              <a:rPr lang="en-US" altLang="ko-KR" dirty="0"/>
              <a:t>(</a:t>
            </a:r>
            <a:r>
              <a:rPr lang="ko-KR" altLang="en-US" dirty="0"/>
              <a:t>속성</a:t>
            </a:r>
            <a:r>
              <a:rPr lang="en-US" altLang="ko-KR" dirty="0"/>
              <a:t>) </a:t>
            </a:r>
            <a:r>
              <a:rPr lang="ko-KR" altLang="en-US" dirty="0"/>
              <a:t>과</a:t>
            </a:r>
            <a:r>
              <a:rPr lang="en-US" altLang="ko-KR" dirty="0"/>
              <a:t> </a:t>
            </a:r>
            <a:r>
              <a:rPr lang="ko-KR" altLang="en-US" dirty="0" err="1"/>
              <a:t>메소드</a:t>
            </a:r>
            <a:r>
              <a:rPr lang="en-US" altLang="ko-KR" dirty="0"/>
              <a:t>(</a:t>
            </a:r>
            <a:r>
              <a:rPr lang="ko-KR" altLang="en-US" dirty="0"/>
              <a:t>동작</a:t>
            </a:r>
            <a:r>
              <a:rPr lang="en-US" altLang="ko-KR" dirty="0"/>
              <a:t>)</a:t>
            </a:r>
            <a:r>
              <a:rPr lang="ko-KR" altLang="en-US" dirty="0"/>
              <a:t>로 구성된 자바 객체로 모델링 </a:t>
            </a:r>
            <a:r>
              <a:rPr lang="ko-KR" altLang="en-US" dirty="0" smtClean="0"/>
              <a:t>가능</a:t>
            </a:r>
            <a:endParaRPr lang="en-US" altLang="ko-KR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32" y="3761829"/>
            <a:ext cx="4343400" cy="240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305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err="1" smtClean="0"/>
              <a:t>메소드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/>
              <a:t>메소드</a:t>
            </a:r>
            <a:r>
              <a:rPr lang="ko-KR" altLang="en-US" sz="2400" dirty="0"/>
              <a:t> 매개변수 선언</a:t>
            </a:r>
            <a:endParaRPr lang="en-US" altLang="ko-KR" sz="2400" dirty="0"/>
          </a:p>
          <a:p>
            <a:pPr lvl="1"/>
            <a:r>
              <a:rPr lang="ko-KR" altLang="en-US" sz="2000" dirty="0"/>
              <a:t>매개변수는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실행할 때 필요한 데이터를 외부에서 받기 위해 사용</a:t>
            </a:r>
            <a:endParaRPr lang="en-US" altLang="ko-KR" sz="2000" dirty="0"/>
          </a:p>
          <a:p>
            <a:pPr lvl="1"/>
            <a:r>
              <a:rPr lang="ko-KR" altLang="en-US" sz="2000" dirty="0"/>
              <a:t>매개변수도 필요 없을 수 있음</a:t>
            </a:r>
            <a:endParaRPr lang="en-US" altLang="ko-KR" sz="2000" dirty="0"/>
          </a:p>
          <a:p>
            <a:pPr lvl="1"/>
            <a:endParaRPr lang="en-US" altLang="ko-KR" sz="2000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3189288"/>
            <a:ext cx="30194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788" y="3189288"/>
            <a:ext cx="30718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966788" y="2833688"/>
            <a:ext cx="127317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 dirty="0">
                <a:latin typeface="+mj-ea"/>
                <a:ea typeface="+mj-ea"/>
              </a:rPr>
              <a:t>[</a:t>
            </a:r>
            <a:r>
              <a:rPr lang="ko-KR" altLang="en-US" sz="1400" b="1" dirty="0">
                <a:latin typeface="+mj-ea"/>
                <a:ea typeface="+mj-ea"/>
              </a:rPr>
              <a:t>메소드 선언</a:t>
            </a:r>
            <a:r>
              <a:rPr lang="en-US" altLang="ko-KR" sz="1400" b="1" dirty="0">
                <a:latin typeface="+mj-ea"/>
                <a:ea typeface="+mj-ea"/>
              </a:rPr>
              <a:t>]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95788" y="2833688"/>
            <a:ext cx="127317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>
                <a:latin typeface="+mj-ea"/>
                <a:ea typeface="+mj-ea"/>
              </a:rPr>
              <a:t>[</a:t>
            </a:r>
            <a:r>
              <a:rPr lang="ko-KR" altLang="en-US" sz="1400" b="1">
                <a:latin typeface="+mj-ea"/>
                <a:ea typeface="+mj-ea"/>
              </a:rPr>
              <a:t>메소드 호출</a:t>
            </a:r>
            <a:r>
              <a:rPr lang="en-US" altLang="ko-KR" sz="1400" b="1">
                <a:latin typeface="+mj-ea"/>
                <a:ea typeface="+mj-ea"/>
              </a:rPr>
              <a:t>]</a:t>
            </a:r>
            <a:endParaRPr lang="ko-KR" altLang="en-US" sz="1400" b="1">
              <a:latin typeface="+mj-ea"/>
              <a:ea typeface="+mj-ea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788" y="4046538"/>
            <a:ext cx="312420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264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err="1" smtClean="0"/>
              <a:t>메소드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리턴</a:t>
            </a:r>
            <a:r>
              <a:rPr lang="en-US" altLang="ko-KR" sz="2400" dirty="0"/>
              <a:t>(return) </a:t>
            </a:r>
            <a:r>
              <a:rPr lang="ko-KR" altLang="en-US" sz="2400" dirty="0" smtClean="0"/>
              <a:t>문</a:t>
            </a:r>
            <a:endParaRPr lang="en-US" altLang="ko-KR" sz="2400" dirty="0" smtClean="0"/>
          </a:p>
          <a:p>
            <a:pPr lvl="1"/>
            <a:r>
              <a:rPr lang="ko-KR" altLang="en-US" sz="2000" dirty="0" err="1" smtClean="0"/>
              <a:t>메소드</a:t>
            </a:r>
            <a:r>
              <a:rPr lang="ko-KR" altLang="en-US" sz="2000" dirty="0" smtClean="0"/>
              <a:t> 실행을 중지하고 </a:t>
            </a:r>
            <a:r>
              <a:rPr lang="ko-KR" altLang="en-US" sz="2000" dirty="0" err="1" smtClean="0"/>
              <a:t>리턴값</a:t>
            </a:r>
            <a:r>
              <a:rPr lang="ko-KR" altLang="en-US" sz="2000" dirty="0" smtClean="0"/>
              <a:t> 지정하는 역할</a:t>
            </a:r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 err="1"/>
              <a:t>리턴값이</a:t>
            </a:r>
            <a:r>
              <a:rPr lang="ko-KR" altLang="en-US" sz="2000" dirty="0"/>
              <a:t> 있는 </a:t>
            </a:r>
            <a:r>
              <a:rPr lang="ko-KR" altLang="en-US" sz="2000" dirty="0" err="1"/>
              <a:t>메소드</a:t>
            </a:r>
            <a:endParaRPr lang="en-US" altLang="ko-KR" sz="2000" dirty="0"/>
          </a:p>
          <a:p>
            <a:pPr lvl="2"/>
            <a:r>
              <a:rPr lang="ko-KR" altLang="en-US" dirty="0" smtClean="0"/>
              <a:t>반드시 리턴</a:t>
            </a:r>
            <a:r>
              <a:rPr lang="en-US" altLang="ko-KR" dirty="0" smtClean="0"/>
              <a:t>(return)</a:t>
            </a:r>
            <a:r>
              <a:rPr lang="ko-KR" altLang="en-US" dirty="0" smtClean="0"/>
              <a:t>문 사용해 </a:t>
            </a:r>
            <a:r>
              <a:rPr lang="ko-KR" altLang="en-US" dirty="0" err="1" smtClean="0"/>
              <a:t>리턴값</a:t>
            </a:r>
            <a:r>
              <a:rPr lang="ko-KR" altLang="en-US" dirty="0" smtClean="0"/>
              <a:t> 지정해야</a:t>
            </a:r>
            <a:endParaRPr lang="en-US" altLang="ko-KR" dirty="0" smtClean="0"/>
          </a:p>
          <a:p>
            <a:pPr lvl="2"/>
            <a:endParaRPr lang="en-US" altLang="ko-KR" sz="2000" dirty="0" smtClean="0"/>
          </a:p>
          <a:p>
            <a:pPr lvl="2"/>
            <a:endParaRPr lang="en-US" altLang="ko-KR" sz="2000" dirty="0"/>
          </a:p>
          <a:p>
            <a:pPr lvl="2"/>
            <a:endParaRPr lang="en-US" altLang="ko-KR" sz="2000" dirty="0" smtClean="0"/>
          </a:p>
          <a:p>
            <a:pPr lvl="2"/>
            <a:endParaRPr lang="en-US" altLang="ko-KR" sz="2000" dirty="0"/>
          </a:p>
          <a:p>
            <a:pPr lvl="2"/>
            <a:endParaRPr lang="en-US" altLang="ko-KR" sz="2000" dirty="0" smtClean="0"/>
          </a:p>
          <a:p>
            <a:pPr lvl="2"/>
            <a:endParaRPr lang="en-US" altLang="ko-KR" sz="2000" dirty="0"/>
          </a:p>
          <a:p>
            <a:pPr lvl="2"/>
            <a:endParaRPr lang="en-US" altLang="ko-KR" sz="2000" dirty="0" smtClean="0"/>
          </a:p>
          <a:p>
            <a:pPr lvl="2"/>
            <a:endParaRPr lang="en-US" altLang="ko-KR" sz="2000" dirty="0" smtClean="0"/>
          </a:p>
          <a:p>
            <a:pPr lvl="2"/>
            <a:endParaRPr lang="en-US" altLang="ko-KR" sz="2000" dirty="0"/>
          </a:p>
          <a:p>
            <a:pPr lvl="2"/>
            <a:r>
              <a:rPr lang="en-US" altLang="ko-KR" dirty="0"/>
              <a:t>return </a:t>
            </a:r>
            <a:r>
              <a:rPr lang="ko-KR" altLang="en-US" dirty="0"/>
              <a:t>문 뒤에 </a:t>
            </a:r>
            <a:r>
              <a:rPr lang="ko-KR" altLang="en-US" dirty="0" err="1"/>
              <a:t>실행문</a:t>
            </a:r>
            <a:r>
              <a:rPr lang="ko-KR" altLang="en-US" dirty="0"/>
              <a:t> 올 수 없음</a:t>
            </a:r>
            <a:endParaRPr lang="en-US" altLang="ko-KR" dirty="0"/>
          </a:p>
          <a:p>
            <a:pPr lvl="1"/>
            <a:r>
              <a:rPr lang="ko-KR" altLang="en-US" sz="2000" dirty="0" err="1"/>
              <a:t>리턴값이</a:t>
            </a:r>
            <a:r>
              <a:rPr lang="ko-KR" altLang="en-US" sz="2000" dirty="0"/>
              <a:t> 없는 </a:t>
            </a:r>
            <a:r>
              <a:rPr lang="ko-KR" altLang="en-US" sz="2000" dirty="0" err="1"/>
              <a:t>메소드</a:t>
            </a:r>
            <a:endParaRPr lang="en-US" altLang="ko-KR" sz="2000" dirty="0"/>
          </a:p>
          <a:p>
            <a:pPr lvl="2"/>
            <a:r>
              <a:rPr lang="ko-KR" altLang="en-US" dirty="0" err="1"/>
              <a:t>메소드</a:t>
            </a:r>
            <a:r>
              <a:rPr lang="ko-KR" altLang="en-US" dirty="0"/>
              <a:t> 실행을 강제 종료 시키는 역할</a:t>
            </a:r>
            <a:endParaRPr lang="en-US" altLang="ko-KR" dirty="0"/>
          </a:p>
          <a:p>
            <a:pPr lvl="2"/>
            <a:endParaRPr lang="en-US" altLang="ko-KR" sz="2000" dirty="0" smtClean="0"/>
          </a:p>
          <a:p>
            <a:pPr lvl="1"/>
            <a:endParaRPr lang="en-US" altLang="ko-KR" sz="2000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3124200"/>
            <a:ext cx="260032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636912"/>
            <a:ext cx="3867150" cy="26765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94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err="1" smtClean="0"/>
              <a:t>메소드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/>
              <a:t>메소드</a:t>
            </a:r>
            <a:r>
              <a:rPr lang="ko-KR" altLang="en-US" sz="2400" dirty="0"/>
              <a:t> 호출</a:t>
            </a:r>
            <a:endParaRPr lang="en-US" altLang="ko-KR" sz="2400" dirty="0"/>
          </a:p>
          <a:p>
            <a:pPr lvl="1"/>
            <a:r>
              <a:rPr lang="ko-KR" altLang="en-US" sz="2000" dirty="0" err="1"/>
              <a:t>메소드는</a:t>
            </a:r>
            <a:r>
              <a:rPr lang="ko-KR" altLang="en-US" sz="2000" dirty="0"/>
              <a:t> 클래스 내∙외부의 호출에 의해 실행</a:t>
            </a:r>
            <a:endParaRPr lang="en-US" altLang="ko-KR" sz="2000" dirty="0"/>
          </a:p>
          <a:p>
            <a:pPr lvl="2"/>
            <a:r>
              <a:rPr lang="ko-KR" altLang="en-US" dirty="0"/>
              <a:t>클래스 내부</a:t>
            </a:r>
            <a:r>
              <a:rPr lang="en-US" altLang="ko-KR" dirty="0"/>
              <a:t>: </a:t>
            </a:r>
            <a:r>
              <a:rPr lang="ko-KR" altLang="en-US" dirty="0" err="1"/>
              <a:t>메소드</a:t>
            </a:r>
            <a:r>
              <a:rPr lang="ko-KR" altLang="en-US" dirty="0"/>
              <a:t> 이름으로 </a:t>
            </a:r>
            <a:r>
              <a:rPr lang="ko-KR" altLang="en-US" dirty="0" smtClean="0"/>
              <a:t>호출</a:t>
            </a:r>
            <a:endParaRPr lang="en-US" altLang="ko-KR" dirty="0"/>
          </a:p>
          <a:p>
            <a:pPr lvl="2"/>
            <a:r>
              <a:rPr lang="ko-KR" altLang="en-US" dirty="0"/>
              <a:t>클래스 외부</a:t>
            </a:r>
            <a:r>
              <a:rPr lang="en-US" altLang="ko-KR" dirty="0"/>
              <a:t>: </a:t>
            </a:r>
            <a:r>
              <a:rPr lang="ko-KR" altLang="en-US" dirty="0"/>
              <a:t>객체 생성 후</a:t>
            </a:r>
            <a:r>
              <a:rPr lang="en-US" altLang="ko-KR" dirty="0"/>
              <a:t>, </a:t>
            </a:r>
            <a:r>
              <a:rPr lang="ko-KR" altLang="en-US" dirty="0"/>
              <a:t>참조 변수를 이용해 </a:t>
            </a:r>
            <a:r>
              <a:rPr lang="ko-KR" altLang="en-US" dirty="0" smtClean="0"/>
              <a:t>호출</a:t>
            </a:r>
            <a:endParaRPr lang="ko-KR" altLang="en-US" dirty="0"/>
          </a:p>
          <a:p>
            <a:pPr lvl="2"/>
            <a:endParaRPr lang="en-US" altLang="ko-KR" sz="2000" dirty="0" smtClean="0"/>
          </a:p>
          <a:p>
            <a:pPr lvl="2"/>
            <a:endParaRPr lang="en-US" altLang="ko-KR" sz="2000" dirty="0"/>
          </a:p>
          <a:p>
            <a:pPr lvl="2"/>
            <a:endParaRPr lang="en-US" altLang="ko-KR" sz="2000" dirty="0" smtClean="0"/>
          </a:p>
          <a:p>
            <a:pPr lvl="2"/>
            <a:endParaRPr lang="en-US" altLang="ko-KR" sz="2000" dirty="0"/>
          </a:p>
          <a:p>
            <a:pPr lvl="2"/>
            <a:endParaRPr lang="en-US" altLang="ko-KR" sz="2000" dirty="0" smtClean="0"/>
          </a:p>
          <a:p>
            <a:pPr lvl="2"/>
            <a:endParaRPr lang="en-US" altLang="ko-KR" sz="2000" dirty="0"/>
          </a:p>
          <a:p>
            <a:pPr lvl="2"/>
            <a:endParaRPr lang="en-US" altLang="ko-KR" sz="2000" dirty="0" smtClean="0"/>
          </a:p>
          <a:p>
            <a:pPr lvl="2"/>
            <a:endParaRPr lang="en-US" altLang="ko-KR" sz="2000" dirty="0" smtClean="0"/>
          </a:p>
          <a:p>
            <a:pPr lvl="2"/>
            <a:endParaRPr lang="en-US" altLang="ko-KR" sz="2000" dirty="0"/>
          </a:p>
          <a:p>
            <a:pPr lvl="2"/>
            <a:endParaRPr lang="en-US" altLang="ko-KR" sz="2000" dirty="0" smtClean="0"/>
          </a:p>
          <a:p>
            <a:pPr lvl="1"/>
            <a:endParaRPr lang="en-US" altLang="ko-KR" sz="2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90800"/>
            <a:ext cx="7239000" cy="406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032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err="1" smtClean="0"/>
              <a:t>메소드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/>
              <a:t>메소드</a:t>
            </a:r>
            <a:r>
              <a:rPr lang="ko-KR" altLang="en-US" sz="2400" dirty="0"/>
              <a:t> 오버로딩</a:t>
            </a:r>
            <a:r>
              <a:rPr lang="en-US" altLang="ko-KR" sz="2400" dirty="0"/>
              <a:t>(Overloading)</a:t>
            </a:r>
          </a:p>
          <a:p>
            <a:pPr lvl="1"/>
            <a:r>
              <a:rPr lang="ko-KR" altLang="en-US" sz="2000" dirty="0"/>
              <a:t>클래스 내에 같은 이름의 </a:t>
            </a:r>
            <a:r>
              <a:rPr lang="ko-KR" altLang="en-US" sz="2000" dirty="0" err="1"/>
              <a:t>메소드를</a:t>
            </a:r>
            <a:r>
              <a:rPr lang="ko-KR" altLang="en-US" sz="2000" dirty="0"/>
              <a:t> 여러 개 선언하는 것</a:t>
            </a:r>
            <a:endParaRPr lang="en-US" altLang="ko-KR" sz="2000" dirty="0"/>
          </a:p>
          <a:p>
            <a:pPr lvl="1"/>
            <a:r>
              <a:rPr lang="ko-KR" altLang="en-US" sz="2000" dirty="0"/>
              <a:t>하나의 </a:t>
            </a:r>
            <a:r>
              <a:rPr lang="ko-KR" altLang="en-US" sz="2000" dirty="0" err="1"/>
              <a:t>메소드</a:t>
            </a:r>
            <a:r>
              <a:rPr lang="ko-KR" altLang="en-US" sz="2000" dirty="0"/>
              <a:t> 이름으로 다양한 </a:t>
            </a:r>
            <a:r>
              <a:rPr lang="ko-KR" altLang="en-US" sz="2000" dirty="0" err="1"/>
              <a:t>매개값</a:t>
            </a:r>
            <a:r>
              <a:rPr lang="ko-KR" altLang="en-US" sz="2000" dirty="0"/>
              <a:t> 받기 위해 </a:t>
            </a:r>
            <a:r>
              <a:rPr lang="ko-KR" altLang="en-US" sz="2000" dirty="0" err="1"/>
              <a:t>메소드</a:t>
            </a:r>
            <a:r>
              <a:rPr lang="ko-KR" altLang="en-US" sz="2000" dirty="0"/>
              <a:t> 오버로딩</a:t>
            </a:r>
            <a:endParaRPr lang="en-US" altLang="ko-KR" sz="2000" dirty="0"/>
          </a:p>
          <a:p>
            <a:pPr lvl="1"/>
            <a:r>
              <a:rPr lang="ko-KR" altLang="en-US" sz="2000" dirty="0"/>
              <a:t>오버로딩의 조건</a:t>
            </a:r>
            <a:r>
              <a:rPr lang="en-US" altLang="ko-KR" sz="2000" dirty="0"/>
              <a:t>: </a:t>
            </a:r>
            <a:r>
              <a:rPr lang="ko-KR" altLang="en-US" sz="2000" dirty="0"/>
              <a:t>매개변수의 타입</a:t>
            </a:r>
            <a:r>
              <a:rPr lang="en-US" altLang="ko-KR" sz="2000" dirty="0"/>
              <a:t>, </a:t>
            </a:r>
            <a:r>
              <a:rPr lang="ko-KR" altLang="en-US" sz="2000" dirty="0"/>
              <a:t>개수</a:t>
            </a:r>
            <a:r>
              <a:rPr lang="en-US" altLang="ko-KR" sz="2000" dirty="0"/>
              <a:t>, </a:t>
            </a:r>
            <a:r>
              <a:rPr lang="ko-KR" altLang="en-US" sz="2000" dirty="0"/>
              <a:t>순서가 달라야 </a:t>
            </a:r>
            <a:endParaRPr lang="en-US" altLang="ko-KR" dirty="0"/>
          </a:p>
          <a:p>
            <a:pPr lvl="2"/>
            <a:endParaRPr lang="en-US" altLang="ko-KR" sz="2000" dirty="0" smtClean="0"/>
          </a:p>
          <a:p>
            <a:pPr lvl="2"/>
            <a:endParaRPr lang="en-US" altLang="ko-KR" sz="2000" dirty="0"/>
          </a:p>
          <a:p>
            <a:pPr lvl="2"/>
            <a:endParaRPr lang="en-US" altLang="ko-KR" sz="2000" dirty="0" smtClean="0"/>
          </a:p>
          <a:p>
            <a:pPr lvl="2"/>
            <a:endParaRPr lang="en-US" altLang="ko-KR" sz="2000" dirty="0"/>
          </a:p>
          <a:p>
            <a:pPr lvl="2"/>
            <a:endParaRPr lang="en-US" altLang="ko-KR" sz="2000" dirty="0" smtClean="0"/>
          </a:p>
          <a:p>
            <a:pPr lvl="2"/>
            <a:endParaRPr lang="en-US" altLang="ko-KR" sz="2000" dirty="0"/>
          </a:p>
          <a:p>
            <a:pPr lvl="2"/>
            <a:endParaRPr lang="en-US" altLang="ko-KR" sz="2000" dirty="0" smtClean="0"/>
          </a:p>
          <a:p>
            <a:pPr lvl="2"/>
            <a:endParaRPr lang="en-US" altLang="ko-KR" sz="2000" dirty="0" smtClean="0"/>
          </a:p>
          <a:p>
            <a:pPr lvl="2"/>
            <a:endParaRPr lang="en-US" altLang="ko-KR" sz="2000" dirty="0"/>
          </a:p>
          <a:p>
            <a:pPr lvl="2"/>
            <a:endParaRPr lang="en-US" altLang="ko-KR" sz="2000" dirty="0" smtClean="0"/>
          </a:p>
          <a:p>
            <a:pPr lvl="1"/>
            <a:endParaRPr lang="en-US" altLang="ko-KR" sz="2000" dirty="0"/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63" y="2687638"/>
            <a:ext cx="4984750" cy="196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63" y="4821238"/>
            <a:ext cx="2382837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825" y="4819650"/>
            <a:ext cx="2435225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938" y="2033378"/>
            <a:ext cx="128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63" y="6145213"/>
            <a:ext cx="3592512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888" y="2728913"/>
            <a:ext cx="1898650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그룹 16"/>
          <p:cNvGrpSpPr>
            <a:grpSpLocks/>
          </p:cNvGrpSpPr>
          <p:nvPr/>
        </p:nvGrpSpPr>
        <p:grpSpPr bwMode="auto">
          <a:xfrm>
            <a:off x="4894263" y="6332538"/>
            <a:ext cx="69850" cy="263525"/>
            <a:chOff x="5572132" y="5786454"/>
            <a:chExt cx="142876" cy="285752"/>
          </a:xfrm>
        </p:grpSpPr>
        <p:cxnSp>
          <p:nvCxnSpPr>
            <p:cNvPr id="20" name="직선 연결선 19"/>
            <p:cNvCxnSpPr/>
            <p:nvPr/>
          </p:nvCxnSpPr>
          <p:spPr>
            <a:xfrm rot="5400000">
              <a:off x="5500693" y="5857893"/>
              <a:ext cx="285752" cy="14287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16200000" flipH="1">
              <a:off x="5500693" y="5857893"/>
              <a:ext cx="285752" cy="14287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8040688" y="2030203"/>
            <a:ext cx="698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b="1" dirty="0">
                <a:latin typeface="+mj-ea"/>
                <a:ea typeface="+mj-ea"/>
              </a:rPr>
              <a:t>?</a:t>
            </a:r>
            <a:endParaRPr lang="ko-KR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0541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err="1" smtClean="0"/>
              <a:t>인스턴스</a:t>
            </a:r>
            <a:r>
              <a:rPr lang="ko-KR" altLang="en-US" b="1" dirty="0" smtClean="0"/>
              <a:t> 멤버와 </a:t>
            </a:r>
            <a:r>
              <a:rPr lang="en-US" altLang="ko-KR" b="1" dirty="0" smtClean="0"/>
              <a:t>this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/>
              <a:t>인스턴스</a:t>
            </a:r>
            <a:r>
              <a:rPr lang="ko-KR" altLang="en-US" sz="2400" dirty="0"/>
              <a:t> 멤버란</a:t>
            </a:r>
            <a:r>
              <a:rPr lang="en-US" altLang="ko-KR" sz="2400" dirty="0"/>
              <a:t>?</a:t>
            </a:r>
          </a:p>
          <a:p>
            <a:pPr lvl="1"/>
            <a:r>
              <a:rPr lang="ko-KR" altLang="en-US" sz="2000" dirty="0"/>
              <a:t>객체</a:t>
            </a:r>
            <a:r>
              <a:rPr lang="en-US" altLang="ko-KR" sz="2000" dirty="0"/>
              <a:t>(</a:t>
            </a:r>
            <a:r>
              <a:rPr lang="ko-KR" altLang="en-US" sz="2000" dirty="0" err="1"/>
              <a:t>인스턴스</a:t>
            </a:r>
            <a:r>
              <a:rPr lang="en-US" altLang="ko-KR" sz="2000" dirty="0"/>
              <a:t>)</a:t>
            </a:r>
            <a:r>
              <a:rPr lang="ko-KR" altLang="en-US" sz="2000" dirty="0"/>
              <a:t> 마다 가지고 있는 필드와 </a:t>
            </a:r>
            <a:r>
              <a:rPr lang="ko-KR" altLang="en-US" sz="2000" dirty="0" err="1"/>
              <a:t>메소드</a:t>
            </a:r>
            <a:endParaRPr lang="en-US" altLang="ko-KR" sz="2000" dirty="0"/>
          </a:p>
          <a:p>
            <a:pPr lvl="2"/>
            <a:r>
              <a:rPr lang="ko-KR" altLang="en-US" dirty="0"/>
              <a:t>이들을 각각 </a:t>
            </a:r>
            <a:r>
              <a:rPr lang="ko-KR" altLang="en-US" dirty="0" err="1"/>
              <a:t>인스턴스</a:t>
            </a:r>
            <a:r>
              <a:rPr lang="ko-KR" altLang="en-US" dirty="0"/>
              <a:t> 필드</a:t>
            </a:r>
            <a:r>
              <a:rPr lang="en-US" altLang="ko-KR" dirty="0"/>
              <a:t>, </a:t>
            </a:r>
            <a:r>
              <a:rPr lang="ko-KR" altLang="en-US" dirty="0" err="1"/>
              <a:t>인스턴스</a:t>
            </a:r>
            <a:r>
              <a:rPr lang="ko-KR" altLang="en-US" dirty="0"/>
              <a:t> </a:t>
            </a:r>
            <a:r>
              <a:rPr lang="ko-KR" altLang="en-US" dirty="0" err="1"/>
              <a:t>메소드라고</a:t>
            </a:r>
            <a:r>
              <a:rPr lang="ko-KR" altLang="en-US" dirty="0"/>
              <a:t> 부름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sz="2000" dirty="0" err="1"/>
              <a:t>인스턴스</a:t>
            </a:r>
            <a:r>
              <a:rPr lang="ko-KR" altLang="en-US" sz="2000" dirty="0"/>
              <a:t> 멤버는 객체 소속된 멤버이기 때문에 객체가 없이 사용불가</a:t>
            </a:r>
          </a:p>
          <a:p>
            <a:pPr lvl="2"/>
            <a:endParaRPr lang="en-US" altLang="ko-KR" sz="2000" dirty="0" smtClean="0"/>
          </a:p>
          <a:p>
            <a:pPr lvl="2"/>
            <a:endParaRPr lang="en-US" altLang="ko-KR" sz="2000" dirty="0"/>
          </a:p>
          <a:p>
            <a:pPr lvl="2"/>
            <a:endParaRPr lang="en-US" altLang="ko-KR" sz="2000" dirty="0" smtClean="0"/>
          </a:p>
          <a:p>
            <a:pPr lvl="2"/>
            <a:endParaRPr lang="en-US" altLang="ko-KR" sz="2000" dirty="0"/>
          </a:p>
          <a:p>
            <a:pPr lvl="2"/>
            <a:endParaRPr lang="en-US" altLang="ko-KR" sz="2000" dirty="0" smtClean="0"/>
          </a:p>
          <a:p>
            <a:pPr lvl="2"/>
            <a:endParaRPr lang="en-US" altLang="ko-KR" sz="2000" dirty="0"/>
          </a:p>
          <a:p>
            <a:pPr lvl="2"/>
            <a:endParaRPr lang="en-US" altLang="ko-KR" sz="2000" dirty="0" smtClean="0"/>
          </a:p>
          <a:p>
            <a:pPr lvl="2"/>
            <a:endParaRPr lang="en-US" altLang="ko-KR" sz="2000" dirty="0" smtClean="0"/>
          </a:p>
          <a:p>
            <a:pPr lvl="2"/>
            <a:endParaRPr lang="en-US" altLang="ko-KR" sz="2000" dirty="0"/>
          </a:p>
          <a:p>
            <a:pPr lvl="2"/>
            <a:endParaRPr lang="en-US" altLang="ko-KR" sz="2000" dirty="0" smtClean="0"/>
          </a:p>
          <a:p>
            <a:pPr lvl="1"/>
            <a:endParaRPr lang="en-US" altLang="ko-KR" sz="2000" dirty="0"/>
          </a:p>
        </p:txBody>
      </p:sp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010224"/>
            <a:ext cx="5424488" cy="261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52936"/>
            <a:ext cx="2370138" cy="175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852936"/>
            <a:ext cx="23114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414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err="1" smtClean="0"/>
              <a:t>인스턴스</a:t>
            </a:r>
            <a:r>
              <a:rPr lang="ko-KR" altLang="en-US" b="1" dirty="0" smtClean="0"/>
              <a:t> 멤버와 </a:t>
            </a:r>
            <a:r>
              <a:rPr lang="en-US" altLang="ko-KR" b="1" dirty="0" smtClean="0"/>
              <a:t>this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this</a:t>
            </a:r>
          </a:p>
          <a:p>
            <a:pPr lvl="1"/>
            <a:r>
              <a:rPr lang="ko-KR" altLang="en-US" sz="2000" dirty="0"/>
              <a:t>객체</a:t>
            </a:r>
            <a:r>
              <a:rPr lang="en-US" altLang="ko-KR" sz="2000" dirty="0"/>
              <a:t>(</a:t>
            </a:r>
            <a:r>
              <a:rPr lang="ko-KR" altLang="en-US" sz="2000" dirty="0" err="1"/>
              <a:t>인스턴스</a:t>
            </a:r>
            <a:r>
              <a:rPr lang="en-US" altLang="ko-KR" sz="2000" dirty="0"/>
              <a:t>)</a:t>
            </a:r>
            <a:r>
              <a:rPr lang="ko-KR" altLang="en-US" sz="2000" dirty="0"/>
              <a:t> 자신의 참조</a:t>
            </a:r>
            <a:r>
              <a:rPr lang="en-US" altLang="ko-KR" sz="2000" dirty="0"/>
              <a:t>(</a:t>
            </a:r>
            <a:r>
              <a:rPr lang="ko-KR" altLang="en-US" sz="2000" dirty="0"/>
              <a:t>번지</a:t>
            </a:r>
            <a:r>
              <a:rPr lang="en-US" altLang="ko-KR" sz="2000" dirty="0"/>
              <a:t>)</a:t>
            </a:r>
            <a:r>
              <a:rPr lang="ko-KR" altLang="en-US" sz="2000" dirty="0"/>
              <a:t>를 가지고 있는 키워드</a:t>
            </a:r>
            <a:endParaRPr lang="en-US" altLang="ko-KR" sz="2000" dirty="0"/>
          </a:p>
          <a:p>
            <a:pPr lvl="1"/>
            <a:r>
              <a:rPr lang="ko-KR" altLang="en-US" sz="2000" dirty="0"/>
              <a:t>객체 내부에서 </a:t>
            </a:r>
            <a:r>
              <a:rPr lang="ko-KR" altLang="en-US" sz="2000" dirty="0" err="1"/>
              <a:t>인스턴스</a:t>
            </a:r>
            <a:r>
              <a:rPr lang="ko-KR" altLang="en-US" sz="2000" dirty="0"/>
              <a:t> 멤버임을 명확히 하기 위해 </a:t>
            </a:r>
            <a:r>
              <a:rPr lang="en-US" altLang="ko-KR" sz="2000" dirty="0"/>
              <a:t>this.</a:t>
            </a:r>
            <a:r>
              <a:rPr lang="ko-KR" altLang="en-US" sz="2000" dirty="0"/>
              <a:t> 사용</a:t>
            </a:r>
            <a:endParaRPr lang="en-US" altLang="ko-KR" sz="2000" dirty="0"/>
          </a:p>
          <a:p>
            <a:pPr lvl="1"/>
            <a:r>
              <a:rPr lang="ko-KR" altLang="en-US" sz="2000" dirty="0"/>
              <a:t>매개변수와 </a:t>
            </a:r>
            <a:r>
              <a:rPr lang="ko-KR" altLang="en-US" sz="2000" dirty="0" err="1"/>
              <a:t>필드명이</a:t>
            </a:r>
            <a:r>
              <a:rPr lang="ko-KR" altLang="en-US" sz="2000" dirty="0"/>
              <a:t> 동일할 때 </a:t>
            </a:r>
            <a:r>
              <a:rPr lang="ko-KR" altLang="en-US" sz="2000" dirty="0" err="1"/>
              <a:t>인스턴스</a:t>
            </a:r>
            <a:r>
              <a:rPr lang="ko-KR" altLang="en-US" sz="2000" dirty="0"/>
              <a:t> 필드임을 명확히 하기 위해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사용</a:t>
            </a:r>
            <a:endParaRPr lang="en-US" altLang="ko-KR" sz="2000" dirty="0" smtClean="0"/>
          </a:p>
          <a:p>
            <a:pPr lvl="2"/>
            <a:endParaRPr lang="en-US" altLang="ko-KR" sz="2000" dirty="0"/>
          </a:p>
          <a:p>
            <a:pPr lvl="2"/>
            <a:endParaRPr lang="en-US" altLang="ko-KR" sz="2000" dirty="0" smtClean="0"/>
          </a:p>
          <a:p>
            <a:pPr lvl="2"/>
            <a:endParaRPr lang="en-US" altLang="ko-KR" sz="2000" dirty="0"/>
          </a:p>
          <a:p>
            <a:pPr lvl="2"/>
            <a:endParaRPr lang="en-US" altLang="ko-KR" sz="2000" dirty="0" smtClean="0"/>
          </a:p>
          <a:p>
            <a:pPr lvl="2"/>
            <a:endParaRPr lang="en-US" altLang="ko-KR" sz="2000" dirty="0"/>
          </a:p>
          <a:p>
            <a:pPr lvl="2"/>
            <a:endParaRPr lang="en-US" altLang="ko-KR" sz="2000" dirty="0" smtClean="0"/>
          </a:p>
          <a:p>
            <a:pPr lvl="2"/>
            <a:endParaRPr lang="en-US" altLang="ko-KR" sz="2000" dirty="0" smtClean="0"/>
          </a:p>
          <a:p>
            <a:pPr lvl="2"/>
            <a:endParaRPr lang="en-US" altLang="ko-KR" sz="2000" dirty="0"/>
          </a:p>
          <a:p>
            <a:pPr lvl="2"/>
            <a:endParaRPr lang="en-US" altLang="ko-KR" sz="2000" dirty="0" smtClean="0"/>
          </a:p>
          <a:p>
            <a:pPr lvl="1"/>
            <a:endParaRPr lang="en-US" altLang="ko-KR" sz="20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48000"/>
            <a:ext cx="3071813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668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생성자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/>
              <a:t>생성자</a:t>
            </a:r>
            <a:endParaRPr lang="en-US" altLang="ko-KR" sz="2400" dirty="0"/>
          </a:p>
          <a:p>
            <a:pPr lvl="1"/>
            <a:r>
              <a:rPr lang="en-US" altLang="ko-KR" sz="2000" dirty="0"/>
              <a:t>new </a:t>
            </a:r>
            <a:r>
              <a:rPr lang="ko-KR" altLang="en-US" sz="2000" dirty="0"/>
              <a:t>연산자에 의해 호출되어 객체의 초기화 담당</a:t>
            </a:r>
            <a:endParaRPr lang="en-US" altLang="ko-KR" sz="2000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필드의 값 설정</a:t>
            </a:r>
            <a:endParaRPr lang="en-US" altLang="ko-KR" dirty="0"/>
          </a:p>
          <a:p>
            <a:pPr lvl="2"/>
            <a:r>
              <a:rPr lang="ko-KR" altLang="en-US" dirty="0" err="1"/>
              <a:t>메소드</a:t>
            </a:r>
            <a:r>
              <a:rPr lang="ko-KR" altLang="en-US" dirty="0"/>
              <a:t> 호출해  객체를 사용할 수 있도록 준비하는 역할 수행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sz="2400" dirty="0"/>
              <a:t>기본 </a:t>
            </a:r>
            <a:r>
              <a:rPr lang="ko-KR" altLang="en-US" sz="2400" dirty="0" err="1"/>
              <a:t>생성자</a:t>
            </a:r>
            <a:r>
              <a:rPr lang="en-US" altLang="ko-KR" sz="2400" dirty="0"/>
              <a:t>(Default Constructor)</a:t>
            </a:r>
          </a:p>
          <a:p>
            <a:pPr lvl="1"/>
            <a:r>
              <a:rPr lang="ko-KR" altLang="en-US" sz="2000" dirty="0"/>
              <a:t>모든 클래스는 생성자가 반드시 존재하며 하나 이상 가질 수 있음</a:t>
            </a:r>
            <a:endParaRPr lang="en-US" altLang="ko-KR" sz="2000" dirty="0"/>
          </a:p>
          <a:p>
            <a:pPr lvl="1"/>
            <a:r>
              <a:rPr lang="ko-KR" altLang="en-US" sz="2000" dirty="0" err="1"/>
              <a:t>생성자</a:t>
            </a:r>
            <a:r>
              <a:rPr lang="ko-KR" altLang="en-US" sz="2000" dirty="0"/>
              <a:t> 선언을 생략하면 컴파일러는 다음과 같은 기본 </a:t>
            </a:r>
            <a:r>
              <a:rPr lang="ko-KR" altLang="en-US" sz="2000" dirty="0" err="1"/>
              <a:t>생성자</a:t>
            </a:r>
            <a:r>
              <a:rPr lang="ko-KR" altLang="en-US" sz="2000" dirty="0"/>
              <a:t> 추가</a:t>
            </a:r>
          </a:p>
          <a:p>
            <a:pPr lvl="2"/>
            <a:endParaRPr lang="ko-KR" altLang="en-US" sz="1200" dirty="0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248" y="1516782"/>
            <a:ext cx="2752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175" y="4437112"/>
            <a:ext cx="196215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867325"/>
            <a:ext cx="6205538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938572"/>
            <a:ext cx="2304256" cy="744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430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 err="1"/>
              <a:t>생성자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/>
              <a:t>생성자</a:t>
            </a:r>
            <a:r>
              <a:rPr lang="ko-KR" altLang="en-US" sz="2400" dirty="0"/>
              <a:t> 선언</a:t>
            </a:r>
            <a:endParaRPr lang="en-US" altLang="ko-KR" sz="2400" dirty="0"/>
          </a:p>
          <a:p>
            <a:pPr lvl="1"/>
            <a:r>
              <a:rPr lang="ko-KR" altLang="en-US" sz="2000" dirty="0"/>
              <a:t>디폴트 </a:t>
            </a:r>
            <a:r>
              <a:rPr lang="ko-KR" altLang="en-US" sz="2000" dirty="0" err="1"/>
              <a:t>생성자</a:t>
            </a:r>
            <a:r>
              <a:rPr lang="ko-KR" altLang="en-US" sz="2000" dirty="0"/>
              <a:t> 대신 개발자가 직접 </a:t>
            </a:r>
            <a:r>
              <a:rPr lang="ko-KR" altLang="en-US" sz="2000" dirty="0" smtClean="0"/>
              <a:t>선언</a:t>
            </a:r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개발자 선언한 </a:t>
            </a:r>
            <a:r>
              <a:rPr lang="ko-KR" altLang="en-US" sz="2000" dirty="0" err="1"/>
              <a:t>생성자</a:t>
            </a:r>
            <a:r>
              <a:rPr lang="ko-KR" altLang="en-US" sz="2000" dirty="0"/>
              <a:t> 존재 시</a:t>
            </a:r>
            <a:r>
              <a:rPr lang="en-US" altLang="ko-KR" sz="2000" dirty="0"/>
              <a:t> </a:t>
            </a:r>
            <a:r>
              <a:rPr lang="ko-KR" altLang="en-US" sz="2000" dirty="0"/>
              <a:t>컴파일러는 기본 </a:t>
            </a:r>
            <a:r>
              <a:rPr lang="ko-KR" altLang="en-US" sz="2000" dirty="0" err="1"/>
              <a:t>생성자</a:t>
            </a:r>
            <a:r>
              <a:rPr lang="ko-KR" altLang="en-US" sz="2000" dirty="0"/>
              <a:t> 추가하지 않음</a:t>
            </a:r>
            <a:endParaRPr lang="en-US" altLang="ko-KR" sz="2000" dirty="0"/>
          </a:p>
          <a:p>
            <a:pPr lvl="2"/>
            <a:r>
              <a:rPr lang="en-US" altLang="ko-KR" dirty="0"/>
              <a:t>new </a:t>
            </a:r>
            <a:r>
              <a:rPr lang="ko-KR" altLang="en-US" dirty="0"/>
              <a:t>연산자로 객체 생성시 개발자가 선언한 </a:t>
            </a:r>
            <a:r>
              <a:rPr lang="ko-KR" altLang="en-US" dirty="0" err="1"/>
              <a:t>생성자</a:t>
            </a:r>
            <a:r>
              <a:rPr lang="ko-KR" altLang="en-US" dirty="0"/>
              <a:t> 반드시 </a:t>
            </a:r>
            <a:r>
              <a:rPr lang="ko-KR" altLang="en-US" dirty="0" smtClean="0"/>
              <a:t>사용</a:t>
            </a:r>
            <a:endParaRPr lang="en-US" altLang="ko-KR" sz="2000" dirty="0" smtClean="0"/>
          </a:p>
          <a:p>
            <a:pPr lvl="1"/>
            <a:endParaRPr lang="ko-KR" altLang="en-US" sz="12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00808"/>
            <a:ext cx="4786313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005064"/>
            <a:ext cx="4786313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505251"/>
            <a:ext cx="4786313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747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 err="1"/>
              <a:t>생성자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필드 초기화</a:t>
            </a:r>
            <a:endParaRPr lang="en-US" altLang="ko-KR" sz="2400" dirty="0"/>
          </a:p>
          <a:p>
            <a:pPr lvl="1"/>
            <a:r>
              <a:rPr lang="ko-KR" altLang="en-US" sz="2000" dirty="0"/>
              <a:t>초기값 없이 선언된 필드는 객체가 생성될 때 기본값으로 자동 설정</a:t>
            </a:r>
            <a:endParaRPr lang="en-US" altLang="ko-KR" sz="2000" dirty="0"/>
          </a:p>
          <a:p>
            <a:pPr lvl="1"/>
            <a:endParaRPr lang="en-US" altLang="ko-KR" dirty="0"/>
          </a:p>
          <a:p>
            <a:pPr lvl="1"/>
            <a:r>
              <a:rPr lang="ko-KR" altLang="en-US" sz="2000" dirty="0"/>
              <a:t>다른 값으로 필드 초기화하는 방법</a:t>
            </a:r>
            <a:endParaRPr lang="en-US" altLang="ko-KR" sz="2000" dirty="0"/>
          </a:p>
          <a:p>
            <a:pPr lvl="2"/>
            <a:r>
              <a:rPr lang="ko-KR" altLang="en-US" dirty="0"/>
              <a:t>필드 선언할 때 초기값 설정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생성자의 </a:t>
            </a:r>
            <a:r>
              <a:rPr lang="ko-KR" altLang="en-US" dirty="0" err="1"/>
              <a:t>매개값으로</a:t>
            </a:r>
            <a:r>
              <a:rPr lang="ko-KR" altLang="en-US" dirty="0"/>
              <a:t> 초기값 설정</a:t>
            </a:r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매개 변수와 </a:t>
            </a:r>
            <a:r>
              <a:rPr lang="ko-KR" altLang="en-US" sz="2000" dirty="0" err="1"/>
              <a:t>필드명</a:t>
            </a:r>
            <a:r>
              <a:rPr lang="ko-KR" altLang="en-US" sz="2000" dirty="0"/>
              <a:t> 같은 경우 </a:t>
            </a:r>
            <a:r>
              <a:rPr lang="en-US" altLang="ko-KR" sz="2000" dirty="0"/>
              <a:t>this </a:t>
            </a:r>
            <a:r>
              <a:rPr lang="ko-KR" altLang="en-US" sz="2000" dirty="0"/>
              <a:t>사용</a:t>
            </a:r>
            <a:endParaRPr lang="ko-KR" altLang="en-US" sz="1200" dirty="0"/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505251"/>
            <a:ext cx="4786313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428" y="3141662"/>
            <a:ext cx="57150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260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 err="1"/>
              <a:t>생성자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/>
              <a:t>생성자</a:t>
            </a:r>
            <a:r>
              <a:rPr lang="ko-KR" altLang="en-US" sz="2400" dirty="0"/>
              <a:t> 다양화해야 하는 이유</a:t>
            </a:r>
            <a:endParaRPr lang="en-US" altLang="ko-KR" sz="2400" dirty="0"/>
          </a:p>
          <a:p>
            <a:pPr lvl="1"/>
            <a:r>
              <a:rPr lang="ko-KR" altLang="en-US" sz="2000" dirty="0"/>
              <a:t>객체 생성할 때 외부 값으로 객체를 초기화할 필요</a:t>
            </a:r>
            <a:endParaRPr lang="en-US" altLang="ko-KR" sz="2000" dirty="0"/>
          </a:p>
          <a:p>
            <a:pPr lvl="1"/>
            <a:r>
              <a:rPr lang="ko-KR" altLang="en-US" sz="2000" dirty="0"/>
              <a:t>외부 값이 어떤 타입으로</a:t>
            </a:r>
            <a:r>
              <a:rPr lang="en-US" altLang="ko-KR" sz="2000" dirty="0"/>
              <a:t> </a:t>
            </a:r>
            <a:r>
              <a:rPr lang="ko-KR" altLang="en-US" sz="2000" dirty="0"/>
              <a:t>몇 개가 제공될 지 모름 </a:t>
            </a:r>
            <a:r>
              <a:rPr lang="en-US" altLang="ko-KR" sz="2000" dirty="0"/>
              <a:t>- </a:t>
            </a:r>
            <a:r>
              <a:rPr lang="ko-KR" altLang="en-US" sz="2000" dirty="0" err="1"/>
              <a:t>생성자도</a:t>
            </a:r>
            <a:r>
              <a:rPr lang="ko-KR" altLang="en-US" sz="2000" dirty="0"/>
              <a:t> 다양화</a:t>
            </a:r>
            <a:endParaRPr lang="en-US" altLang="ko-KR" sz="2000" dirty="0"/>
          </a:p>
          <a:p>
            <a:pPr lvl="1"/>
            <a:endParaRPr lang="en-US" altLang="ko-KR" dirty="0"/>
          </a:p>
          <a:p>
            <a:r>
              <a:rPr lang="ko-KR" altLang="en-US" sz="2400" dirty="0" err="1"/>
              <a:t>생성자</a:t>
            </a:r>
            <a:r>
              <a:rPr lang="ko-KR" altLang="en-US" sz="2400" dirty="0"/>
              <a:t> 오버로딩</a:t>
            </a:r>
            <a:r>
              <a:rPr lang="en-US" altLang="ko-KR" sz="2400" dirty="0"/>
              <a:t>(Overloading</a:t>
            </a:r>
            <a:r>
              <a:rPr lang="en-US" altLang="ko-KR" sz="2400" dirty="0" smtClean="0"/>
              <a:t>)</a:t>
            </a:r>
          </a:p>
          <a:p>
            <a:r>
              <a:rPr lang="en-US" altLang="ko-KR" sz="2400" dirty="0" smtClean="0"/>
              <a:t>     </a:t>
            </a:r>
            <a:r>
              <a:rPr lang="ko-KR" altLang="en-US" sz="2000" dirty="0" smtClean="0"/>
              <a:t>매개변수의 </a:t>
            </a:r>
            <a:r>
              <a:rPr lang="ko-KR" altLang="en-US" sz="2000" dirty="0"/>
              <a:t>타입</a:t>
            </a:r>
            <a:r>
              <a:rPr lang="en-US" altLang="ko-KR" sz="2000" dirty="0"/>
              <a:t>, </a:t>
            </a:r>
            <a:r>
              <a:rPr lang="ko-KR" altLang="en-US" sz="2000" dirty="0"/>
              <a:t>개수</a:t>
            </a:r>
            <a:r>
              <a:rPr lang="en-US" altLang="ko-KR" sz="2000" dirty="0"/>
              <a:t>, </a:t>
            </a:r>
            <a:r>
              <a:rPr lang="ko-KR" altLang="en-US" sz="2000" dirty="0"/>
              <a:t>순서가 다른 </a:t>
            </a:r>
            <a:r>
              <a:rPr lang="ko-KR" altLang="en-US" sz="2000" dirty="0" err="1"/>
              <a:t>생성자</a:t>
            </a:r>
            <a:r>
              <a:rPr lang="ko-KR" altLang="en-US" sz="2000" dirty="0"/>
              <a:t> 여러 개 선언</a:t>
            </a:r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852936"/>
            <a:ext cx="693737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906768"/>
            <a:ext cx="3906837" cy="5318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01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class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784381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/>
              <a:t>객체의 상호 작용</a:t>
            </a:r>
            <a:endParaRPr lang="en-US" altLang="ko-KR" sz="2400" dirty="0"/>
          </a:p>
          <a:p>
            <a:pPr lvl="1"/>
            <a:r>
              <a:rPr lang="ko-KR" altLang="en-US" sz="2000" dirty="0"/>
              <a:t>객체들은 서로 간에 기능</a:t>
            </a:r>
            <a:r>
              <a:rPr lang="en-US" altLang="ko-KR" sz="2000" dirty="0"/>
              <a:t>(</a:t>
            </a:r>
            <a:r>
              <a:rPr lang="ko-KR" altLang="en-US" sz="2000" dirty="0"/>
              <a:t>동작</a:t>
            </a:r>
            <a:r>
              <a:rPr lang="en-US" altLang="ko-KR" sz="2000" dirty="0"/>
              <a:t>)</a:t>
            </a:r>
            <a:r>
              <a:rPr lang="ko-KR" altLang="en-US" sz="2000" dirty="0"/>
              <a:t>을 이용하고 데이터를 주고 받음</a:t>
            </a:r>
            <a:endParaRPr lang="en-US" altLang="ko-KR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450" y="1905000"/>
            <a:ext cx="3757613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8" y="3548063"/>
            <a:ext cx="31480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606800"/>
            <a:ext cx="44037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769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 err="1"/>
              <a:t>생성자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/>
              <a:t>생성자</a:t>
            </a:r>
            <a:r>
              <a:rPr lang="ko-KR" altLang="en-US" sz="2400" dirty="0"/>
              <a:t> 다양화해야 하는 이유</a:t>
            </a:r>
            <a:endParaRPr lang="en-US" altLang="ko-KR" sz="2400" dirty="0"/>
          </a:p>
          <a:p>
            <a:pPr lvl="1"/>
            <a:r>
              <a:rPr lang="ko-KR" altLang="en-US" sz="2000" dirty="0"/>
              <a:t>객체 생성할 때 외부 값으로 객체를 초기화할 필요</a:t>
            </a:r>
            <a:endParaRPr lang="en-US" altLang="ko-KR" sz="2000" dirty="0"/>
          </a:p>
          <a:p>
            <a:pPr lvl="1"/>
            <a:r>
              <a:rPr lang="ko-KR" altLang="en-US" sz="2000" dirty="0"/>
              <a:t>외부 값이 어떤 타입으로</a:t>
            </a:r>
            <a:r>
              <a:rPr lang="en-US" altLang="ko-KR" sz="2000" dirty="0"/>
              <a:t> </a:t>
            </a:r>
            <a:r>
              <a:rPr lang="ko-KR" altLang="en-US" sz="2000" dirty="0"/>
              <a:t>몇 개가 제공될 지 모름 </a:t>
            </a:r>
            <a:r>
              <a:rPr lang="en-US" altLang="ko-KR" sz="2000" dirty="0"/>
              <a:t>- </a:t>
            </a:r>
            <a:r>
              <a:rPr lang="ko-KR" altLang="en-US" sz="2000" dirty="0" err="1"/>
              <a:t>생성자도</a:t>
            </a:r>
            <a:r>
              <a:rPr lang="ko-KR" altLang="en-US" sz="2000" dirty="0"/>
              <a:t> 다양화</a:t>
            </a:r>
            <a:endParaRPr lang="en-US" altLang="ko-KR" sz="2000" dirty="0"/>
          </a:p>
          <a:p>
            <a:pPr lvl="1"/>
            <a:endParaRPr lang="en-US" altLang="ko-KR" dirty="0"/>
          </a:p>
          <a:p>
            <a:r>
              <a:rPr lang="ko-KR" altLang="en-US" sz="2400" dirty="0" err="1"/>
              <a:t>생성자</a:t>
            </a:r>
            <a:r>
              <a:rPr lang="ko-KR" altLang="en-US" sz="2400" dirty="0"/>
              <a:t> 오버로딩</a:t>
            </a:r>
            <a:r>
              <a:rPr lang="en-US" altLang="ko-KR" sz="2400" dirty="0"/>
              <a:t>(Overloading</a:t>
            </a:r>
            <a:r>
              <a:rPr lang="en-US" altLang="ko-KR" sz="2400" dirty="0" smtClean="0"/>
              <a:t>)</a:t>
            </a:r>
          </a:p>
          <a:p>
            <a:r>
              <a:rPr lang="en-US" altLang="ko-KR" sz="2400" dirty="0" smtClean="0"/>
              <a:t>     </a:t>
            </a:r>
            <a:r>
              <a:rPr lang="ko-KR" altLang="en-US" sz="2000" dirty="0" smtClean="0"/>
              <a:t>매개변수의 </a:t>
            </a:r>
            <a:r>
              <a:rPr lang="ko-KR" altLang="en-US" sz="2000" dirty="0"/>
              <a:t>타입</a:t>
            </a:r>
            <a:r>
              <a:rPr lang="en-US" altLang="ko-KR" sz="2000" dirty="0"/>
              <a:t>, </a:t>
            </a:r>
            <a:r>
              <a:rPr lang="ko-KR" altLang="en-US" sz="2000" dirty="0"/>
              <a:t>개수</a:t>
            </a:r>
            <a:r>
              <a:rPr lang="en-US" altLang="ko-KR" sz="2000" dirty="0"/>
              <a:t>, </a:t>
            </a:r>
            <a:r>
              <a:rPr lang="ko-KR" altLang="en-US" sz="2000" dirty="0"/>
              <a:t>순서가 다른 </a:t>
            </a:r>
            <a:r>
              <a:rPr lang="ko-KR" altLang="en-US" sz="2000" dirty="0" err="1"/>
              <a:t>생성자</a:t>
            </a:r>
            <a:r>
              <a:rPr lang="ko-KR" altLang="en-US" sz="2000" dirty="0"/>
              <a:t> 여러 개 선언</a:t>
            </a:r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852936"/>
            <a:ext cx="4786313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480" y="3284984"/>
            <a:ext cx="3519488" cy="14509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274169"/>
            <a:ext cx="4205055" cy="14509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48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 err="1"/>
              <a:t>생성자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dirty="0" smtClean="0"/>
              <a:t>다른 </a:t>
            </a:r>
            <a:r>
              <a:rPr lang="ko-KR" altLang="en-US" sz="2400" dirty="0" err="1"/>
              <a:t>생성자</a:t>
            </a:r>
            <a:r>
              <a:rPr lang="ko-KR" altLang="en-US" sz="2400" dirty="0"/>
              <a:t> 호출</a:t>
            </a:r>
            <a:r>
              <a:rPr lang="en-US" altLang="ko-KR" sz="2400" dirty="0"/>
              <a:t>( this() )</a:t>
            </a:r>
          </a:p>
          <a:p>
            <a:pPr lvl="1">
              <a:defRPr/>
            </a:pPr>
            <a:r>
              <a:rPr lang="ko-KR" altLang="en-US" sz="2000" dirty="0" err="1"/>
              <a:t>생성자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오버로딩되면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생성자</a:t>
            </a:r>
            <a:r>
              <a:rPr lang="ko-KR" altLang="en-US" sz="2000" dirty="0"/>
              <a:t> 간의 중복된 코드 발생</a:t>
            </a:r>
            <a:endParaRPr lang="en-US" altLang="ko-KR" sz="2000" dirty="0"/>
          </a:p>
          <a:p>
            <a:pPr lvl="1">
              <a:defRPr/>
            </a:pPr>
            <a:r>
              <a:rPr lang="ko-KR" altLang="en-US" sz="2000" dirty="0"/>
              <a:t>초기화 내용이 비슷한 </a:t>
            </a:r>
            <a:r>
              <a:rPr lang="ko-KR" altLang="en-US" sz="2000" dirty="0" err="1"/>
              <a:t>생성자들에서</a:t>
            </a:r>
            <a:r>
              <a:rPr lang="ko-KR" altLang="en-US" sz="2000" dirty="0"/>
              <a:t> 이러한 현상을 많이 볼 수 있음</a:t>
            </a:r>
            <a:endParaRPr lang="en-US" altLang="ko-KR" sz="2000" dirty="0"/>
          </a:p>
          <a:p>
            <a:pPr lvl="2">
              <a:defRPr/>
            </a:pPr>
            <a:r>
              <a:rPr lang="ko-KR" altLang="en-US" dirty="0"/>
              <a:t>초기화 내용을 한 </a:t>
            </a:r>
            <a:r>
              <a:rPr lang="ko-KR" altLang="en-US" dirty="0" err="1"/>
              <a:t>생성자에</a:t>
            </a:r>
            <a:r>
              <a:rPr lang="ko-KR" altLang="en-US" dirty="0"/>
              <a:t> 몰아 작성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다른 </a:t>
            </a:r>
            <a:r>
              <a:rPr lang="ko-KR" altLang="en-US" dirty="0" err="1"/>
              <a:t>생성자는</a:t>
            </a:r>
            <a:r>
              <a:rPr lang="ko-KR" altLang="en-US" dirty="0"/>
              <a:t> 초기화 내용을 작성한 </a:t>
            </a:r>
            <a:r>
              <a:rPr lang="ko-KR" altLang="en-US" dirty="0" err="1"/>
              <a:t>생성자를</a:t>
            </a:r>
            <a:r>
              <a:rPr lang="ko-KR" altLang="en-US" dirty="0"/>
              <a:t> </a:t>
            </a:r>
            <a:r>
              <a:rPr lang="en-US" altLang="ko-KR" dirty="0"/>
              <a:t>this(…)</a:t>
            </a:r>
            <a:r>
              <a:rPr lang="ko-KR" altLang="en-US" dirty="0"/>
              <a:t>로 호출</a:t>
            </a:r>
            <a:endParaRPr lang="en-US" altLang="ko-KR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96" y="2636912"/>
            <a:ext cx="4077072" cy="4009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2636912"/>
            <a:ext cx="4392488" cy="3721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018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class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7430239" cy="19082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/>
              <a:t>객체간의 관계</a:t>
            </a:r>
            <a:endParaRPr lang="en-US" altLang="ko-KR" sz="2400" dirty="0"/>
          </a:p>
          <a:p>
            <a:pPr lvl="1"/>
            <a:r>
              <a:rPr lang="ko-KR" altLang="en-US" sz="2000" dirty="0"/>
              <a:t>객체 지향 프로그램에서는 객체는 다른 객체와 관계를 맺음</a:t>
            </a:r>
            <a:endParaRPr lang="en-US" altLang="ko-KR" sz="2000" dirty="0"/>
          </a:p>
          <a:p>
            <a:pPr lvl="1"/>
            <a:r>
              <a:rPr lang="ko-KR" altLang="en-US" sz="2000" dirty="0"/>
              <a:t>관계의 종류</a:t>
            </a:r>
            <a:endParaRPr lang="en-US" altLang="ko-KR" sz="2000" dirty="0"/>
          </a:p>
          <a:p>
            <a:pPr lvl="2"/>
            <a:r>
              <a:rPr lang="ko-KR" altLang="en-US" dirty="0"/>
              <a:t>집합 관계</a:t>
            </a:r>
            <a:r>
              <a:rPr lang="en-US" altLang="ko-KR" dirty="0"/>
              <a:t>: </a:t>
            </a:r>
            <a:r>
              <a:rPr lang="ko-KR" altLang="en-US" dirty="0"/>
              <a:t>완성품과 부품의 관계</a:t>
            </a:r>
            <a:endParaRPr lang="en-US" altLang="ko-KR" dirty="0"/>
          </a:p>
          <a:p>
            <a:pPr lvl="2"/>
            <a:r>
              <a:rPr lang="ko-KR" altLang="en-US" dirty="0"/>
              <a:t>사용 관계</a:t>
            </a:r>
            <a:r>
              <a:rPr lang="en-US" altLang="ko-KR" dirty="0"/>
              <a:t>: </a:t>
            </a:r>
            <a:r>
              <a:rPr lang="ko-KR" altLang="en-US" dirty="0"/>
              <a:t>객체가 다른 객체를 사용하는 관계</a:t>
            </a:r>
            <a:endParaRPr lang="en-US" altLang="ko-KR" dirty="0"/>
          </a:p>
          <a:p>
            <a:pPr lvl="2"/>
            <a:r>
              <a:rPr lang="ko-KR" altLang="en-US" dirty="0"/>
              <a:t>상속 관계</a:t>
            </a:r>
            <a:r>
              <a:rPr lang="en-US" altLang="ko-KR" dirty="0"/>
              <a:t>: </a:t>
            </a:r>
            <a:r>
              <a:rPr lang="ko-KR" altLang="en-US" dirty="0"/>
              <a:t>종류 객체와  구체적인 사물</a:t>
            </a:r>
            <a:r>
              <a:rPr lang="en-US" altLang="ko-KR" dirty="0"/>
              <a:t> </a:t>
            </a:r>
            <a:r>
              <a:rPr lang="ko-KR" altLang="en-US" dirty="0"/>
              <a:t>객체 관계</a:t>
            </a:r>
            <a:endParaRPr lang="en-US" altLang="ko-KR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819400"/>
            <a:ext cx="4949825" cy="380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030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class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533504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객체 지향 프로그래밍의 특징 </a:t>
            </a:r>
            <a:endParaRPr lang="en-US" altLang="ko-KR" sz="2400" dirty="0"/>
          </a:p>
          <a:p>
            <a:pPr lvl="1"/>
            <a:r>
              <a:rPr lang="ko-KR" altLang="en-US" sz="2000" dirty="0"/>
              <a:t>캡슐화</a:t>
            </a:r>
            <a:endParaRPr lang="en-US" altLang="ko-KR" sz="2000" dirty="0"/>
          </a:p>
          <a:p>
            <a:pPr lvl="2"/>
            <a:r>
              <a:rPr lang="ko-KR" altLang="en-US" dirty="0"/>
              <a:t>객체의 필드</a:t>
            </a:r>
            <a:r>
              <a:rPr lang="en-US" altLang="ko-KR" dirty="0"/>
              <a:t>, </a:t>
            </a:r>
            <a:r>
              <a:rPr lang="ko-KR" altLang="en-US" dirty="0" err="1"/>
              <a:t>메소드를</a:t>
            </a:r>
            <a:r>
              <a:rPr lang="ko-KR" altLang="en-US" dirty="0"/>
              <a:t> 하나로 묶고</a:t>
            </a:r>
            <a:r>
              <a:rPr lang="en-US" altLang="ko-KR" dirty="0"/>
              <a:t>, </a:t>
            </a:r>
            <a:r>
              <a:rPr lang="ko-KR" altLang="en-US" dirty="0"/>
              <a:t>실제 구현 내용을 감추는 것</a:t>
            </a:r>
            <a:endParaRPr lang="en-US" altLang="ko-KR" dirty="0"/>
          </a:p>
          <a:p>
            <a:pPr lvl="2"/>
            <a:r>
              <a:rPr lang="ko-KR" altLang="en-US" dirty="0"/>
              <a:t>외부 객체는 객체 내부 구조를 알지 못하며 객체가 노출해 제공하는 필드와 </a:t>
            </a:r>
            <a:r>
              <a:rPr lang="ko-KR" altLang="en-US" dirty="0" err="1"/>
              <a:t>메소드만</a:t>
            </a:r>
            <a:r>
              <a:rPr lang="ko-KR" altLang="en-US" dirty="0"/>
              <a:t> 이용 </a:t>
            </a:r>
            <a:r>
              <a:rPr lang="ko-KR" altLang="en-US" dirty="0" smtClean="0"/>
              <a:t>가능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/>
            <a:r>
              <a:rPr lang="ko-KR" altLang="en-US" dirty="0"/>
              <a:t>필드와 </a:t>
            </a:r>
            <a:r>
              <a:rPr lang="ko-KR" altLang="en-US" dirty="0" err="1"/>
              <a:t>메소드를</a:t>
            </a:r>
            <a:r>
              <a:rPr lang="ko-KR" altLang="en-US" dirty="0"/>
              <a:t> 캡슐화하여 보호하는 이유는 외부의 잘못된 사용으로 인해 객체가 손상되지 않도록 </a:t>
            </a:r>
            <a:r>
              <a:rPr lang="ko-KR" altLang="en-US" dirty="0" smtClean="0"/>
              <a:t>하기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위함임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/>
            <a:r>
              <a:rPr lang="ko-KR" altLang="en-US" dirty="0"/>
              <a:t>자바 언어는 캡슐화된 멤버를 노출시킬 것인지 숨길 것인지 결정하기 위해 접근 </a:t>
            </a:r>
            <a:r>
              <a:rPr lang="ko-KR" altLang="en-US" dirty="0" err="1"/>
              <a:t>제한자</a:t>
            </a:r>
            <a:r>
              <a:rPr lang="en-US" altLang="ko-KR" dirty="0"/>
              <a:t>(Access Modifier)</a:t>
            </a:r>
            <a:r>
              <a:rPr lang="ko-KR" altLang="en-US" dirty="0"/>
              <a:t>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.</a:t>
            </a:r>
            <a:endParaRPr lang="ko-KR" altLang="en-US" sz="1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0" y="4043363"/>
            <a:ext cx="5884863" cy="266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170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class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142844" y="764704"/>
            <a:ext cx="889365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000000"/>
                </a:solidFill>
              </a:rPr>
              <a:t>객체 지향 프로그래밍의 특징 </a:t>
            </a:r>
            <a:endParaRPr lang="en-US" altLang="ko-KR" dirty="0"/>
          </a:p>
          <a:p>
            <a:pPr lvl="1"/>
            <a:r>
              <a:rPr lang="ko-KR" altLang="en-US" sz="2000" dirty="0"/>
              <a:t>상속</a:t>
            </a:r>
            <a:endParaRPr lang="en-US" altLang="ko-KR" sz="2000" dirty="0"/>
          </a:p>
          <a:p>
            <a:pPr lvl="2"/>
            <a:r>
              <a:rPr lang="ko-KR" altLang="en-US" dirty="0"/>
              <a:t>상위</a:t>
            </a:r>
            <a:r>
              <a:rPr lang="en-US" altLang="ko-KR" dirty="0"/>
              <a:t>(</a:t>
            </a:r>
            <a:r>
              <a:rPr lang="ko-KR" altLang="en-US" dirty="0"/>
              <a:t>부모</a:t>
            </a:r>
            <a:r>
              <a:rPr lang="en-US" altLang="ko-KR" dirty="0"/>
              <a:t>)</a:t>
            </a:r>
            <a:r>
              <a:rPr lang="ko-KR" altLang="en-US" dirty="0"/>
              <a:t> 객체의 필드와 </a:t>
            </a:r>
            <a:r>
              <a:rPr lang="ko-KR" altLang="en-US" dirty="0" err="1"/>
              <a:t>메소드를</a:t>
            </a:r>
            <a:r>
              <a:rPr lang="ko-KR" altLang="en-US" dirty="0"/>
              <a:t> 하위</a:t>
            </a:r>
            <a:r>
              <a:rPr lang="en-US" altLang="ko-KR" dirty="0"/>
              <a:t>(</a:t>
            </a:r>
            <a:r>
              <a:rPr lang="ko-KR" altLang="en-US" dirty="0"/>
              <a:t>자식</a:t>
            </a:r>
            <a:r>
              <a:rPr lang="en-US" altLang="ko-KR" dirty="0"/>
              <a:t>)</a:t>
            </a:r>
            <a:r>
              <a:rPr lang="ko-KR" altLang="en-US" dirty="0"/>
              <a:t> 객체에게 물려주는 행위</a:t>
            </a:r>
            <a:endParaRPr lang="en-US" altLang="ko-KR" dirty="0"/>
          </a:p>
          <a:p>
            <a:pPr lvl="2"/>
            <a:r>
              <a:rPr lang="ko-KR" altLang="en-US" dirty="0"/>
              <a:t>하위 객체는 상위 객체를 </a:t>
            </a:r>
            <a:r>
              <a:rPr lang="ko-KR" altLang="en-US" u="sng" dirty="0"/>
              <a:t>확장</a:t>
            </a:r>
            <a:r>
              <a:rPr lang="ko-KR" altLang="en-US" dirty="0"/>
              <a:t>해서 추가적인 필드와 </a:t>
            </a:r>
            <a:r>
              <a:rPr lang="ko-KR" altLang="en-US" dirty="0" err="1"/>
              <a:t>메소드를</a:t>
            </a:r>
            <a:r>
              <a:rPr lang="ko-KR" altLang="en-US" dirty="0"/>
              <a:t> 가질 수 있음</a:t>
            </a:r>
            <a:endParaRPr lang="en-US" altLang="ko-KR" dirty="0"/>
          </a:p>
          <a:p>
            <a:pPr lvl="2"/>
            <a:r>
              <a:rPr lang="ko-KR" altLang="en-US" dirty="0"/>
              <a:t>상속 대상</a:t>
            </a:r>
            <a:r>
              <a:rPr lang="en-US" altLang="ko-KR" dirty="0"/>
              <a:t>: </a:t>
            </a:r>
            <a:r>
              <a:rPr lang="ko-KR" altLang="en-US" dirty="0"/>
              <a:t>필드와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lvl="2"/>
            <a:r>
              <a:rPr lang="ko-KR" altLang="en-US" dirty="0"/>
              <a:t>상속의 효과</a:t>
            </a:r>
            <a:endParaRPr lang="en-US" altLang="ko-KR" dirty="0"/>
          </a:p>
          <a:p>
            <a:pPr lvl="3"/>
            <a:r>
              <a:rPr lang="en-US" altLang="ko-KR" dirty="0"/>
              <a:t> </a:t>
            </a:r>
            <a:r>
              <a:rPr lang="ko-KR" altLang="en-US" dirty="0"/>
              <a:t>상위 객체를 재사용해서 하위 객체를 빨리 개발 가능</a:t>
            </a:r>
            <a:endParaRPr lang="en-US" altLang="ko-KR" dirty="0"/>
          </a:p>
          <a:p>
            <a:pPr lvl="3"/>
            <a:r>
              <a:rPr lang="en-US" altLang="ko-KR" dirty="0"/>
              <a:t> </a:t>
            </a:r>
            <a:r>
              <a:rPr lang="ko-KR" altLang="en-US" dirty="0"/>
              <a:t>반복된 코드의 중복을 줄임</a:t>
            </a:r>
            <a:endParaRPr lang="en-US" altLang="ko-KR" dirty="0"/>
          </a:p>
          <a:p>
            <a:pPr lvl="3"/>
            <a:r>
              <a:rPr lang="en-US" altLang="ko-KR" dirty="0"/>
              <a:t> </a:t>
            </a:r>
            <a:r>
              <a:rPr lang="ko-KR" altLang="en-US" dirty="0"/>
              <a:t>유지 보수의 편리성 제공</a:t>
            </a:r>
            <a:endParaRPr lang="en-US" altLang="ko-KR" dirty="0"/>
          </a:p>
          <a:p>
            <a:pPr lvl="3"/>
            <a:r>
              <a:rPr lang="en-US" altLang="ko-KR" dirty="0"/>
              <a:t> </a:t>
            </a:r>
            <a:r>
              <a:rPr lang="ko-KR" altLang="en-US" dirty="0"/>
              <a:t>객체의 </a:t>
            </a:r>
            <a:r>
              <a:rPr lang="ko-KR" altLang="en-US" dirty="0" err="1"/>
              <a:t>다형성</a:t>
            </a:r>
            <a:r>
              <a:rPr lang="ko-KR" altLang="en-US" dirty="0"/>
              <a:t> 구현</a:t>
            </a:r>
          </a:p>
          <a:p>
            <a:pPr lvl="2"/>
            <a:endParaRPr lang="ko-KR" altLang="en-US" sz="12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293096"/>
            <a:ext cx="5403850" cy="220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989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class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객체 지향 프로그래밍의 특징 </a:t>
            </a:r>
            <a:endParaRPr lang="en-US" altLang="ko-KR" sz="2400" dirty="0"/>
          </a:p>
          <a:p>
            <a:pPr lvl="1"/>
            <a:r>
              <a:rPr lang="ko-KR" altLang="en-US" sz="2000" dirty="0" err="1"/>
              <a:t>다형성</a:t>
            </a:r>
            <a:r>
              <a:rPr lang="en-US" altLang="ko-KR" sz="2000" dirty="0"/>
              <a:t> (Polymorphism)</a:t>
            </a:r>
          </a:p>
          <a:p>
            <a:pPr lvl="2"/>
            <a:r>
              <a:rPr lang="ko-KR" altLang="en-US" dirty="0"/>
              <a:t>같은 타입이지만 실행 결과가 다양한 객체를 대입할 수 있는 성질</a:t>
            </a:r>
            <a:endParaRPr lang="en-US" altLang="ko-KR" dirty="0"/>
          </a:p>
          <a:p>
            <a:pPr lvl="3"/>
            <a:r>
              <a:rPr lang="ko-KR" altLang="en-US" dirty="0"/>
              <a:t>부모 타입에는 모든 자식 객체가 대입</a:t>
            </a:r>
            <a:endParaRPr lang="en-US" altLang="ko-KR" dirty="0"/>
          </a:p>
          <a:p>
            <a:pPr lvl="3"/>
            <a:r>
              <a:rPr lang="ko-KR" altLang="en-US" dirty="0"/>
              <a:t>인터페이스 타입에는 모든 구현 객체가 대입</a:t>
            </a:r>
            <a:endParaRPr lang="en-US" altLang="ko-KR" dirty="0"/>
          </a:p>
          <a:p>
            <a:pPr lvl="2"/>
            <a:r>
              <a:rPr lang="ko-KR" altLang="en-US" dirty="0"/>
              <a:t>효과</a:t>
            </a:r>
            <a:endParaRPr lang="en-US" altLang="ko-KR" dirty="0"/>
          </a:p>
          <a:p>
            <a:pPr lvl="3"/>
            <a:r>
              <a:rPr lang="ko-KR" altLang="en-US" dirty="0"/>
              <a:t>객체를 부품화시키는 것 가능</a:t>
            </a:r>
            <a:endParaRPr lang="en-US" altLang="ko-KR" dirty="0"/>
          </a:p>
          <a:p>
            <a:pPr lvl="3"/>
            <a:r>
              <a:rPr lang="ko-KR" altLang="en-US" dirty="0"/>
              <a:t>유지보수 용이</a:t>
            </a:r>
            <a:endParaRPr lang="ko-KR" altLang="en-US" sz="2400" dirty="0"/>
          </a:p>
          <a:p>
            <a:pPr lvl="3"/>
            <a:endParaRPr lang="ko-KR" altLang="en-US" dirty="0"/>
          </a:p>
          <a:p>
            <a:pPr lvl="2"/>
            <a:endParaRPr lang="ko-KR" altLang="en-US" sz="12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717032"/>
            <a:ext cx="5562600" cy="276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851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class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객체</a:t>
            </a:r>
            <a:r>
              <a:rPr lang="en-US" altLang="ko-KR" sz="2400" dirty="0"/>
              <a:t>(Object)</a:t>
            </a:r>
            <a:r>
              <a:rPr lang="ko-KR" altLang="en-US" sz="2400" dirty="0"/>
              <a:t>와 클래스</a:t>
            </a:r>
            <a:r>
              <a:rPr lang="en-US" altLang="ko-KR" sz="2400" dirty="0"/>
              <a:t>(Class)</a:t>
            </a:r>
          </a:p>
          <a:p>
            <a:pPr lvl="1"/>
            <a:r>
              <a:rPr lang="ko-KR" altLang="en-US" sz="2000" dirty="0"/>
              <a:t>현실세계</a:t>
            </a:r>
            <a:r>
              <a:rPr lang="en-US" altLang="ko-KR" sz="2000" dirty="0"/>
              <a:t>:  </a:t>
            </a:r>
            <a:r>
              <a:rPr lang="ko-KR" altLang="en-US" sz="2000" dirty="0"/>
              <a:t>설계도 </a:t>
            </a:r>
            <a:r>
              <a:rPr lang="en-US" altLang="ko-KR" sz="2000" dirty="0">
                <a:sym typeface="Wingdings" pitchFamily="2" charset="2"/>
              </a:rPr>
              <a:t> </a:t>
            </a:r>
            <a:r>
              <a:rPr lang="ko-KR" altLang="en-US" sz="2000" dirty="0">
                <a:sym typeface="Wingdings" pitchFamily="2" charset="2"/>
              </a:rPr>
              <a:t>객체</a:t>
            </a:r>
            <a:endParaRPr lang="en-US" altLang="ko-KR" sz="2000" dirty="0">
              <a:sym typeface="Wingdings" pitchFamily="2" charset="2"/>
            </a:endParaRPr>
          </a:p>
          <a:p>
            <a:pPr lvl="1"/>
            <a:r>
              <a:rPr lang="ko-KR" altLang="en-US" sz="2000" dirty="0">
                <a:sym typeface="Wingdings" pitchFamily="2" charset="2"/>
              </a:rPr>
              <a:t>자바</a:t>
            </a:r>
            <a:r>
              <a:rPr lang="en-US" altLang="ko-KR" sz="2000" dirty="0">
                <a:sym typeface="Wingdings" pitchFamily="2" charset="2"/>
              </a:rPr>
              <a:t>:        </a:t>
            </a:r>
            <a:r>
              <a:rPr lang="ko-KR" altLang="en-US" sz="2000" dirty="0">
                <a:sym typeface="Wingdings" pitchFamily="2" charset="2"/>
              </a:rPr>
              <a:t>클래스 </a:t>
            </a:r>
            <a:r>
              <a:rPr lang="en-US" altLang="ko-KR" sz="2000" dirty="0">
                <a:sym typeface="Wingdings" pitchFamily="2" charset="2"/>
              </a:rPr>
              <a:t> </a:t>
            </a:r>
            <a:r>
              <a:rPr lang="ko-KR" altLang="en-US" sz="2000" dirty="0">
                <a:sym typeface="Wingdings" pitchFamily="2" charset="2"/>
              </a:rPr>
              <a:t>객체</a:t>
            </a:r>
            <a:endParaRPr lang="en-US" altLang="ko-KR" sz="2000" dirty="0">
              <a:sym typeface="Wingdings" pitchFamily="2" charset="2"/>
            </a:endParaRPr>
          </a:p>
          <a:p>
            <a:pPr lvl="1"/>
            <a:r>
              <a:rPr lang="ko-KR" altLang="en-US" sz="2000" dirty="0">
                <a:sym typeface="Wingdings" pitchFamily="2" charset="2"/>
              </a:rPr>
              <a:t>클래스에는 객체를 생성하기 위한 필드와 </a:t>
            </a:r>
            <a:r>
              <a:rPr lang="ko-KR" altLang="en-US" sz="2000" dirty="0" err="1">
                <a:sym typeface="Wingdings" pitchFamily="2" charset="2"/>
              </a:rPr>
              <a:t>메소드가</a:t>
            </a:r>
            <a:r>
              <a:rPr lang="ko-KR" altLang="en-US" sz="2000" dirty="0">
                <a:sym typeface="Wingdings" pitchFamily="2" charset="2"/>
              </a:rPr>
              <a:t> 정의</a:t>
            </a:r>
            <a:endParaRPr lang="en-US" altLang="ko-KR" sz="2000" dirty="0">
              <a:sym typeface="Wingdings" pitchFamily="2" charset="2"/>
            </a:endParaRPr>
          </a:p>
          <a:p>
            <a:pPr lvl="1"/>
            <a:r>
              <a:rPr lang="ko-KR" altLang="en-US" sz="2000" dirty="0">
                <a:sym typeface="Wingdings" pitchFamily="2" charset="2"/>
              </a:rPr>
              <a:t>클래스로부터 만들어진 객체를 해당 클래스의 </a:t>
            </a:r>
            <a:r>
              <a:rPr lang="ko-KR" altLang="en-US" sz="2000" dirty="0" err="1">
                <a:sym typeface="Wingdings" pitchFamily="2" charset="2"/>
              </a:rPr>
              <a:t>인스턴스</a:t>
            </a:r>
            <a:r>
              <a:rPr lang="en-US" altLang="ko-KR" sz="2000" dirty="0">
                <a:sym typeface="Wingdings" pitchFamily="2" charset="2"/>
              </a:rPr>
              <a:t>(instance)</a:t>
            </a:r>
          </a:p>
          <a:p>
            <a:pPr lvl="1"/>
            <a:r>
              <a:rPr lang="ko-KR" altLang="en-US" sz="2000" dirty="0">
                <a:sym typeface="Wingdings" pitchFamily="2" charset="2"/>
              </a:rPr>
              <a:t>하나의 클래스로부터 여러 개의 </a:t>
            </a:r>
            <a:r>
              <a:rPr lang="ko-KR" altLang="en-US" sz="2000" dirty="0" err="1">
                <a:sym typeface="Wingdings" pitchFamily="2" charset="2"/>
              </a:rPr>
              <a:t>인스턴스를</a:t>
            </a:r>
            <a:r>
              <a:rPr lang="ko-KR" altLang="en-US" sz="2000" dirty="0">
                <a:sym typeface="Wingdings" pitchFamily="2" charset="2"/>
              </a:rPr>
              <a:t> 만들 수 있음</a:t>
            </a:r>
            <a:endParaRPr lang="ko-KR" altLang="en-US" sz="2000" dirty="0"/>
          </a:p>
          <a:p>
            <a:pPr lvl="3"/>
            <a:endParaRPr lang="ko-KR" altLang="en-US" dirty="0"/>
          </a:p>
          <a:p>
            <a:pPr lvl="2"/>
            <a:endParaRPr lang="ko-KR" altLang="en-US" sz="12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649663"/>
            <a:ext cx="7162800" cy="284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069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class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58976" y="764704"/>
            <a:ext cx="867752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클래스의 이름</a:t>
            </a:r>
            <a:endParaRPr lang="en-US" altLang="ko-KR" sz="2400" dirty="0"/>
          </a:p>
          <a:p>
            <a:pPr lvl="1"/>
            <a:r>
              <a:rPr lang="ko-KR" altLang="en-US" sz="2000" dirty="0"/>
              <a:t>자바 </a:t>
            </a:r>
            <a:r>
              <a:rPr lang="ko-KR" altLang="en-US" sz="2000" dirty="0" err="1"/>
              <a:t>식별자</a:t>
            </a:r>
            <a:r>
              <a:rPr lang="ko-KR" altLang="en-US" sz="2000" dirty="0"/>
              <a:t> 작성 규칙에 따라야 </a:t>
            </a:r>
            <a:endParaRPr lang="en-US" altLang="ko-KR" sz="2000" dirty="0"/>
          </a:p>
          <a:p>
            <a:pPr lvl="3"/>
            <a:endParaRPr lang="ko-KR" altLang="en-US" dirty="0"/>
          </a:p>
          <a:p>
            <a:pPr lvl="2"/>
            <a:endParaRPr lang="ko-KR" altLang="en-US" sz="12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775017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66480" y="3501008"/>
            <a:ext cx="86775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sz="2000" dirty="0"/>
              <a:t>한글 이름도 가능하나</a:t>
            </a:r>
            <a:r>
              <a:rPr lang="en-US" altLang="ko-KR" sz="2000" dirty="0"/>
              <a:t>, </a:t>
            </a:r>
            <a:r>
              <a:rPr lang="ko-KR" altLang="en-US" sz="2000" dirty="0"/>
              <a:t>영어 이름으로 작성</a:t>
            </a:r>
            <a:endParaRPr lang="en-US" altLang="ko-KR" sz="2000" dirty="0"/>
          </a:p>
          <a:p>
            <a:pPr lvl="1"/>
            <a:r>
              <a:rPr lang="ko-KR" altLang="en-US" sz="2000" dirty="0"/>
              <a:t>알파벳 대소문자는 서로 다른 문자로 인식</a:t>
            </a:r>
            <a:endParaRPr lang="en-US" altLang="ko-KR" sz="2000" dirty="0"/>
          </a:p>
          <a:p>
            <a:pPr lvl="1"/>
            <a:r>
              <a:rPr lang="ko-KR" altLang="en-US" sz="2000" dirty="0"/>
              <a:t>첫 글자와 연결된 다른 단어의 첫 글자는 대문자로 작성하는 것이 </a:t>
            </a:r>
            <a:r>
              <a:rPr lang="ko-KR" altLang="en-US" sz="2000" dirty="0" smtClean="0"/>
              <a:t>관례</a:t>
            </a:r>
            <a:endParaRPr lang="ko-KR" altLang="en-US" dirty="0"/>
          </a:p>
          <a:p>
            <a:pPr lvl="2"/>
            <a:endParaRPr lang="ko-KR" altLang="en-US" sz="1200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898" y="4725144"/>
            <a:ext cx="58483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767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1291</TotalTime>
  <Words>1149</Words>
  <Application>Microsoft Office PowerPoint</Application>
  <PresentationFormat>화면 슬라이드 쇼(4:3)</PresentationFormat>
  <Paragraphs>295</Paragraphs>
  <Slides>31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admin</cp:lastModifiedBy>
  <cp:revision>122</cp:revision>
  <dcterms:created xsi:type="dcterms:W3CDTF">2018-03-28T12:54:45Z</dcterms:created>
  <dcterms:modified xsi:type="dcterms:W3CDTF">2023-11-13T02:03:44Z</dcterms:modified>
</cp:coreProperties>
</file>