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286" r:id="rId3"/>
    <p:sldId id="303" r:id="rId4"/>
    <p:sldId id="305" r:id="rId5"/>
    <p:sldId id="287" r:id="rId6"/>
    <p:sldId id="288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301" r:id="rId15"/>
    <p:sldId id="300" r:id="rId16"/>
    <p:sldId id="298" r:id="rId17"/>
    <p:sldId id="299" r:id="rId18"/>
    <p:sldId id="302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60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0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2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67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92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4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1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0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5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3DD0-C895-498B-AB2B-83EBFE5904A8}" type="datetimeFigureOut">
              <a:rPr lang="ko-KR" altLang="en-US" smtClean="0"/>
              <a:pPr/>
              <a:t>2023-11-20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55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1556792"/>
            <a:ext cx="7128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프로그래밍 언어 활용 강의안</a:t>
            </a:r>
            <a:endParaRPr lang="en-US" altLang="ko-KR" sz="4000" b="1" dirty="0" smtClean="0"/>
          </a:p>
          <a:p>
            <a:pPr algn="ctr"/>
            <a:r>
              <a:rPr lang="en-US" altLang="ko-KR" sz="4000" b="1" dirty="0" smtClean="0"/>
              <a:t>(</a:t>
            </a:r>
            <a:r>
              <a:rPr lang="ko-KR" altLang="en-US" sz="4000" b="1" dirty="0" smtClean="0"/>
              <a:t>정적 멤버와 접근 </a:t>
            </a:r>
            <a:r>
              <a:rPr lang="ko-KR" altLang="en-US" sz="4000" b="1" dirty="0" err="1" smtClean="0"/>
              <a:t>제한자</a:t>
            </a:r>
            <a:r>
              <a:rPr lang="en-US" altLang="ko-KR" sz="4000" b="1" dirty="0" smtClean="0"/>
              <a:t>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1204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패키지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접근 </a:t>
            </a:r>
            <a:r>
              <a:rPr lang="ko-KR" altLang="en-US" sz="2400" dirty="0" err="1"/>
              <a:t>제한자</a:t>
            </a:r>
            <a:r>
              <a:rPr lang="en-US" altLang="ko-KR" sz="2400" dirty="0"/>
              <a:t>(Access Modifier)</a:t>
            </a:r>
          </a:p>
          <a:p>
            <a:pPr lvl="1"/>
            <a:r>
              <a:rPr lang="ko-KR" altLang="en-US" sz="2000" dirty="0"/>
              <a:t>클래스 및 클래스의 구성 멤버에 대한 접근을 제한하는 역할</a:t>
            </a:r>
            <a:endParaRPr lang="en-US" altLang="ko-KR" sz="2000" dirty="0"/>
          </a:p>
          <a:p>
            <a:pPr lvl="2"/>
            <a:r>
              <a:rPr lang="ko-KR" altLang="en-US" dirty="0"/>
              <a:t>다른 패키지에서 클래스를 사용하지 못하도록 </a:t>
            </a:r>
            <a:r>
              <a:rPr lang="en-US" altLang="ko-KR" dirty="0"/>
              <a:t>(</a:t>
            </a:r>
            <a:r>
              <a:rPr lang="ko-KR" altLang="en-US" dirty="0"/>
              <a:t>클래스 제한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클래스로부터 객체를 생성하지 못하도록 </a:t>
            </a:r>
            <a:r>
              <a:rPr lang="en-US" altLang="ko-KR" dirty="0"/>
              <a:t>(</a:t>
            </a:r>
            <a:r>
              <a:rPr lang="ko-KR" altLang="en-US" dirty="0" err="1"/>
              <a:t>생성자</a:t>
            </a:r>
            <a:r>
              <a:rPr lang="ko-KR" altLang="en-US" dirty="0"/>
              <a:t> 제한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특정 필드와 </a:t>
            </a:r>
            <a:r>
              <a:rPr lang="ko-KR" altLang="en-US" dirty="0" err="1"/>
              <a:t>메소드를</a:t>
            </a:r>
            <a:r>
              <a:rPr lang="ko-KR" altLang="en-US" dirty="0"/>
              <a:t> 숨김 처리 </a:t>
            </a:r>
            <a:r>
              <a:rPr lang="en-US" altLang="ko-KR" dirty="0"/>
              <a:t>(</a:t>
            </a:r>
            <a:r>
              <a:rPr lang="ko-KR" altLang="en-US" dirty="0"/>
              <a:t>필드와 </a:t>
            </a:r>
            <a:r>
              <a:rPr lang="ko-KR" altLang="en-US" dirty="0" err="1"/>
              <a:t>메소드</a:t>
            </a:r>
            <a:r>
              <a:rPr lang="ko-KR" altLang="en-US" dirty="0"/>
              <a:t> 제한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sz="2000" dirty="0"/>
              <a:t>접근 제한자의 종류</a:t>
            </a:r>
            <a:endParaRPr lang="en-US" altLang="ko-KR" sz="20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84984"/>
            <a:ext cx="5692775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94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패키지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/>
              <a:t>클래스의 접근 제한</a:t>
            </a:r>
            <a:endParaRPr lang="en-US" altLang="ko-KR" sz="2400" dirty="0"/>
          </a:p>
          <a:p>
            <a:pPr lvl="1">
              <a:defRPr/>
            </a:pPr>
            <a:r>
              <a:rPr lang="en-US" altLang="ko-KR" sz="2000" dirty="0"/>
              <a:t>default </a:t>
            </a:r>
          </a:p>
          <a:p>
            <a:pPr lvl="2">
              <a:defRPr/>
            </a:pPr>
            <a:r>
              <a:rPr lang="ko-KR" altLang="en-US" dirty="0"/>
              <a:t>클래스 선언할</a:t>
            </a:r>
            <a:r>
              <a:rPr lang="en-US" altLang="ko-KR" dirty="0"/>
              <a:t> </a:t>
            </a:r>
            <a:r>
              <a:rPr lang="ko-KR" altLang="en-US" dirty="0"/>
              <a:t>때 </a:t>
            </a:r>
            <a:r>
              <a:rPr lang="en-US" altLang="ko-KR" dirty="0"/>
              <a:t>public </a:t>
            </a:r>
            <a:r>
              <a:rPr lang="ko-KR" altLang="en-US" dirty="0"/>
              <a:t>생략한 경우 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다른 패키지에서는 사용 불가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sz="2000" dirty="0"/>
              <a:t>public</a:t>
            </a:r>
          </a:p>
          <a:p>
            <a:pPr lvl="2">
              <a:defRPr/>
            </a:pPr>
            <a:r>
              <a:rPr lang="ko-KR" altLang="en-US" dirty="0"/>
              <a:t>다른 개발자가 사용할 수 있도록 라이브러리 클래스로 만들 때 유용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2856"/>
            <a:ext cx="5276850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" y="4581128"/>
            <a:ext cx="5276850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35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패키지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생성자</a:t>
            </a:r>
            <a:r>
              <a:rPr lang="ko-KR" altLang="en-US" sz="2400" dirty="0"/>
              <a:t> 접근 </a:t>
            </a:r>
            <a:r>
              <a:rPr lang="ko-KR" altLang="en-US" sz="2400" dirty="0" smtClean="0"/>
              <a:t>제한</a:t>
            </a:r>
            <a:endParaRPr lang="en-US" altLang="ko-KR" sz="2400" dirty="0"/>
          </a:p>
          <a:p>
            <a:pPr lvl="1"/>
            <a:r>
              <a:rPr lang="ko-KR" altLang="en-US" sz="2000" dirty="0"/>
              <a:t>생성자가 가지는 접근 제한에 따라 호출 여부 결정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필드와 </a:t>
            </a:r>
            <a:r>
              <a:rPr lang="ko-KR" altLang="en-US" sz="2400" dirty="0" err="1"/>
              <a:t>메소드의</a:t>
            </a:r>
            <a:r>
              <a:rPr lang="ko-KR" altLang="en-US" sz="2400" dirty="0"/>
              <a:t> 접근 </a:t>
            </a:r>
            <a:r>
              <a:rPr lang="ko-KR" altLang="en-US" sz="2400" dirty="0" smtClean="0"/>
              <a:t>제한</a:t>
            </a:r>
            <a:endParaRPr lang="en-US" altLang="ko-KR" sz="2400" dirty="0"/>
          </a:p>
          <a:p>
            <a:pPr lvl="1"/>
            <a:r>
              <a:rPr lang="ko-KR" altLang="en-US" sz="2000" dirty="0"/>
              <a:t>클래스 내부</a:t>
            </a:r>
            <a:r>
              <a:rPr lang="en-US" altLang="ko-KR" sz="2000" dirty="0"/>
              <a:t>, </a:t>
            </a:r>
            <a:r>
              <a:rPr lang="ko-KR" altLang="en-US" sz="2000" dirty="0"/>
              <a:t>패키지 </a:t>
            </a:r>
            <a:r>
              <a:rPr lang="ko-KR" altLang="en-US" sz="2000" dirty="0" smtClean="0"/>
              <a:t>내부</a:t>
            </a:r>
            <a:r>
              <a:rPr lang="en-US" altLang="ko-KR" sz="2000" dirty="0" smtClean="0"/>
              <a:t>, </a:t>
            </a:r>
            <a:r>
              <a:rPr lang="ko-KR" altLang="en-US" sz="2000" dirty="0"/>
              <a:t>패키지 상호간에 사용할 지 고려해 선언</a:t>
            </a:r>
          </a:p>
        </p:txBody>
      </p:sp>
    </p:spTree>
    <p:extLst>
      <p:ext uri="{BB962C8B-B14F-4D97-AF65-F5344CB8AC3E}">
        <p14:creationId xmlns:p14="http://schemas.microsoft.com/office/powerpoint/2010/main" val="123444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dirty="0" smtClean="0"/>
              <a:t>정보은닉 </a:t>
            </a:r>
            <a:r>
              <a:rPr lang="en-US" altLang="ko-KR" dirty="0"/>
              <a:t>- information hiding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980728"/>
            <a:ext cx="86775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/>
              <a:t>객체의 </a:t>
            </a:r>
            <a:r>
              <a:rPr lang="ko-KR" altLang="en-US" sz="2400" dirty="0"/>
              <a:t>필드 및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은닉 </a:t>
            </a:r>
            <a:r>
              <a:rPr lang="en-US" altLang="ko-KR" sz="2400" dirty="0"/>
              <a:t>(</a:t>
            </a:r>
            <a:r>
              <a:rPr lang="ko-KR" altLang="en-US" sz="2400" dirty="0"/>
              <a:t>캡슐화</a:t>
            </a:r>
            <a:r>
              <a:rPr lang="en-US" altLang="ko-KR" sz="2400" dirty="0" smtClean="0"/>
              <a:t>)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r>
              <a:rPr lang="en-US" altLang="ko-KR" sz="2400" dirty="0" smtClean="0"/>
              <a:t>2</a:t>
            </a:r>
            <a:r>
              <a:rPr lang="en-US" altLang="ko-KR" sz="2400" dirty="0"/>
              <a:t>. </a:t>
            </a:r>
            <a:r>
              <a:rPr lang="ko-KR" altLang="en-US" sz="2400" dirty="0"/>
              <a:t>객체의 구체적인 타입 은닉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업캐스팅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상속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3</a:t>
            </a:r>
            <a:r>
              <a:rPr lang="en-US" altLang="ko-KR" sz="2400" dirty="0"/>
              <a:t>. </a:t>
            </a:r>
            <a:r>
              <a:rPr lang="ko-KR" altLang="en-US" sz="2400" dirty="0"/>
              <a:t>구현 은닉 </a:t>
            </a:r>
            <a:r>
              <a:rPr lang="en-US" altLang="ko-KR" sz="2400" dirty="0"/>
              <a:t>(</a:t>
            </a:r>
            <a:r>
              <a:rPr lang="ko-KR" altLang="en-US" sz="2400" dirty="0"/>
              <a:t>인터페이스 </a:t>
            </a:r>
            <a:r>
              <a:rPr lang="en-US" altLang="ko-KR" sz="2400" dirty="0"/>
              <a:t>&amp; </a:t>
            </a:r>
            <a:r>
              <a:rPr lang="ko-KR" altLang="en-US" sz="2400" dirty="0"/>
              <a:t>추상 클래스</a:t>
            </a:r>
            <a:r>
              <a:rPr lang="en-US" altLang="ko-KR" sz="2400" dirty="0" smtClean="0"/>
              <a:t>)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01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dirty="0" smtClean="0"/>
              <a:t>정보은닉 </a:t>
            </a:r>
            <a:r>
              <a:rPr lang="en-US" altLang="ko-KR" dirty="0"/>
              <a:t>- information hiding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캡슐화</a:t>
            </a:r>
            <a:r>
              <a:rPr lang="en-US" altLang="ko-KR" dirty="0" smtClean="0"/>
              <a:t>(encapsulation)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캡슐화는 객체의 속성</a:t>
            </a:r>
            <a:r>
              <a:rPr lang="en-US" altLang="ko-KR" dirty="0"/>
              <a:t>(Field)</a:t>
            </a:r>
            <a:r>
              <a:rPr lang="ko-KR" altLang="en-US" dirty="0"/>
              <a:t>과 행위</a:t>
            </a:r>
            <a:r>
              <a:rPr lang="en-US" altLang="ko-KR" dirty="0"/>
              <a:t>(Method)</a:t>
            </a:r>
            <a:r>
              <a:rPr lang="ko-KR" altLang="en-US" dirty="0"/>
              <a:t>를 하나로 묶고</a:t>
            </a:r>
            <a:r>
              <a:rPr lang="en-US" altLang="ko-KR" dirty="0"/>
              <a:t>, </a:t>
            </a:r>
            <a:r>
              <a:rPr lang="ko-KR" altLang="en-US" dirty="0" smtClean="0"/>
              <a:t>외부로 </a:t>
            </a:r>
            <a:r>
              <a:rPr lang="ko-KR" altLang="en-US" dirty="0"/>
              <a:t>부터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</a:t>
            </a:r>
            <a:r>
              <a:rPr lang="ko-KR" altLang="en-US" dirty="0" smtClean="0"/>
              <a:t>내부를 </a:t>
            </a:r>
            <a:r>
              <a:rPr lang="ko-KR" altLang="en-US" dirty="0"/>
              <a:t>감싸 숨겨 은닉한다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또한 외부의 잘못된 접근으로 값이 변하는 의도치 않는 동작을 </a:t>
            </a:r>
            <a:r>
              <a:rPr lang="ko-KR" altLang="en-US" dirty="0" smtClean="0"/>
              <a:t>방지하는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 </a:t>
            </a:r>
            <a:r>
              <a:rPr lang="ko-KR" altLang="en-US" dirty="0"/>
              <a:t>보호 효과도 누릴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자바에서는 </a:t>
            </a:r>
            <a:r>
              <a:rPr lang="ko-KR" altLang="en-US" dirty="0"/>
              <a:t>대표적으로 </a:t>
            </a:r>
            <a:r>
              <a:rPr lang="en-US" altLang="ko-KR" dirty="0"/>
              <a:t>protected , default , private</a:t>
            </a:r>
            <a:r>
              <a:rPr lang="ko-KR" altLang="en-US" dirty="0"/>
              <a:t>의 </a:t>
            </a:r>
            <a:r>
              <a:rPr lang="ko-KR" altLang="en-US" dirty="0" smtClean="0"/>
              <a:t>접근 </a:t>
            </a:r>
            <a:r>
              <a:rPr lang="ko-KR" altLang="en-US" dirty="0" err="1" smtClean="0"/>
              <a:t>제어자를</a:t>
            </a:r>
            <a:r>
              <a:rPr lang="ko-KR" altLang="en-US" dirty="0" smtClean="0"/>
              <a:t> </a:t>
            </a:r>
            <a:r>
              <a:rPr lang="ko-KR" altLang="en-US" dirty="0"/>
              <a:t>통해 구현이 가능하다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  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212976"/>
            <a:ext cx="6336704" cy="3009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01008"/>
            <a:ext cx="3030537" cy="231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1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dirty="0" smtClean="0"/>
              <a:t>캡슐화 구현 규칙</a:t>
            </a:r>
            <a:r>
              <a:rPr lang="en-US" altLang="ko-KR" dirty="0" smtClean="0"/>
              <a:t> Getter</a:t>
            </a:r>
            <a:r>
              <a:rPr lang="ko-KR" altLang="en-US" dirty="0"/>
              <a:t>와 </a:t>
            </a:r>
            <a:r>
              <a:rPr lang="en-US" altLang="ko-KR" dirty="0"/>
              <a:t>Setter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클래스 선언할 때 필드는 일반적으로 </a:t>
            </a:r>
            <a:r>
              <a:rPr lang="en-US" altLang="ko-KR" sz="2400" dirty="0"/>
              <a:t>private </a:t>
            </a:r>
            <a:r>
              <a:rPr lang="ko-KR" altLang="en-US" sz="2400" dirty="0"/>
              <a:t>접근 제한</a:t>
            </a:r>
            <a:endParaRPr lang="en-US" altLang="ko-KR" sz="2400" dirty="0"/>
          </a:p>
          <a:p>
            <a:pPr lvl="1"/>
            <a:r>
              <a:rPr lang="ko-KR" altLang="en-US" sz="2000" dirty="0"/>
              <a:t>읽기 전용 필드가 있을 수 있음</a:t>
            </a:r>
            <a:r>
              <a:rPr lang="en-US" altLang="ko-KR" sz="2000" dirty="0"/>
              <a:t> (Getter</a:t>
            </a:r>
            <a:r>
              <a:rPr lang="ko-KR" altLang="en-US" sz="2000" dirty="0"/>
              <a:t>의 필요성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dirty="0"/>
              <a:t>외부에서 엉뚱한 값으로 변경할 수 없도록 </a:t>
            </a:r>
            <a:r>
              <a:rPr lang="en-US" altLang="ko-KR" sz="2000" dirty="0"/>
              <a:t>(Setter</a:t>
            </a:r>
            <a:r>
              <a:rPr lang="ko-KR" altLang="en-US" sz="2000" dirty="0"/>
              <a:t>의 필요성</a:t>
            </a:r>
            <a:r>
              <a:rPr lang="en-US" altLang="ko-KR" sz="2000" dirty="0"/>
              <a:t>)</a:t>
            </a:r>
          </a:p>
          <a:p>
            <a:pPr lvl="1"/>
            <a:endParaRPr lang="en-US" altLang="ko-KR" dirty="0"/>
          </a:p>
          <a:p>
            <a:r>
              <a:rPr lang="en-US" altLang="ko-KR" sz="2400" dirty="0"/>
              <a:t>Getter</a:t>
            </a:r>
          </a:p>
          <a:p>
            <a:pPr lvl="1"/>
            <a:r>
              <a:rPr lang="en-US" altLang="ko-KR" sz="2000" dirty="0"/>
              <a:t>private </a:t>
            </a:r>
            <a:r>
              <a:rPr lang="ko-KR" altLang="en-US" sz="2000" dirty="0"/>
              <a:t>필드의 값을 리턴 하는 역할 </a:t>
            </a:r>
            <a:r>
              <a:rPr lang="en-US" altLang="ko-KR" sz="2000" dirty="0"/>
              <a:t>- </a:t>
            </a:r>
            <a:r>
              <a:rPr lang="ko-KR" altLang="en-US" sz="2000" dirty="0"/>
              <a:t>필요할 경우 필드 값 가공</a:t>
            </a:r>
            <a:endParaRPr lang="en-US" altLang="ko-KR" sz="2000" dirty="0"/>
          </a:p>
          <a:p>
            <a:pPr lvl="1"/>
            <a:r>
              <a:rPr lang="en-US" altLang="ko-KR" sz="2000" dirty="0" err="1">
                <a:solidFill>
                  <a:srgbClr val="FF0000"/>
                </a:solidFill>
              </a:rPr>
              <a:t>get</a:t>
            </a:r>
            <a:r>
              <a:rPr lang="en-US" altLang="ko-KR" sz="2000" dirty="0" err="1"/>
              <a:t>FieldName</a:t>
            </a:r>
            <a:r>
              <a:rPr lang="en-US" altLang="ko-KR" sz="2000" dirty="0"/>
              <a:t>() </a:t>
            </a:r>
            <a:r>
              <a:rPr lang="ko-KR" altLang="en-US" sz="2000" dirty="0"/>
              <a:t>또는 </a:t>
            </a:r>
            <a:r>
              <a:rPr lang="en-US" altLang="ko-KR" sz="2000" dirty="0" err="1">
                <a:solidFill>
                  <a:srgbClr val="FF0000"/>
                </a:solidFill>
              </a:rPr>
              <a:t>is</a:t>
            </a:r>
            <a:r>
              <a:rPr lang="en-US" altLang="ko-KR" sz="2000" dirty="0" err="1"/>
              <a:t>FieldName</a:t>
            </a:r>
            <a:r>
              <a:rPr lang="en-US" altLang="ko-KR" sz="2000" dirty="0"/>
              <a:t>() </a:t>
            </a:r>
            <a:r>
              <a:rPr lang="ko-KR" altLang="en-US" sz="2000" dirty="0" err="1"/>
              <a:t>메소드</a:t>
            </a:r>
            <a:endParaRPr lang="en-US" altLang="ko-KR" sz="2000" dirty="0"/>
          </a:p>
          <a:p>
            <a:pPr lvl="2"/>
            <a:r>
              <a:rPr lang="ko-KR" altLang="en-US" dirty="0"/>
              <a:t>필드 타입이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ko-KR" altLang="en-US" dirty="0"/>
              <a:t>일 경우 </a:t>
            </a:r>
            <a:r>
              <a:rPr lang="en-US" altLang="ko-KR" dirty="0" err="1"/>
              <a:t>isFieldName</a:t>
            </a:r>
            <a:r>
              <a:rPr lang="en-US" altLang="ko-KR" dirty="0"/>
              <a:t>()</a:t>
            </a:r>
          </a:p>
          <a:p>
            <a:pPr lvl="2">
              <a:buFont typeface="Wingdings" pitchFamily="2" charset="2"/>
              <a:buNone/>
            </a:pPr>
            <a:endParaRPr lang="en-US" altLang="ko-KR" dirty="0"/>
          </a:p>
          <a:p>
            <a:r>
              <a:rPr lang="en-US" altLang="ko-KR" sz="2400" dirty="0"/>
              <a:t>Setter</a:t>
            </a:r>
          </a:p>
          <a:p>
            <a:pPr lvl="1"/>
            <a:r>
              <a:rPr lang="ko-KR" altLang="en-US" sz="2000" dirty="0"/>
              <a:t>외부에서 주어진 값을 필드 값으로 수정</a:t>
            </a:r>
            <a:endParaRPr lang="en-US" altLang="ko-KR" sz="2000" dirty="0"/>
          </a:p>
          <a:p>
            <a:pPr lvl="2"/>
            <a:r>
              <a:rPr lang="ko-KR" altLang="en-US" dirty="0"/>
              <a:t>필요할 경우 외부의 값을 유효성 검사</a:t>
            </a:r>
            <a:endParaRPr lang="en-US" altLang="ko-KR" dirty="0"/>
          </a:p>
          <a:p>
            <a:pPr lvl="1"/>
            <a:r>
              <a:rPr lang="en-US" altLang="ko-KR" sz="2000" dirty="0" err="1">
                <a:solidFill>
                  <a:srgbClr val="FF0000"/>
                </a:solidFill>
              </a:rPr>
              <a:t>set</a:t>
            </a:r>
            <a:r>
              <a:rPr lang="en-US" altLang="ko-KR" sz="2000" dirty="0" err="1"/>
              <a:t>FieldName</a:t>
            </a:r>
            <a:r>
              <a:rPr lang="en-US" altLang="ko-KR" sz="2000" dirty="0"/>
              <a:t>(</a:t>
            </a:r>
            <a:r>
              <a:rPr lang="ko-KR" altLang="en-US" sz="2000" dirty="0"/>
              <a:t>타입 변수</a:t>
            </a:r>
            <a:r>
              <a:rPr lang="en-US" altLang="ko-KR" sz="2000" dirty="0"/>
              <a:t>) </a:t>
            </a:r>
            <a:r>
              <a:rPr lang="ko-KR" altLang="en-US" sz="2000" dirty="0" err="1"/>
              <a:t>메소드</a:t>
            </a:r>
            <a:endParaRPr lang="en-US" altLang="ko-KR" sz="2000" dirty="0"/>
          </a:p>
          <a:p>
            <a:pPr lvl="2"/>
            <a:r>
              <a:rPr lang="ko-KR" altLang="en-US" dirty="0"/>
              <a:t>매개 변수 타입은 필드의 타입과 동일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150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dirty="0"/>
              <a:t>정적 멤버와 </a:t>
            </a:r>
            <a:r>
              <a:rPr lang="en-US" altLang="ko-KR" dirty="0" smtClean="0"/>
              <a:t>static </a:t>
            </a:r>
            <a:r>
              <a:rPr lang="ko-KR" altLang="en-US" dirty="0" err="1" smtClean="0"/>
              <a:t>싱글</a:t>
            </a:r>
            <a:r>
              <a:rPr lang="ko-KR" altLang="en-US" dirty="0" err="1"/>
              <a:t>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싱글톤</a:t>
            </a:r>
            <a:r>
              <a:rPr lang="en-US" altLang="ko-KR" sz="2400" dirty="0"/>
              <a:t>(Singleton)</a:t>
            </a:r>
          </a:p>
          <a:p>
            <a:pPr lvl="1"/>
            <a:r>
              <a:rPr lang="ko-KR" altLang="en-US" sz="2000" dirty="0"/>
              <a:t>하나의 애플리케이션 내에서 단 하나만 생성되는 객체</a:t>
            </a:r>
            <a:endParaRPr lang="en-US" altLang="ko-KR" sz="2000" dirty="0"/>
          </a:p>
        </p:txBody>
      </p:sp>
      <p:sp>
        <p:nvSpPr>
          <p:cNvPr id="8" name="직사각형 7"/>
          <p:cNvSpPr/>
          <p:nvPr/>
        </p:nvSpPr>
        <p:spPr>
          <a:xfrm>
            <a:off x="511376" y="2276872"/>
            <a:ext cx="86775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싱글톤을</a:t>
            </a:r>
            <a:r>
              <a:rPr lang="ko-KR" altLang="en-US" sz="2400" dirty="0"/>
              <a:t> 만드는 방법</a:t>
            </a:r>
          </a:p>
          <a:p>
            <a:pPr lvl="1"/>
            <a:r>
              <a:rPr lang="ko-KR" altLang="en-US" sz="2000" dirty="0"/>
              <a:t>외부에서 </a:t>
            </a:r>
            <a:r>
              <a:rPr lang="en-US" altLang="ko-KR" sz="2000" dirty="0"/>
              <a:t>new </a:t>
            </a:r>
            <a:r>
              <a:rPr lang="ko-KR" altLang="en-US" sz="2000" dirty="0"/>
              <a:t>연산자로 </a:t>
            </a:r>
            <a:r>
              <a:rPr lang="ko-KR" altLang="en-US" sz="2000" dirty="0" err="1"/>
              <a:t>생성자를</a:t>
            </a:r>
            <a:r>
              <a:rPr lang="ko-KR" altLang="en-US" sz="2000" dirty="0"/>
              <a:t> 호출할 수 없도록 막기</a:t>
            </a:r>
            <a:endParaRPr lang="en-US" altLang="ko-KR" sz="2000" dirty="0"/>
          </a:p>
          <a:p>
            <a:pPr lvl="2"/>
            <a:r>
              <a:rPr lang="en-US" altLang="ko-KR" dirty="0"/>
              <a:t>private </a:t>
            </a:r>
            <a:r>
              <a:rPr lang="ko-KR" altLang="en-US" dirty="0"/>
              <a:t>접근 </a:t>
            </a:r>
            <a:r>
              <a:rPr lang="ko-KR" altLang="en-US" dirty="0" err="1"/>
              <a:t>제한자를</a:t>
            </a:r>
            <a:r>
              <a:rPr lang="ko-KR" altLang="en-US" dirty="0"/>
              <a:t> </a:t>
            </a:r>
            <a:r>
              <a:rPr lang="ko-KR" altLang="en-US" dirty="0" err="1"/>
              <a:t>생성자</a:t>
            </a:r>
            <a:r>
              <a:rPr lang="ko-KR" altLang="en-US" dirty="0"/>
              <a:t> 앞에 붙임</a:t>
            </a:r>
            <a:endParaRPr lang="en-US" altLang="ko-KR" dirty="0"/>
          </a:p>
          <a:p>
            <a:endParaRPr lang="en-US" altLang="ko-KR" sz="2400" dirty="0"/>
          </a:p>
          <a:p>
            <a:pPr lvl="1"/>
            <a:r>
              <a:rPr lang="ko-KR" altLang="en-US" sz="2000" dirty="0"/>
              <a:t>클래스 자신의 타입으로 정적 필드 선언</a:t>
            </a:r>
            <a:endParaRPr lang="en-US" altLang="ko-KR" sz="2000" dirty="0"/>
          </a:p>
          <a:p>
            <a:pPr lvl="2"/>
            <a:r>
              <a:rPr lang="ko-KR" altLang="en-US" dirty="0"/>
              <a:t>자신의 객체를 생성해 초기화</a:t>
            </a:r>
            <a:endParaRPr lang="en-US" altLang="ko-KR" dirty="0"/>
          </a:p>
          <a:p>
            <a:pPr lvl="2"/>
            <a:r>
              <a:rPr lang="en-US" altLang="ko-KR" dirty="0"/>
              <a:t>private </a:t>
            </a:r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ko-KR" altLang="en-US" dirty="0"/>
              <a:t> 붙여 외부에서 필드 값 변경 불가하도록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sz="2000" dirty="0"/>
              <a:t>외부에서 호출할 수 있는 정적 </a:t>
            </a:r>
            <a:r>
              <a:rPr lang="ko-KR" altLang="en-US" sz="2000" dirty="0" err="1"/>
              <a:t>메소드인</a:t>
            </a:r>
            <a:r>
              <a:rPr lang="ko-KR" altLang="en-US" sz="2000" dirty="0"/>
              <a:t> </a:t>
            </a:r>
            <a:r>
              <a:rPr lang="en-US" altLang="ko-KR" sz="2000" dirty="0" err="1"/>
              <a:t>getInstance</a:t>
            </a:r>
            <a:r>
              <a:rPr lang="en-US" altLang="ko-KR" sz="2000" dirty="0"/>
              <a:t>()</a:t>
            </a:r>
            <a:r>
              <a:rPr lang="ko-KR" altLang="en-US" sz="2000" dirty="0"/>
              <a:t> 선언</a:t>
            </a:r>
            <a:endParaRPr lang="en-US" altLang="ko-KR" sz="2000" dirty="0"/>
          </a:p>
          <a:p>
            <a:pPr lvl="2"/>
            <a:r>
              <a:rPr lang="ko-KR" altLang="en-US" dirty="0"/>
              <a:t>정적 필드에서 참조하고 있는 자신의 객체 리턴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337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dirty="0"/>
              <a:t>정적 멤버와 </a:t>
            </a:r>
            <a:r>
              <a:rPr lang="en-US" altLang="ko-KR" dirty="0"/>
              <a:t>static </a:t>
            </a:r>
            <a:r>
              <a:rPr lang="ko-KR" altLang="en-US" dirty="0" err="1"/>
              <a:t>싱글톤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싱글톤</a:t>
            </a:r>
            <a:r>
              <a:rPr lang="ko-KR" altLang="en-US" sz="2400" dirty="0"/>
              <a:t> 얻는 방법</a:t>
            </a:r>
            <a:endParaRPr lang="en-US" altLang="ko-KR" sz="2400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14475"/>
            <a:ext cx="32146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3" y="1085850"/>
            <a:ext cx="4257675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4341813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74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5. </a:t>
            </a:r>
            <a:r>
              <a:rPr lang="ko-KR" altLang="en-US" dirty="0" smtClean="0"/>
              <a:t>변수의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유효 범위와 메모리</a:t>
            </a:r>
            <a:endParaRPr lang="ko-KR" altLang="en-US" b="1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public\etc\vari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9980"/>
            <a:ext cx="8838870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5150" y="4317146"/>
            <a:ext cx="834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static</a:t>
            </a:r>
            <a:r>
              <a:rPr lang="ko-KR" altLang="en-US" dirty="0" smtClean="0"/>
              <a:t> 변수는 프로그램이 메모리에 있는 동안 계속 그 영역을 차지하므로 너무 큰 메모리를 할당하는 것은 좋지 않음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23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dirty="0"/>
              <a:t>정적 멤버와 </a:t>
            </a:r>
            <a:r>
              <a:rPr lang="en-US" altLang="ko-KR" dirty="0"/>
              <a:t>static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정적</a:t>
            </a:r>
            <a:r>
              <a:rPr lang="en-US" altLang="ko-KR" sz="2400" dirty="0"/>
              <a:t>(static)</a:t>
            </a:r>
            <a:r>
              <a:rPr lang="ko-KR" altLang="en-US" sz="2400" dirty="0"/>
              <a:t> 멤버란</a:t>
            </a:r>
            <a:r>
              <a:rPr lang="en-US" altLang="ko-KR" sz="2400" dirty="0"/>
              <a:t>?</a:t>
            </a:r>
          </a:p>
          <a:p>
            <a:pPr lvl="1"/>
            <a:r>
              <a:rPr lang="ko-KR" altLang="en-US" sz="2000" dirty="0"/>
              <a:t>클래스에 고정된 필드와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</a:t>
            </a:r>
            <a:r>
              <a:rPr lang="en-US" altLang="ko-KR" sz="2000" dirty="0"/>
              <a:t>- </a:t>
            </a:r>
            <a:r>
              <a:rPr lang="ko-KR" altLang="en-US" sz="2000" dirty="0"/>
              <a:t>정적 필드</a:t>
            </a:r>
            <a:r>
              <a:rPr lang="en-US" altLang="ko-KR" sz="2000" dirty="0"/>
              <a:t>, </a:t>
            </a:r>
            <a:r>
              <a:rPr lang="ko-KR" altLang="en-US" sz="2000" dirty="0"/>
              <a:t>정적 </a:t>
            </a:r>
            <a:r>
              <a:rPr lang="ko-KR" altLang="en-US" sz="2000" dirty="0" err="1"/>
              <a:t>메소드</a:t>
            </a:r>
            <a:endParaRPr lang="en-US" altLang="ko-KR" sz="2000" dirty="0"/>
          </a:p>
          <a:p>
            <a:pPr lvl="2"/>
            <a:endParaRPr lang="en-US" altLang="ko-KR" dirty="0"/>
          </a:p>
          <a:p>
            <a:pPr lvl="1"/>
            <a:r>
              <a:rPr lang="ko-KR" altLang="en-US" sz="2000" dirty="0"/>
              <a:t>정적 멤버는 클래스에 소속된 멤버</a:t>
            </a:r>
            <a:endParaRPr lang="en-US" altLang="ko-KR" sz="2000" dirty="0"/>
          </a:p>
          <a:p>
            <a:pPr lvl="2"/>
            <a:r>
              <a:rPr lang="ko-KR" altLang="en-US" dirty="0"/>
              <a:t>객체 내부에 존재하지 않고</a:t>
            </a:r>
            <a:r>
              <a:rPr lang="en-US" altLang="ko-KR" dirty="0"/>
              <a:t>, </a:t>
            </a:r>
            <a:r>
              <a:rPr lang="ko-KR" altLang="en-US" dirty="0" err="1"/>
              <a:t>메소드</a:t>
            </a:r>
            <a:r>
              <a:rPr lang="ko-KR" altLang="en-US" dirty="0"/>
              <a:t> 영역에 존재</a:t>
            </a:r>
            <a:endParaRPr lang="en-US" altLang="ko-KR" dirty="0"/>
          </a:p>
          <a:p>
            <a:pPr lvl="2"/>
            <a:r>
              <a:rPr lang="ko-KR" altLang="en-US" dirty="0"/>
              <a:t>정적 멤버는 객체를 생성하지 않고 클래스로 바로 접근해 </a:t>
            </a:r>
            <a:r>
              <a:rPr lang="ko-KR" altLang="en-US" dirty="0" smtClean="0"/>
              <a:t>사용</a:t>
            </a:r>
            <a:endParaRPr lang="en-US" altLang="ko-KR" sz="2000" dirty="0"/>
          </a:p>
        </p:txBody>
      </p:sp>
      <p:sp>
        <p:nvSpPr>
          <p:cNvPr id="5" name="직사각형 4"/>
          <p:cNvSpPr/>
          <p:nvPr/>
        </p:nvSpPr>
        <p:spPr>
          <a:xfrm>
            <a:off x="466480" y="2831238"/>
            <a:ext cx="86775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정적 멤버 선언</a:t>
            </a:r>
            <a:endParaRPr lang="en-US" altLang="ko-KR" sz="2400" dirty="0"/>
          </a:p>
          <a:p>
            <a:pPr lvl="1"/>
            <a:r>
              <a:rPr lang="ko-KR" altLang="en-US" sz="2000" dirty="0"/>
              <a:t>필드 또는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선언할 때 </a:t>
            </a:r>
            <a:r>
              <a:rPr lang="en-US" altLang="ko-KR" sz="2000" dirty="0">
                <a:solidFill>
                  <a:srgbClr val="FF0000"/>
                </a:solidFill>
              </a:rPr>
              <a:t>static</a:t>
            </a:r>
            <a:r>
              <a:rPr lang="en-US" altLang="ko-KR" sz="2000" dirty="0"/>
              <a:t> </a:t>
            </a:r>
            <a:r>
              <a:rPr lang="ko-KR" altLang="en-US" sz="2000" dirty="0"/>
              <a:t>키워드 붙임</a:t>
            </a:r>
            <a:endParaRPr lang="en-US" altLang="ko-KR" sz="3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4293096"/>
            <a:ext cx="37147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4293096"/>
            <a:ext cx="3952875" cy="17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dirty="0"/>
              <a:t>정적 멤버와 </a:t>
            </a:r>
            <a:r>
              <a:rPr lang="en-US" altLang="ko-KR" dirty="0"/>
              <a:t>static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323528" y="836712"/>
            <a:ext cx="81369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인스턴스</a:t>
            </a:r>
            <a:r>
              <a:rPr lang="ko-KR" altLang="en-US" sz="2400" dirty="0"/>
              <a:t> 멤버란</a:t>
            </a:r>
            <a:r>
              <a:rPr lang="en-US" altLang="ko-KR" sz="2400" dirty="0"/>
              <a:t>?</a:t>
            </a:r>
          </a:p>
          <a:p>
            <a:pPr lvl="1"/>
            <a:r>
              <a:rPr lang="ko-KR" altLang="en-US" sz="2000" dirty="0"/>
              <a:t>객체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인스턴스</a:t>
            </a:r>
            <a:r>
              <a:rPr lang="en-US" altLang="ko-KR" sz="2000" dirty="0"/>
              <a:t>)</a:t>
            </a:r>
            <a:r>
              <a:rPr lang="ko-KR" altLang="en-US" sz="2000" dirty="0"/>
              <a:t> 마다 가지고 있는 필드와 </a:t>
            </a:r>
            <a:r>
              <a:rPr lang="ko-KR" altLang="en-US" sz="2000" dirty="0" err="1"/>
              <a:t>메소드</a:t>
            </a:r>
            <a:endParaRPr lang="en-US" altLang="ko-KR" sz="2000" dirty="0"/>
          </a:p>
          <a:p>
            <a:pPr lvl="2"/>
            <a:r>
              <a:rPr lang="ko-KR" altLang="en-US" dirty="0"/>
              <a:t>이들을 각각 </a:t>
            </a:r>
            <a:r>
              <a:rPr lang="ko-KR" altLang="en-US" dirty="0" err="1"/>
              <a:t>인스턴스</a:t>
            </a:r>
            <a:r>
              <a:rPr lang="ko-KR" altLang="en-US" dirty="0"/>
              <a:t> 필드</a:t>
            </a:r>
            <a:r>
              <a:rPr lang="en-US" altLang="ko-KR" dirty="0"/>
              <a:t>,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메소드라고</a:t>
            </a:r>
            <a:r>
              <a:rPr lang="ko-KR" altLang="en-US" dirty="0"/>
              <a:t> 부름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sz="2000" dirty="0" err="1"/>
              <a:t>인스턴스</a:t>
            </a:r>
            <a:r>
              <a:rPr lang="ko-KR" altLang="en-US" sz="2000" dirty="0"/>
              <a:t> 멤버는 객체 소속된 멤버이기 때문에 객체가 없이 사용불가</a:t>
            </a:r>
            <a:endParaRPr lang="ko-KR" altLang="en-US" sz="2000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010224"/>
            <a:ext cx="5424488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52936"/>
            <a:ext cx="2370138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852936"/>
            <a:ext cx="23114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059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dirty="0"/>
              <a:t>정적 멤버와 </a:t>
            </a:r>
            <a:r>
              <a:rPr lang="en-US" altLang="ko-KR" dirty="0"/>
              <a:t>static</a:t>
            </a:r>
            <a:endParaRPr lang="ko-KR" altLang="en-US" b="1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30" y="884972"/>
            <a:ext cx="5936077" cy="5666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03648" y="178384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</a:rPr>
              <a:t>정적멤버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4" y="179774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</a:rPr>
              <a:t>정적멤버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12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dirty="0"/>
              <a:t>정적 멤버와 </a:t>
            </a:r>
            <a:r>
              <a:rPr lang="en-US" altLang="ko-KR" dirty="0"/>
              <a:t>static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정적 멤버 사용</a:t>
            </a:r>
            <a:endParaRPr lang="en-US" altLang="ko-KR" sz="2400" dirty="0"/>
          </a:p>
          <a:p>
            <a:pPr lvl="1"/>
            <a:r>
              <a:rPr lang="ko-KR" altLang="en-US" sz="2000" dirty="0"/>
              <a:t>클래스 이름과 함께 도트</a:t>
            </a:r>
            <a:r>
              <a:rPr lang="en-US" altLang="ko-KR" sz="2000" dirty="0"/>
              <a:t>(.) </a:t>
            </a:r>
            <a:r>
              <a:rPr lang="ko-KR" altLang="en-US" sz="2000" dirty="0"/>
              <a:t>연산자로 접근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1885950"/>
            <a:ext cx="32146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2788980"/>
            <a:ext cx="39782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5022850"/>
            <a:ext cx="3852863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913" y="5022850"/>
            <a:ext cx="3857625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816475" y="4665663"/>
            <a:ext cx="230187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바람직하지 못한 사용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]</a:t>
            </a:r>
            <a:endParaRPr lang="ko-KR" altLang="en-US" sz="1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5975" y="4665663"/>
            <a:ext cx="1612900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>
                <a:latin typeface="+mn-ea"/>
                <a:ea typeface="+mn-ea"/>
              </a:rPr>
              <a:t>[</a:t>
            </a:r>
            <a:r>
              <a:rPr lang="ko-KR" altLang="en-US" sz="1600">
                <a:latin typeface="+mn-ea"/>
                <a:ea typeface="+mn-ea"/>
              </a:rPr>
              <a:t>바람직한 사용</a:t>
            </a:r>
            <a:r>
              <a:rPr lang="en-US" altLang="ko-KR" sz="1600">
                <a:latin typeface="+mn-ea"/>
                <a:ea typeface="+mn-ea"/>
              </a:rPr>
              <a:t>]</a:t>
            </a:r>
            <a:endParaRPr lang="ko-KR" altLang="en-US" sz="16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428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dirty="0"/>
              <a:t>정적 멤버와 </a:t>
            </a:r>
            <a:r>
              <a:rPr lang="en-US" altLang="ko-KR" dirty="0"/>
              <a:t>static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인스턴스</a:t>
            </a:r>
            <a:r>
              <a:rPr lang="ko-KR" altLang="en-US" sz="2400" dirty="0"/>
              <a:t> 멤버 선언 </a:t>
            </a:r>
            <a:r>
              <a:rPr lang="en-US" altLang="ko-KR" sz="2400" dirty="0"/>
              <a:t>vs </a:t>
            </a:r>
            <a:r>
              <a:rPr lang="ko-KR" altLang="en-US" sz="2400" dirty="0"/>
              <a:t>정적 멤버 선언의 기준</a:t>
            </a:r>
            <a:endParaRPr lang="en-US" altLang="ko-KR" sz="2400" dirty="0"/>
          </a:p>
          <a:p>
            <a:pPr lvl="1"/>
            <a:r>
              <a:rPr lang="ko-KR" altLang="en-US" sz="2000" dirty="0"/>
              <a:t>필드</a:t>
            </a:r>
            <a:endParaRPr lang="en-US" altLang="ko-KR" sz="2000" dirty="0"/>
          </a:p>
          <a:p>
            <a:pPr lvl="2"/>
            <a:r>
              <a:rPr lang="ko-KR" altLang="en-US" dirty="0"/>
              <a:t>객체 마다 가지고 있어야 할 데이터 </a:t>
            </a:r>
            <a:r>
              <a:rPr lang="en-US" altLang="ko-KR" dirty="0">
                <a:sym typeface="Wingdings" pitchFamily="2" charset="2"/>
              </a:rPr>
              <a:t> </a:t>
            </a:r>
            <a:r>
              <a:rPr lang="ko-KR" altLang="en-US" dirty="0" err="1">
                <a:sym typeface="Wingdings" pitchFamily="2" charset="2"/>
              </a:rPr>
              <a:t>인스턴스</a:t>
            </a:r>
            <a:r>
              <a:rPr lang="ko-KR" altLang="en-US" dirty="0">
                <a:sym typeface="Wingdings" pitchFamily="2" charset="2"/>
              </a:rPr>
              <a:t> 필드</a:t>
            </a:r>
            <a:endParaRPr lang="en-US" altLang="ko-KR" dirty="0">
              <a:sym typeface="Wingdings" pitchFamily="2" charset="2"/>
            </a:endParaRPr>
          </a:p>
          <a:p>
            <a:pPr lvl="2"/>
            <a:r>
              <a:rPr lang="ko-KR" altLang="en-US" dirty="0">
                <a:sym typeface="Wingdings" pitchFamily="2" charset="2"/>
              </a:rPr>
              <a:t>공용적인 데이터 </a:t>
            </a:r>
            <a:r>
              <a:rPr lang="en-US" altLang="ko-KR" dirty="0">
                <a:sym typeface="Wingdings" pitchFamily="2" charset="2"/>
              </a:rPr>
              <a:t> </a:t>
            </a:r>
            <a:r>
              <a:rPr lang="ko-KR" altLang="en-US" dirty="0">
                <a:sym typeface="Wingdings" pitchFamily="2" charset="2"/>
              </a:rPr>
              <a:t>정적 필드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7" name="내용 개체 틀 1"/>
          <p:cNvSpPr>
            <a:spLocks noGrp="1"/>
          </p:cNvSpPr>
          <p:nvPr>
            <p:ph sz="quarter" idx="10"/>
          </p:nvPr>
        </p:nvSpPr>
        <p:spPr>
          <a:xfrm>
            <a:off x="306264" y="2708920"/>
            <a:ext cx="8686800" cy="3361879"/>
          </a:xfrm>
        </p:spPr>
        <p:txBody>
          <a:bodyPr/>
          <a:lstStyle/>
          <a:p>
            <a:pPr lvl="1"/>
            <a:r>
              <a:rPr lang="ko-KR" altLang="en-US" sz="2000" dirty="0" err="1">
                <a:sym typeface="Wingdings" pitchFamily="2" charset="2"/>
              </a:rPr>
              <a:t>메소드</a:t>
            </a:r>
            <a:endParaRPr lang="en-US" altLang="ko-KR" sz="2000" dirty="0">
              <a:sym typeface="Wingdings" pitchFamily="2" charset="2"/>
            </a:endParaRPr>
          </a:p>
          <a:p>
            <a:pPr lvl="2"/>
            <a:r>
              <a:rPr lang="ko-KR" altLang="en-US" dirty="0" err="1"/>
              <a:t>인스턴스</a:t>
            </a:r>
            <a:r>
              <a:rPr lang="ko-KR" altLang="en-US" dirty="0"/>
              <a:t> 필드로 작업해야 할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>
                <a:sym typeface="Wingdings" pitchFamily="2" charset="2"/>
              </a:rPr>
              <a:t> </a:t>
            </a:r>
            <a:r>
              <a:rPr lang="ko-KR" altLang="en-US" dirty="0" err="1">
                <a:sym typeface="Wingdings" pitchFamily="2" charset="2"/>
              </a:rPr>
              <a:t>인스턴스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ko-KR" altLang="en-US" dirty="0" err="1">
                <a:sym typeface="Wingdings" pitchFamily="2" charset="2"/>
              </a:rPr>
              <a:t>메소드</a:t>
            </a:r>
            <a:endParaRPr lang="en-US" altLang="ko-KR" dirty="0">
              <a:sym typeface="Wingdings" pitchFamily="2" charset="2"/>
            </a:endParaRPr>
          </a:p>
          <a:p>
            <a:pPr lvl="2"/>
            <a:r>
              <a:rPr lang="ko-KR" altLang="en-US" dirty="0" err="1">
                <a:sym typeface="Wingdings" pitchFamily="2" charset="2"/>
              </a:rPr>
              <a:t>인스턴스</a:t>
            </a:r>
            <a:r>
              <a:rPr lang="ko-KR" altLang="en-US" dirty="0">
                <a:sym typeface="Wingdings" pitchFamily="2" charset="2"/>
              </a:rPr>
              <a:t> 필드로 작업하지 않는 </a:t>
            </a:r>
            <a:r>
              <a:rPr lang="ko-KR" altLang="en-US" dirty="0" err="1">
                <a:sym typeface="Wingdings" pitchFamily="2" charset="2"/>
              </a:rPr>
              <a:t>메소드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 </a:t>
            </a:r>
            <a:r>
              <a:rPr lang="ko-KR" altLang="en-US" dirty="0">
                <a:sym typeface="Wingdings" pitchFamily="2" charset="2"/>
              </a:rPr>
              <a:t>정적 </a:t>
            </a:r>
            <a:r>
              <a:rPr lang="ko-KR" altLang="en-US" dirty="0" err="1">
                <a:sym typeface="Wingdings" pitchFamily="2" charset="2"/>
              </a:rPr>
              <a:t>메소드</a:t>
            </a:r>
            <a:endParaRPr lang="en-US" altLang="ko-KR" dirty="0"/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20888"/>
            <a:ext cx="6462713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27" y="4961905"/>
            <a:ext cx="38862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Final </a:t>
            </a:r>
            <a:r>
              <a:rPr lang="ko-KR" altLang="en-US" b="1" dirty="0" smtClean="0"/>
              <a:t>필드와 상수</a:t>
            </a:r>
            <a:r>
              <a:rPr lang="en-US" altLang="ko-KR" b="1" dirty="0" smtClean="0"/>
              <a:t>(static final)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final </a:t>
            </a:r>
            <a:r>
              <a:rPr lang="ko-KR" altLang="en-US" sz="2400" dirty="0"/>
              <a:t>필드</a:t>
            </a:r>
            <a:endParaRPr lang="en-US" altLang="ko-KR" sz="2400" dirty="0"/>
          </a:p>
          <a:p>
            <a:pPr lvl="1"/>
            <a:r>
              <a:rPr lang="ko-KR" altLang="en-US" sz="2000" dirty="0"/>
              <a:t>최종적인 값을 갖고 있는 필드 </a:t>
            </a:r>
            <a:r>
              <a:rPr lang="en-US" altLang="ko-KR" sz="2000" dirty="0"/>
              <a:t>= </a:t>
            </a:r>
            <a:r>
              <a:rPr lang="ko-KR" altLang="en-US" sz="2000" dirty="0"/>
              <a:t>값을 변경할 수 없는 필드</a:t>
            </a:r>
            <a:endParaRPr lang="en-US" altLang="ko-KR" sz="2000" dirty="0"/>
          </a:p>
          <a:p>
            <a:pPr lvl="1"/>
            <a:r>
              <a:rPr lang="en-US" altLang="ko-KR" sz="2000" dirty="0"/>
              <a:t>final </a:t>
            </a:r>
            <a:r>
              <a:rPr lang="ko-KR" altLang="en-US" sz="2000" dirty="0"/>
              <a:t>필드의 딱 한번의 초기값 지정 방법</a:t>
            </a:r>
            <a:endParaRPr lang="en-US" altLang="ko-KR" sz="2000" dirty="0"/>
          </a:p>
          <a:p>
            <a:pPr lvl="2"/>
            <a:r>
              <a:rPr lang="ko-KR" altLang="en-US" dirty="0"/>
              <a:t>필드 선언 시</a:t>
            </a:r>
            <a:endParaRPr lang="en-US" altLang="ko-KR" dirty="0"/>
          </a:p>
          <a:p>
            <a:pPr lvl="2"/>
            <a:r>
              <a:rPr lang="ko-KR" altLang="en-US" dirty="0" err="1"/>
              <a:t>생성자</a:t>
            </a:r>
            <a:endParaRPr lang="ko-KR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36912"/>
            <a:ext cx="4143375" cy="352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54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패키지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패키지란?</a:t>
            </a:r>
            <a:endParaRPr lang="en-US" altLang="ko-KR" sz="2400" dirty="0"/>
          </a:p>
          <a:p>
            <a:pPr lvl="1"/>
            <a:r>
              <a:rPr lang="ko-KR" altLang="en-US" sz="2000" dirty="0"/>
              <a:t>클래스 선언할 때 패키지 결정</a:t>
            </a:r>
            <a:endParaRPr lang="en-US" altLang="ko-KR" sz="2000" dirty="0"/>
          </a:p>
          <a:p>
            <a:pPr lvl="2"/>
            <a:r>
              <a:rPr lang="ko-KR" altLang="en-US" dirty="0"/>
              <a:t>클래스 선언할 때 포함될 패키지 선언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클래스 파일은</a:t>
            </a:r>
            <a:r>
              <a:rPr lang="en-US" altLang="ko-KR" dirty="0"/>
              <a:t>(~.class)</a:t>
            </a:r>
            <a:r>
              <a:rPr lang="ko-KR" altLang="en-US" dirty="0"/>
              <a:t> 선언된 패키지와 동일한 폴더 안에서만 동작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클래스 파일은</a:t>
            </a:r>
            <a:r>
              <a:rPr lang="en-US" altLang="ko-KR" dirty="0"/>
              <a:t>(~.class)</a:t>
            </a:r>
            <a:r>
              <a:rPr lang="ko-KR" altLang="en-US" dirty="0"/>
              <a:t> 다른 폴더 안에 넣으면 동작하지 않음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56992"/>
            <a:ext cx="6870700" cy="151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45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패키지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import </a:t>
            </a:r>
            <a:r>
              <a:rPr lang="ko-KR" altLang="en-US" sz="2400" dirty="0"/>
              <a:t>문</a:t>
            </a:r>
            <a:endParaRPr lang="en-US" altLang="ko-KR" sz="2400" dirty="0"/>
          </a:p>
          <a:p>
            <a:pPr lvl="1"/>
            <a:r>
              <a:rPr lang="ko-KR" altLang="en-US" sz="2000" dirty="0"/>
              <a:t>패키지 내에 같이 포함된 클래스간 클래스 이름으로 사용 가능</a:t>
            </a:r>
            <a:endParaRPr lang="en-US" altLang="ko-KR" sz="2000" dirty="0"/>
          </a:p>
          <a:p>
            <a:pPr lvl="1"/>
            <a:r>
              <a:rPr lang="ko-KR" altLang="en-US" sz="2000" dirty="0"/>
              <a:t>패키지가 다른 클래스를 사용해야 할 경우</a:t>
            </a:r>
            <a:endParaRPr lang="en-US" altLang="ko-KR" sz="2000" dirty="0"/>
          </a:p>
          <a:p>
            <a:pPr lvl="2"/>
            <a:r>
              <a:rPr lang="ko-KR" altLang="en-US" dirty="0"/>
              <a:t>패키지 명 포함된 전체 클래스 이름으로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Import </a:t>
            </a:r>
            <a:r>
              <a:rPr lang="ko-KR" altLang="en-US" dirty="0"/>
              <a:t>문으로 패키지를 지정하고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64" y="2204864"/>
            <a:ext cx="4214813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64" y="4077072"/>
            <a:ext cx="4449763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789" y="5229200"/>
            <a:ext cx="46101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3" y="5589240"/>
            <a:ext cx="5865812" cy="7858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75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2392</TotalTime>
  <Words>620</Words>
  <Application>Microsoft Office PowerPoint</Application>
  <PresentationFormat>화면 슬라이드 쇼(4:3)</PresentationFormat>
  <Paragraphs>134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admin</cp:lastModifiedBy>
  <cp:revision>151</cp:revision>
  <dcterms:created xsi:type="dcterms:W3CDTF">2018-03-28T12:54:45Z</dcterms:created>
  <dcterms:modified xsi:type="dcterms:W3CDTF">2023-11-19T23:54:53Z</dcterms:modified>
</cp:coreProperties>
</file>