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상속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protected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protected </a:t>
            </a:r>
            <a:r>
              <a:rPr lang="ko-KR" altLang="en-US" sz="2400" dirty="0"/>
              <a:t>접근 </a:t>
            </a:r>
            <a:r>
              <a:rPr lang="ko-KR" altLang="en-US" sz="2400" dirty="0" err="1"/>
              <a:t>제한자</a:t>
            </a:r>
            <a:endParaRPr lang="en-US" altLang="ko-KR" sz="2400" dirty="0"/>
          </a:p>
          <a:p>
            <a:pPr lvl="1"/>
            <a:r>
              <a:rPr lang="ko-KR" altLang="en-US" sz="2000" dirty="0"/>
              <a:t>상속과 관련된 접근 </a:t>
            </a:r>
            <a:r>
              <a:rPr lang="ko-KR" altLang="en-US" sz="2000" dirty="0" err="1"/>
              <a:t>제한자</a:t>
            </a:r>
            <a:endParaRPr lang="en-US" altLang="ko-KR" sz="2000" dirty="0"/>
          </a:p>
          <a:p>
            <a:pPr lvl="2"/>
            <a:r>
              <a:rPr lang="ko-KR" altLang="en-US" dirty="0"/>
              <a:t>같은 패키지</a:t>
            </a:r>
            <a:r>
              <a:rPr lang="en-US" altLang="ko-KR" dirty="0"/>
              <a:t>: default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2"/>
            <a:r>
              <a:rPr lang="ko-KR" altLang="en-US" dirty="0"/>
              <a:t>다른 패키지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자식 클래스만 접근 </a:t>
            </a:r>
            <a:r>
              <a:rPr lang="ko-KR" altLang="en-US" dirty="0" smtClean="0">
                <a:solidFill>
                  <a:srgbClr val="0070C0"/>
                </a:solidFill>
              </a:rPr>
              <a:t>허용</a:t>
            </a:r>
            <a:endParaRPr lang="ko-KR" alt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4698504"/>
            <a:ext cx="642937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564904"/>
            <a:ext cx="4576763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4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3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다형성</a:t>
            </a:r>
            <a:r>
              <a:rPr lang="en-US" altLang="ko-KR" sz="2400" dirty="0"/>
              <a:t> (</a:t>
            </a:r>
            <a:r>
              <a:rPr lang="ko-KR" altLang="en-US" sz="2400" dirty="0" err="1"/>
              <a:t>多形性</a:t>
            </a:r>
            <a:r>
              <a:rPr lang="en-US" altLang="ko-KR" sz="2400" dirty="0"/>
              <a:t>, Polymorphism)</a:t>
            </a:r>
          </a:p>
          <a:p>
            <a:pPr lvl="1"/>
            <a:r>
              <a:rPr lang="ko-KR" altLang="en-US" sz="2000" dirty="0"/>
              <a:t>같은 타입이지만 실행 결과가 다양한 객체 대입</a:t>
            </a:r>
            <a:r>
              <a:rPr lang="en-US" altLang="ko-KR" sz="2000" dirty="0"/>
              <a:t>(</a:t>
            </a:r>
            <a:r>
              <a:rPr lang="ko-KR" altLang="en-US" sz="2000" dirty="0"/>
              <a:t>이용</a:t>
            </a:r>
            <a:r>
              <a:rPr lang="en-US" altLang="ko-KR" sz="2000" dirty="0"/>
              <a:t>) </a:t>
            </a:r>
            <a:r>
              <a:rPr lang="ko-KR" altLang="en-US" sz="2000" dirty="0"/>
              <a:t>가능한 성질</a:t>
            </a:r>
            <a:endParaRPr lang="en-US" altLang="ko-KR" sz="2000" dirty="0"/>
          </a:p>
          <a:p>
            <a:pPr lvl="2"/>
            <a:r>
              <a:rPr lang="ko-KR" altLang="en-US" dirty="0"/>
              <a:t>부모 타입에는 모든 자식 객체가 대입 가능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자식 타입은 부모 타입으로 자동 타입 변환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효과</a:t>
            </a:r>
            <a:r>
              <a:rPr lang="en-US" altLang="ko-KR" dirty="0"/>
              <a:t>: </a:t>
            </a:r>
            <a:r>
              <a:rPr lang="ko-KR" altLang="en-US" dirty="0"/>
              <a:t>객체 부품화 가능</a:t>
            </a:r>
            <a:endParaRPr lang="en-US" altLang="ko-KR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81" y="2996952"/>
            <a:ext cx="69342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자동 타입 변환</a:t>
            </a:r>
            <a:r>
              <a:rPr lang="en-US" altLang="ko-KR" sz="2400" dirty="0"/>
              <a:t>(Promotion)</a:t>
            </a:r>
          </a:p>
          <a:p>
            <a:pPr lvl="1"/>
            <a:r>
              <a:rPr lang="ko-KR" altLang="en-US" sz="2000" dirty="0"/>
              <a:t>프로그램 실행 도중에 자동 타입 변환이 일어나는 </a:t>
            </a:r>
            <a:r>
              <a:rPr lang="ko-KR" altLang="en-US" sz="2000" dirty="0" smtClean="0"/>
              <a:t>것</a:t>
            </a:r>
            <a:endParaRPr lang="ko-KR" altLang="en-US" dirty="0"/>
          </a:p>
          <a:p>
            <a:endParaRPr lang="ko-KR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18" y="1700237"/>
            <a:ext cx="314325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55" y="1628800"/>
            <a:ext cx="48863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55" y="4264050"/>
            <a:ext cx="43561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87825"/>
            <a:ext cx="554672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45075"/>
            <a:ext cx="22002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자동 타입 변환</a:t>
            </a:r>
            <a:r>
              <a:rPr lang="en-US" altLang="ko-KR" sz="2400" dirty="0"/>
              <a:t>(Promotion)</a:t>
            </a:r>
          </a:p>
          <a:p>
            <a:pPr lvl="1"/>
            <a:r>
              <a:rPr lang="ko-KR" altLang="en-US" sz="2000" dirty="0"/>
              <a:t>바로 위의 부모가 아니더라도 상속 계층의 상위면 자동 타입 변환 가능</a:t>
            </a:r>
            <a:endParaRPr lang="en-US" altLang="ko-KR" sz="2000" dirty="0"/>
          </a:p>
          <a:p>
            <a:pPr lvl="2"/>
            <a:r>
              <a:rPr lang="ko-KR" altLang="en-US" dirty="0"/>
              <a:t>변환 후에는 부모 클래스 멤버만 </a:t>
            </a:r>
            <a:r>
              <a:rPr lang="ko-KR" altLang="en-US"/>
              <a:t>접근 </a:t>
            </a:r>
            <a:r>
              <a:rPr lang="ko-KR" altLang="en-US" smtClean="0"/>
              <a:t>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86000"/>
            <a:ext cx="7856538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필드의 </a:t>
            </a:r>
            <a:r>
              <a:rPr lang="ko-KR" altLang="en-US" sz="2400" dirty="0" err="1" smtClean="0"/>
              <a:t>다형성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다형성을</a:t>
            </a:r>
            <a:r>
              <a:rPr lang="ko-KR" altLang="en-US" sz="2000" dirty="0"/>
              <a:t> 구현하는 기술적 방법</a:t>
            </a:r>
            <a:endParaRPr lang="en-US" altLang="ko-KR" sz="2000" dirty="0"/>
          </a:p>
          <a:p>
            <a:pPr lvl="2"/>
            <a:r>
              <a:rPr lang="ko-KR" altLang="en-US" dirty="0"/>
              <a:t>부모 타입으로 자동 변환</a:t>
            </a:r>
            <a:endParaRPr lang="en-US" altLang="ko-KR" dirty="0"/>
          </a:p>
          <a:p>
            <a:pPr lvl="2"/>
            <a:r>
              <a:rPr lang="ko-KR" altLang="en-US" dirty="0"/>
              <a:t>재정의된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743200"/>
            <a:ext cx="3673475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79850" y="3457575"/>
            <a:ext cx="1285875" cy="307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latin typeface="+mn-ea"/>
              </a:rPr>
              <a:t>void roll() {…}</a:t>
            </a:r>
            <a:endParaRPr lang="ko-KR" altLang="en-US" sz="14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350" y="4743450"/>
            <a:ext cx="1285875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[</a:t>
            </a:r>
            <a:r>
              <a:rPr lang="ko-KR" altLang="en-US" sz="1400">
                <a:latin typeface="+mn-ea"/>
              </a:rPr>
              <a:t>재정의</a:t>
            </a:r>
            <a:r>
              <a:rPr lang="en-US" altLang="ko-KR" sz="1400">
                <a:latin typeface="+mn-ea"/>
              </a:rPr>
              <a:t>]</a:t>
            </a:r>
          </a:p>
          <a:p>
            <a:pPr algn="ctr">
              <a:defRPr/>
            </a:pPr>
            <a:r>
              <a:rPr lang="en-US" altLang="ko-KR" sz="1400">
                <a:latin typeface="+mn-ea"/>
              </a:rPr>
              <a:t>void roll() {…}</a:t>
            </a:r>
            <a:endParaRPr lang="ko-KR" altLang="en-US" sz="14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9913" y="4672013"/>
            <a:ext cx="1285875" cy="523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n-ea"/>
              </a:rPr>
              <a:t>[</a:t>
            </a:r>
            <a:r>
              <a:rPr lang="ko-KR" altLang="en-US" sz="1400">
                <a:latin typeface="+mn-ea"/>
              </a:rPr>
              <a:t>재정의</a:t>
            </a:r>
            <a:r>
              <a:rPr lang="en-US" altLang="ko-KR" sz="1400">
                <a:latin typeface="+mn-ea"/>
              </a:rPr>
              <a:t>]</a:t>
            </a:r>
          </a:p>
          <a:p>
            <a:pPr algn="ctr">
              <a:defRPr/>
            </a:pPr>
            <a:r>
              <a:rPr lang="en-US" altLang="ko-KR" sz="1400">
                <a:latin typeface="+mn-ea"/>
              </a:rPr>
              <a:t>void roll() {…}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3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하나의 배열로 </a:t>
            </a:r>
            <a:r>
              <a:rPr lang="ko-KR" altLang="en-US" sz="2400" dirty="0" smtClean="0"/>
              <a:t>객체</a:t>
            </a:r>
            <a:endParaRPr lang="ko-KR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447800"/>
            <a:ext cx="7572375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876675"/>
            <a:ext cx="36433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876675"/>
            <a:ext cx="3786188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7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매개변수의 </a:t>
            </a:r>
            <a:r>
              <a:rPr lang="ko-KR" altLang="en-US" sz="2400" dirty="0" err="1"/>
              <a:t>다형성</a:t>
            </a:r>
            <a:r>
              <a:rPr lang="ko-KR" altLang="en-US" sz="2400" dirty="0"/>
              <a:t>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000" dirty="0" smtClean="0"/>
              <a:t>매개변수가 </a:t>
            </a:r>
            <a:r>
              <a:rPr lang="ko-KR" altLang="en-US" sz="2000" dirty="0"/>
              <a:t>클래스 타입일 경우</a:t>
            </a:r>
            <a:endParaRPr lang="en-US" altLang="ko-KR" sz="2000" dirty="0"/>
          </a:p>
          <a:p>
            <a:pPr lvl="2"/>
            <a:r>
              <a:rPr lang="ko-KR" altLang="en-US" dirty="0"/>
              <a:t>해당 클래스의 객체 대입이 원칙이나</a:t>
            </a:r>
            <a:r>
              <a:rPr lang="en-US" altLang="ko-KR" dirty="0"/>
              <a:t> </a:t>
            </a:r>
            <a:r>
              <a:rPr lang="ko-KR" altLang="en-US" dirty="0"/>
              <a:t>자식 객체 대입하는 것도 허용</a:t>
            </a:r>
            <a:endParaRPr lang="en-US" altLang="ko-KR" dirty="0"/>
          </a:p>
          <a:p>
            <a:pPr lvl="3"/>
            <a:r>
              <a:rPr lang="ko-KR" altLang="en-US" dirty="0"/>
              <a:t> 자동 타입 변환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매개변수의 </a:t>
            </a:r>
            <a:r>
              <a:rPr lang="ko-KR" altLang="en-US" dirty="0" err="1"/>
              <a:t>다형성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08920"/>
            <a:ext cx="2033588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91657"/>
            <a:ext cx="189865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810520"/>
            <a:ext cx="31861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48932"/>
            <a:ext cx="4595813" cy="11509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/>
              <a:t>강제 타입 변환</a:t>
            </a:r>
            <a:r>
              <a:rPr lang="en-US" altLang="ko-KR" sz="2400" dirty="0"/>
              <a:t>(Casting</a:t>
            </a:r>
            <a:r>
              <a:rPr lang="en-US" altLang="ko-KR" sz="2400" dirty="0" smtClean="0"/>
              <a:t>)</a:t>
            </a:r>
          </a:p>
          <a:p>
            <a:pPr lvl="1">
              <a:defRPr/>
            </a:pPr>
            <a:r>
              <a:rPr lang="ko-KR" altLang="en-US" sz="2000" dirty="0" smtClean="0"/>
              <a:t>부모 타입을 자식 타입으로 변환하는 것</a:t>
            </a:r>
            <a:endParaRPr lang="en-US" altLang="ko-KR" sz="2000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조건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자식 타입을 부모 타입으로 자동 변환 후</a:t>
            </a:r>
            <a:r>
              <a:rPr lang="en-US" altLang="ko-KR" dirty="0"/>
              <a:t>, </a:t>
            </a:r>
            <a:r>
              <a:rPr lang="ko-KR" altLang="en-US" dirty="0"/>
              <a:t>다시 자식 타입으로 변환할 때</a:t>
            </a:r>
            <a:endParaRPr lang="en-US" altLang="ko-KR" dirty="0"/>
          </a:p>
          <a:p>
            <a:pPr marL="627062" lvl="2" indent="0">
              <a:buFontTx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강제 타입 변환 이 필요한 경우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자식 타입이 부모 타입으로 자동 변환</a:t>
            </a:r>
            <a:endParaRPr lang="en-US" altLang="ko-KR" dirty="0"/>
          </a:p>
          <a:p>
            <a:pPr lvl="3">
              <a:defRPr/>
            </a:pPr>
            <a:r>
              <a:rPr lang="ko-KR" altLang="en-US" dirty="0"/>
              <a:t>부모 타입에 선언된 필드와 </a:t>
            </a:r>
            <a:r>
              <a:rPr lang="ko-KR" altLang="en-US" dirty="0" err="1"/>
              <a:t>메소드만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ko-KR" altLang="en-US" dirty="0"/>
              <a:t>자식 타입에 선언된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다시 사용해야 할 경우</a:t>
            </a:r>
          </a:p>
          <a:p>
            <a:pPr>
              <a:defRPr/>
            </a:pP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0808"/>
            <a:ext cx="50006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50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타입변환과 </a:t>
            </a: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객체 타입 확인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instanceof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부모 타입이면 모두 자식 타입으로 강제 타입 변환할 수 있는 것 아님</a:t>
            </a:r>
            <a:endParaRPr lang="en-US" altLang="ko-KR" sz="2000" dirty="0" smtClean="0"/>
          </a:p>
          <a:p>
            <a:pPr lvl="2"/>
            <a:r>
              <a:rPr lang="en-US" altLang="ko-KR" dirty="0" err="1" smtClean="0"/>
              <a:t>ClassCastException</a:t>
            </a:r>
            <a:r>
              <a:rPr lang="en-US" altLang="ko-KR" dirty="0" smtClean="0"/>
              <a:t> </a:t>
            </a:r>
            <a:r>
              <a:rPr lang="ko-KR" altLang="en-US" dirty="0"/>
              <a:t>예외 발생 가능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먼저 자식 타입인지 확인 후 강제 타입 실행해야 함 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595489"/>
            <a:ext cx="45529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54" y="1988840"/>
            <a:ext cx="57435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54" y="4219575"/>
            <a:ext cx="6307137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6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개념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상속</a:t>
            </a:r>
            <a:r>
              <a:rPr lang="en-US" altLang="ko-KR" sz="2400" dirty="0"/>
              <a:t>(Inheritance)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현실 세계</a:t>
            </a:r>
            <a:r>
              <a:rPr lang="en-US" altLang="ko-KR" sz="2000" dirty="0"/>
              <a:t>: </a:t>
            </a:r>
          </a:p>
          <a:p>
            <a:pPr lvl="2"/>
            <a:r>
              <a:rPr lang="ko-KR" altLang="en-US" dirty="0"/>
              <a:t>부모가 자식에게 물려주는 행위</a:t>
            </a:r>
            <a:endParaRPr lang="en-US" altLang="ko-KR" dirty="0"/>
          </a:p>
          <a:p>
            <a:pPr lvl="2"/>
            <a:r>
              <a:rPr lang="ko-KR" altLang="en-US" dirty="0"/>
              <a:t>부모가 자식을 선택해서 물려줌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객체 지향 프로그램</a:t>
            </a:r>
            <a:r>
              <a:rPr lang="en-US" altLang="ko-KR" sz="2000" dirty="0"/>
              <a:t>: </a:t>
            </a:r>
          </a:p>
          <a:p>
            <a:pPr lvl="2"/>
            <a:r>
              <a:rPr lang="ko-KR" altLang="en-US" dirty="0"/>
              <a:t>자식</a:t>
            </a:r>
            <a:r>
              <a:rPr lang="en-US" altLang="ko-KR" dirty="0"/>
              <a:t>(</a:t>
            </a:r>
            <a:r>
              <a:rPr lang="ko-KR" altLang="en-US" dirty="0"/>
              <a:t>하위</a:t>
            </a:r>
            <a:r>
              <a:rPr lang="en-US" altLang="ko-KR" dirty="0"/>
              <a:t>, </a:t>
            </a:r>
            <a:r>
              <a:rPr lang="ko-KR" altLang="en-US" dirty="0"/>
              <a:t>파생</a:t>
            </a:r>
            <a:r>
              <a:rPr lang="en-US" altLang="ko-KR" dirty="0"/>
              <a:t>)</a:t>
            </a:r>
            <a:r>
              <a:rPr lang="ko-KR" altLang="en-US" dirty="0"/>
              <a:t> 클래스가 부모</a:t>
            </a:r>
            <a:r>
              <a:rPr lang="en-US" altLang="ko-KR" dirty="0"/>
              <a:t>(</a:t>
            </a:r>
            <a:r>
              <a:rPr lang="ko-KR" altLang="en-US" dirty="0"/>
              <a:t>상위</a:t>
            </a:r>
            <a:r>
              <a:rPr lang="en-US" altLang="ko-KR" dirty="0"/>
              <a:t>)</a:t>
            </a:r>
            <a:r>
              <a:rPr lang="ko-KR" altLang="en-US" dirty="0"/>
              <a:t> 클래스의 멤버를 물려받는 것</a:t>
            </a:r>
            <a:endParaRPr lang="en-US" altLang="ko-KR" dirty="0"/>
          </a:p>
          <a:p>
            <a:pPr lvl="2"/>
            <a:r>
              <a:rPr lang="ko-KR" altLang="en-US" dirty="0"/>
              <a:t>자식이 부모를 선택해 물려받음</a:t>
            </a:r>
          </a:p>
          <a:p>
            <a:pPr lvl="2"/>
            <a:r>
              <a:rPr lang="ko-KR" altLang="en-US" dirty="0"/>
              <a:t>상속 대상</a:t>
            </a:r>
            <a:r>
              <a:rPr lang="en-US" altLang="ko-KR" dirty="0"/>
              <a:t>: </a:t>
            </a:r>
            <a:r>
              <a:rPr lang="ko-KR" altLang="en-US" dirty="0"/>
              <a:t>부모의 필드와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84" y="4005064"/>
            <a:ext cx="609600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상속 개념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상속</a:t>
            </a:r>
            <a:r>
              <a:rPr lang="en-US" altLang="ko-KR" sz="2400" dirty="0"/>
              <a:t>(Inheritance)</a:t>
            </a:r>
            <a:r>
              <a:rPr lang="ko-KR" altLang="en-US" sz="2400" dirty="0"/>
              <a:t> 개념의 활용</a:t>
            </a:r>
            <a:endParaRPr lang="en-US" altLang="ko-KR" sz="2400" dirty="0"/>
          </a:p>
          <a:p>
            <a:pPr lvl="1"/>
            <a:r>
              <a:rPr lang="ko-KR" altLang="en-US" sz="2000" dirty="0"/>
              <a:t>상속의 효과</a:t>
            </a:r>
            <a:endParaRPr lang="en-US" altLang="ko-KR" sz="2000" dirty="0"/>
          </a:p>
          <a:p>
            <a:pPr lvl="2"/>
            <a:r>
              <a:rPr lang="ko-KR" altLang="en-US" dirty="0"/>
              <a:t>부모 클래스 재사용해 자식 클래스 빨리 개발 가능</a:t>
            </a:r>
            <a:endParaRPr lang="en-US" altLang="ko-KR" dirty="0"/>
          </a:p>
          <a:p>
            <a:pPr lvl="2"/>
            <a:r>
              <a:rPr lang="ko-KR" altLang="en-US" dirty="0"/>
              <a:t>반복된 코드 중복 줄임</a:t>
            </a:r>
            <a:endParaRPr lang="en-US" altLang="ko-KR" dirty="0"/>
          </a:p>
          <a:p>
            <a:pPr lvl="2"/>
            <a:r>
              <a:rPr lang="ko-KR" altLang="en-US" dirty="0"/>
              <a:t>유지 보수 편리성 제공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ko-KR" altLang="en-US" dirty="0" err="1"/>
              <a:t>다형성</a:t>
            </a:r>
            <a:r>
              <a:rPr lang="ko-KR" altLang="en-US" dirty="0"/>
              <a:t> 구현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2"/>
            <a:r>
              <a:rPr lang="ko-KR" altLang="en-US" smtClean="0"/>
              <a:t>연관된 클래스의 공통 규약 정의</a:t>
            </a:r>
            <a:endParaRPr lang="ko-KR" altLang="en-US" dirty="0"/>
          </a:p>
          <a:p>
            <a:endParaRPr lang="en-US" altLang="ko-KR" dirty="0"/>
          </a:p>
          <a:p>
            <a:pPr lvl="1"/>
            <a:r>
              <a:rPr lang="ko-KR" altLang="en-US" sz="2000" dirty="0"/>
              <a:t>상속 대상 제한</a:t>
            </a:r>
            <a:endParaRPr lang="en-US" altLang="ko-KR" sz="2000" dirty="0"/>
          </a:p>
          <a:p>
            <a:pPr lvl="2"/>
            <a:r>
              <a:rPr lang="ko-KR" altLang="en-US" dirty="0"/>
              <a:t>부모 클래스의 </a:t>
            </a:r>
            <a:r>
              <a:rPr lang="en-US" altLang="ko-KR" dirty="0"/>
              <a:t>private </a:t>
            </a:r>
            <a:r>
              <a:rPr lang="ko-KR" altLang="en-US" dirty="0"/>
              <a:t>접근 갖는 필드와 </a:t>
            </a:r>
            <a:r>
              <a:rPr lang="ko-KR" altLang="en-US" dirty="0" err="1"/>
              <a:t>메소드</a:t>
            </a:r>
            <a:r>
              <a:rPr lang="ko-KR" altLang="en-US" dirty="0"/>
              <a:t> 제외</a:t>
            </a:r>
            <a:endParaRPr lang="en-US" altLang="ko-KR" dirty="0"/>
          </a:p>
          <a:p>
            <a:pPr lvl="2"/>
            <a:r>
              <a:rPr lang="ko-KR" altLang="en-US" dirty="0"/>
              <a:t>부모 클래스가 다른 패키지에 있을 경우</a:t>
            </a:r>
            <a:r>
              <a:rPr lang="en-US" altLang="ko-KR" dirty="0"/>
              <a:t>, default </a:t>
            </a:r>
            <a:r>
              <a:rPr lang="ko-KR" altLang="en-US" dirty="0"/>
              <a:t>접근 갖는 필드와 </a:t>
            </a:r>
            <a:r>
              <a:rPr lang="ko-KR" altLang="en-US" dirty="0" err="1"/>
              <a:t>메소드도</a:t>
            </a:r>
            <a:r>
              <a:rPr lang="ko-KR" altLang="en-US" dirty="0"/>
              <a:t> 제외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2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상속</a:t>
            </a:r>
            <a:r>
              <a:rPr lang="en-US" altLang="ko-KR" dirty="0" smtClean="0"/>
              <a:t>(class extends)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extends </a:t>
            </a:r>
            <a:r>
              <a:rPr lang="ko-KR" altLang="en-US" sz="2400" dirty="0"/>
              <a:t>키워드</a:t>
            </a:r>
            <a:endParaRPr lang="en-US" altLang="ko-KR" sz="2400" dirty="0"/>
          </a:p>
          <a:p>
            <a:pPr lvl="1"/>
            <a:r>
              <a:rPr lang="ko-KR" altLang="en-US" sz="2000" dirty="0"/>
              <a:t>자식 클래스가 상속할 부모 클래스를 지정하는 키워드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자바는 </a:t>
            </a:r>
            <a:r>
              <a:rPr lang="ko-KR" altLang="en-US" dirty="0"/>
              <a:t>단일 상속 </a:t>
            </a:r>
            <a:r>
              <a:rPr lang="en-US" altLang="ko-KR" dirty="0"/>
              <a:t>-</a:t>
            </a:r>
            <a:r>
              <a:rPr lang="ko-KR" altLang="en-US" dirty="0"/>
              <a:t> 부모 클래스 나열 불가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672921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68975"/>
            <a:ext cx="5153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1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r>
              <a:rPr lang="en-US" altLang="ko-KR" dirty="0"/>
              <a:t>(super(…))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자식 객체 생성하면 부모 객체도 생성되는가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부모 없는 자식 없음</a:t>
            </a:r>
            <a:endParaRPr lang="en-US" altLang="ko-KR" sz="2000" dirty="0"/>
          </a:p>
          <a:p>
            <a:pPr lvl="2"/>
            <a:r>
              <a:rPr lang="ko-KR" altLang="en-US" dirty="0"/>
              <a:t>자식 객체 생성할 때는 부모 객체부터 생성 후 자식 객체 생성</a:t>
            </a:r>
            <a:endParaRPr lang="en-US" altLang="ko-KR" dirty="0"/>
          </a:p>
          <a:p>
            <a:pPr lvl="2"/>
            <a:r>
              <a:rPr lang="ko-KR" altLang="en-US" dirty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 완료 후</a:t>
            </a:r>
            <a:r>
              <a:rPr lang="en-US" altLang="ko-KR" dirty="0"/>
              <a:t> </a:t>
            </a:r>
            <a:r>
              <a:rPr lang="ko-KR" altLang="en-US" dirty="0"/>
              <a:t>자식 </a:t>
            </a:r>
            <a:r>
              <a:rPr lang="ko-KR" altLang="en-US" dirty="0" err="1"/>
              <a:t>생성자</a:t>
            </a:r>
            <a:r>
              <a:rPr lang="ko-KR" altLang="en-US" dirty="0"/>
              <a:t> 호출 완료</a:t>
            </a:r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935"/>
            <a:ext cx="571500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276872"/>
            <a:ext cx="4924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5205810"/>
            <a:ext cx="25241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3562747"/>
            <a:ext cx="1971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9"/>
          <p:cNvGrpSpPr>
            <a:grpSpLocks/>
          </p:cNvGrpSpPr>
          <p:nvPr/>
        </p:nvGrpSpPr>
        <p:grpSpPr bwMode="auto">
          <a:xfrm>
            <a:off x="7391400" y="3777060"/>
            <a:ext cx="1287463" cy="1930400"/>
            <a:chOff x="7429520" y="3286124"/>
            <a:chExt cx="1286678" cy="214472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7429520" y="5429088"/>
              <a:ext cx="1285091" cy="17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5400000" flipH="1" flipV="1">
              <a:off x="7643040" y="4357694"/>
              <a:ext cx="2144728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rot="10800000">
              <a:off x="8357642" y="3286124"/>
              <a:ext cx="356969" cy="17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76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r>
              <a:rPr lang="en-US" altLang="ko-KR" dirty="0"/>
              <a:t>(super(…))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명시적인 부모 </a:t>
            </a:r>
            <a:r>
              <a:rPr lang="ko-KR" altLang="en-US" sz="2400" dirty="0" err="1"/>
              <a:t>생성자</a:t>
            </a:r>
            <a:r>
              <a:rPr lang="ko-KR" altLang="en-US" sz="2400" dirty="0"/>
              <a:t> 호출</a:t>
            </a:r>
            <a:endParaRPr lang="en-US" altLang="ko-KR" sz="2400" dirty="0"/>
          </a:p>
          <a:p>
            <a:pPr lvl="1"/>
            <a:r>
              <a:rPr lang="ko-KR" altLang="en-US" sz="2000" dirty="0"/>
              <a:t>부모 객체 생성할 때</a:t>
            </a:r>
            <a:r>
              <a:rPr lang="en-US" altLang="ko-KR" sz="2000" dirty="0"/>
              <a:t>,</a:t>
            </a:r>
            <a:r>
              <a:rPr lang="ko-KR" altLang="en-US" sz="2000" dirty="0"/>
              <a:t> 부모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선택해 호출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super(</a:t>
            </a:r>
            <a:r>
              <a:rPr lang="ko-KR" altLang="en-US" dirty="0" err="1"/>
              <a:t>매개값</a:t>
            </a:r>
            <a:r>
              <a:rPr lang="en-US" altLang="ko-KR" dirty="0"/>
              <a:t>,…)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 err="1"/>
              <a:t>매개값과</a:t>
            </a:r>
            <a:r>
              <a:rPr lang="ko-KR" altLang="en-US" dirty="0"/>
              <a:t> 동일한 타입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순서 맞는 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없다면 컴파일 오류 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반드시 자식 생성자의 첫 줄에 위치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부모 클래스에 기본</a:t>
            </a:r>
            <a:r>
              <a:rPr lang="en-US" altLang="ko-KR" dirty="0"/>
              <a:t>(</a:t>
            </a:r>
            <a:r>
              <a:rPr lang="ko-KR" altLang="en-US" dirty="0"/>
              <a:t>매개변수 없는</a:t>
            </a:r>
            <a:r>
              <a:rPr lang="en-US" altLang="ko-KR" dirty="0"/>
              <a:t>)</a:t>
            </a:r>
            <a:r>
              <a:rPr lang="ko-KR" altLang="en-US" dirty="0"/>
              <a:t> 생성자가 없다면 필수 작성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08" y="1556792"/>
            <a:ext cx="30353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7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재정의</a:t>
            </a:r>
            <a:r>
              <a:rPr lang="en-US" altLang="ko-KR" dirty="0"/>
              <a:t>(Override)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@Override </a:t>
            </a:r>
            <a:r>
              <a:rPr lang="ko-KR" altLang="en-US" sz="2400" dirty="0" err="1"/>
              <a:t>어노테이션</a:t>
            </a:r>
            <a:endParaRPr lang="en-US" altLang="ko-KR" sz="2400" dirty="0"/>
          </a:p>
          <a:p>
            <a:pPr lvl="1"/>
            <a:r>
              <a:rPr lang="ko-KR" altLang="en-US" sz="2000" dirty="0"/>
              <a:t>컴파일러에게 부모 클래스의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선언부와</a:t>
            </a:r>
            <a:r>
              <a:rPr lang="ko-KR" altLang="en-US" sz="2000" dirty="0"/>
              <a:t> 동일한지 검사 지시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정확한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재정의 위해 붙여주면 </a:t>
            </a:r>
            <a:r>
              <a:rPr lang="en-US" altLang="ko-KR" sz="2000" dirty="0"/>
              <a:t>OK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메소드</a:t>
            </a:r>
            <a:r>
              <a:rPr lang="ko-KR" altLang="en-US" sz="2400" dirty="0"/>
              <a:t> 재정의 효과</a:t>
            </a:r>
            <a:endParaRPr lang="en-US" altLang="ko-KR" sz="2400" dirty="0"/>
          </a:p>
          <a:p>
            <a:pPr lvl="1"/>
            <a:r>
              <a:rPr lang="ko-KR" altLang="en-US" sz="2000" dirty="0"/>
              <a:t>부모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숨겨지는 효과 발생</a:t>
            </a:r>
            <a:endParaRPr lang="en-US" altLang="ko-KR" sz="2000" dirty="0"/>
          </a:p>
          <a:p>
            <a:pPr lvl="2"/>
            <a:r>
              <a:rPr lang="ko-KR" altLang="en-US" dirty="0"/>
              <a:t>재정의된 자식 </a:t>
            </a:r>
            <a:r>
              <a:rPr lang="ko-KR" altLang="en-US" dirty="0" err="1"/>
              <a:t>메소드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sz="2400" dirty="0"/>
          </a:p>
          <a:p>
            <a:pPr lvl="1"/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5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재정의</a:t>
            </a:r>
            <a:r>
              <a:rPr lang="en-US" altLang="ko-KR" dirty="0"/>
              <a:t>(Override)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부모 </a:t>
            </a:r>
            <a:r>
              <a:rPr lang="ko-KR" altLang="en-US" sz="2400" dirty="0" err="1"/>
              <a:t>메소드</a:t>
            </a:r>
            <a:r>
              <a:rPr lang="ko-KR" altLang="en-US" sz="2400" dirty="0"/>
              <a:t> 사용</a:t>
            </a:r>
            <a:r>
              <a:rPr lang="en-US" altLang="ko-KR" sz="2400" dirty="0"/>
              <a:t>(super)</a:t>
            </a:r>
          </a:p>
          <a:p>
            <a:pPr lvl="1"/>
            <a:r>
              <a:rPr lang="ko-KR" altLang="en-US" sz="2000" dirty="0" err="1"/>
              <a:t>메소드</a:t>
            </a:r>
            <a:r>
              <a:rPr lang="ko-KR" altLang="en-US" sz="2000" dirty="0"/>
              <a:t> 재정의는 부모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숨기는 효과 </a:t>
            </a:r>
            <a:r>
              <a:rPr lang="en-US" altLang="ko-KR" sz="2000" dirty="0"/>
              <a:t>!!</a:t>
            </a:r>
          </a:p>
          <a:p>
            <a:pPr lvl="2"/>
            <a:r>
              <a:rPr lang="ko-KR" altLang="en-US" dirty="0"/>
              <a:t>자식 클래스에서는 재정의된 </a:t>
            </a:r>
            <a:r>
              <a:rPr lang="ko-KR" altLang="en-US" dirty="0" err="1"/>
              <a:t>메소드만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자식 클래스에서 수정되기 전 부모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호출 </a:t>
            </a:r>
            <a:r>
              <a:rPr lang="en-US" altLang="ko-KR" sz="2000" dirty="0"/>
              <a:t>- super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2"/>
            <a:r>
              <a:rPr lang="en-US" altLang="ko-KR" dirty="0"/>
              <a:t>super</a:t>
            </a:r>
            <a:r>
              <a:rPr lang="ko-KR" altLang="en-US" dirty="0"/>
              <a:t>는 부모 객체 참조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: this</a:t>
            </a:r>
            <a:r>
              <a:rPr lang="ko-KR" altLang="en-US" dirty="0"/>
              <a:t>는 자신 객체 참조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3068960"/>
            <a:ext cx="1847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3516635"/>
            <a:ext cx="554831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</a:t>
            </a:r>
            <a:r>
              <a:rPr lang="ko-KR" altLang="en-US" dirty="0"/>
              <a:t>클래스와 </a:t>
            </a:r>
            <a:r>
              <a:rPr lang="en-US" altLang="ko-KR" dirty="0"/>
              <a:t>final </a:t>
            </a:r>
            <a:r>
              <a:rPr lang="ko-KR" altLang="en-US" dirty="0" err="1"/>
              <a:t>메소드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final </a:t>
            </a:r>
            <a:r>
              <a:rPr lang="ko-KR" altLang="en-US" sz="2400" dirty="0"/>
              <a:t>키워드의 용도</a:t>
            </a:r>
            <a:endParaRPr lang="en-US" altLang="ko-KR" sz="2400" dirty="0"/>
          </a:p>
          <a:p>
            <a:pPr lvl="1"/>
            <a:r>
              <a:rPr lang="en-US" altLang="ko-KR" sz="2000" dirty="0"/>
              <a:t>final </a:t>
            </a:r>
            <a:r>
              <a:rPr lang="ko-KR" altLang="en-US" sz="2000" dirty="0"/>
              <a:t>필드</a:t>
            </a:r>
            <a:r>
              <a:rPr lang="en-US" altLang="ko-KR" sz="2000" dirty="0"/>
              <a:t>: </a:t>
            </a:r>
            <a:r>
              <a:rPr lang="ko-KR" altLang="en-US" sz="2000" dirty="0"/>
              <a:t>수정 불가 필드</a:t>
            </a:r>
            <a:endParaRPr lang="en-US" altLang="ko-KR" sz="2000" dirty="0"/>
          </a:p>
          <a:p>
            <a:pPr lvl="1"/>
            <a:r>
              <a:rPr lang="en-US" altLang="ko-KR" sz="2000" dirty="0"/>
              <a:t>final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: </a:t>
            </a:r>
            <a:r>
              <a:rPr lang="ko-KR" altLang="en-US" sz="2000" dirty="0"/>
              <a:t>부모로 사용 불가한 클래스</a:t>
            </a:r>
            <a:endParaRPr lang="en-US" altLang="ko-KR" sz="2000" dirty="0"/>
          </a:p>
          <a:p>
            <a:pPr lvl="1"/>
            <a:r>
              <a:rPr lang="en-US" altLang="ko-KR" sz="2000" dirty="0"/>
              <a:t>final </a:t>
            </a:r>
            <a:r>
              <a:rPr lang="ko-KR" altLang="en-US" sz="2000" dirty="0" err="1"/>
              <a:t>메소드</a:t>
            </a:r>
            <a:r>
              <a:rPr lang="en-US" altLang="ko-KR" sz="2000" dirty="0"/>
              <a:t>: </a:t>
            </a:r>
            <a:r>
              <a:rPr lang="ko-KR" altLang="en-US" sz="2000" dirty="0"/>
              <a:t>자식이 재정의할 수 없는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r>
              <a:rPr lang="ko-KR" altLang="en-US" sz="2400" dirty="0"/>
              <a:t>상속할 수 없는 </a:t>
            </a:r>
            <a:r>
              <a:rPr lang="en-US" altLang="ko-KR" sz="2400" dirty="0"/>
              <a:t>final </a:t>
            </a:r>
            <a:r>
              <a:rPr lang="ko-KR" altLang="en-US" sz="2400" dirty="0"/>
              <a:t>클래스</a:t>
            </a:r>
            <a:endParaRPr lang="en-US" altLang="ko-KR" sz="2400" dirty="0"/>
          </a:p>
          <a:p>
            <a:pPr lvl="1"/>
            <a:r>
              <a:rPr lang="ko-KR" altLang="en-US" dirty="0"/>
              <a:t>자식 클래스 만들지 못하도록 </a:t>
            </a:r>
            <a:r>
              <a:rPr lang="en-US" altLang="ko-KR" dirty="0"/>
              <a:t>final </a:t>
            </a:r>
            <a:r>
              <a:rPr lang="ko-KR" altLang="en-US" dirty="0"/>
              <a:t>클래스로 생성</a:t>
            </a:r>
            <a:endParaRPr lang="en-US" altLang="ko-KR" dirty="0"/>
          </a:p>
          <a:p>
            <a:pPr lvl="2">
              <a:buFont typeface="Wingdings" pitchFamily="2" charset="2"/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 err="1"/>
              <a:t>오버라이딩</a:t>
            </a:r>
            <a:r>
              <a:rPr lang="ko-KR" altLang="en-US" sz="2400" dirty="0"/>
              <a:t> 불가한 </a:t>
            </a:r>
            <a:r>
              <a:rPr lang="en-US" altLang="ko-KR" sz="2400" dirty="0"/>
              <a:t>final </a:t>
            </a:r>
            <a:r>
              <a:rPr lang="ko-KR" altLang="en-US" sz="2400" dirty="0" err="1"/>
              <a:t>메소드</a:t>
            </a:r>
            <a:endParaRPr lang="en-US" altLang="ko-KR" sz="2400" dirty="0"/>
          </a:p>
          <a:p>
            <a:pPr lvl="1"/>
            <a:r>
              <a:rPr lang="ko-KR" altLang="en-US" sz="2000" dirty="0"/>
              <a:t>자식 클래스가 재정의 못하도록 부모 클래스의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en-US" altLang="ko-KR" sz="2000" dirty="0"/>
              <a:t>final</a:t>
            </a:r>
            <a:r>
              <a:rPr lang="ko-KR" altLang="en-US" sz="2000" dirty="0"/>
              <a:t>로 생성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650</Words>
  <Application>Microsoft Office PowerPoint</Application>
  <PresentationFormat>화면 슬라이드 쇼(4:3)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KTE_teacher</cp:lastModifiedBy>
  <cp:revision>109</cp:revision>
  <dcterms:created xsi:type="dcterms:W3CDTF">2018-03-28T12:54:45Z</dcterms:created>
  <dcterms:modified xsi:type="dcterms:W3CDTF">2021-10-14T22:49:06Z</dcterms:modified>
</cp:coreProperties>
</file>