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dirty="0" smtClean="0"/>
              <a:t>(</a:t>
            </a:r>
            <a:r>
              <a:rPr lang="ko-KR" altLang="en-US" sz="4000" b="1" smtClean="0"/>
              <a:t>상속 추상클래스</a:t>
            </a:r>
            <a:r>
              <a:rPr lang="en-US" altLang="ko-KR" sz="4000" b="1" smtClean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=""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추상 클래스</a:t>
            </a:r>
            <a:r>
              <a:rPr lang="en-US" altLang="ko-KR" dirty="0"/>
              <a:t>(Abstract Class)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추상 클래스 개념</a:t>
            </a:r>
            <a:endParaRPr lang="en-US" altLang="ko-KR" sz="2400" dirty="0"/>
          </a:p>
          <a:p>
            <a:pPr lvl="1"/>
            <a:r>
              <a:rPr lang="ko-KR" altLang="en-US" sz="2000" dirty="0"/>
              <a:t>추상</a:t>
            </a:r>
            <a:r>
              <a:rPr lang="en-US" altLang="ko-KR" sz="2000" dirty="0"/>
              <a:t>(abstract)</a:t>
            </a:r>
          </a:p>
          <a:p>
            <a:pPr lvl="2"/>
            <a:r>
              <a:rPr lang="ko-KR" altLang="en-US" dirty="0"/>
              <a:t>실체들 간에 공통되는 특성을 추출한 것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1:  </a:t>
            </a:r>
            <a:r>
              <a:rPr lang="ko-KR" altLang="en-US" dirty="0"/>
              <a:t>새</a:t>
            </a:r>
            <a:r>
              <a:rPr lang="en-US" altLang="ko-KR" dirty="0"/>
              <a:t>, </a:t>
            </a:r>
            <a:r>
              <a:rPr lang="ko-KR" altLang="en-US" dirty="0"/>
              <a:t>곤충</a:t>
            </a:r>
            <a:r>
              <a:rPr lang="en-US" altLang="ko-KR" dirty="0"/>
              <a:t>, </a:t>
            </a:r>
            <a:r>
              <a:rPr lang="ko-KR" altLang="en-US" dirty="0"/>
              <a:t>물고기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동물 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추상</a:t>
            </a:r>
            <a:r>
              <a:rPr lang="en-US" altLang="ko-KR" dirty="0">
                <a:sym typeface="Wingdings" pitchFamily="2" charset="2"/>
              </a:rPr>
              <a:t>)</a:t>
            </a:r>
          </a:p>
          <a:p>
            <a:pPr lvl="3"/>
            <a:r>
              <a:rPr lang="ko-KR" altLang="en-US" dirty="0">
                <a:sym typeface="Wingdings" pitchFamily="2" charset="2"/>
              </a:rPr>
              <a:t>예</a:t>
            </a:r>
            <a:r>
              <a:rPr lang="en-US" altLang="ko-KR" dirty="0">
                <a:sym typeface="Wingdings" pitchFamily="2" charset="2"/>
              </a:rPr>
              <a:t>2: </a:t>
            </a:r>
            <a:r>
              <a:rPr lang="ko-KR" altLang="en-US" dirty="0">
                <a:sym typeface="Wingdings" pitchFamily="2" charset="2"/>
              </a:rPr>
              <a:t>삼성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현대</a:t>
            </a:r>
            <a:r>
              <a:rPr lang="en-US" altLang="ko-KR" dirty="0">
                <a:sym typeface="Wingdings" pitchFamily="2" charset="2"/>
              </a:rPr>
              <a:t>, LG  </a:t>
            </a:r>
            <a:r>
              <a:rPr lang="ko-KR" altLang="en-US" dirty="0">
                <a:sym typeface="Wingdings" pitchFamily="2" charset="2"/>
              </a:rPr>
              <a:t>회사 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추상</a:t>
            </a:r>
            <a:r>
              <a:rPr lang="en-US" altLang="ko-KR" dirty="0">
                <a:sym typeface="Wingdings" pitchFamily="2" charset="2"/>
              </a:rPr>
              <a:t>)</a:t>
            </a:r>
          </a:p>
          <a:p>
            <a:pPr lvl="3"/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sz="2000" dirty="0">
                <a:sym typeface="Wingdings" pitchFamily="2" charset="2"/>
              </a:rPr>
              <a:t>추상 클래스</a:t>
            </a:r>
            <a:r>
              <a:rPr lang="en-US" altLang="ko-KR" sz="2000" dirty="0">
                <a:sym typeface="Wingdings" pitchFamily="2" charset="2"/>
              </a:rPr>
              <a:t>(abstract class)</a:t>
            </a:r>
          </a:p>
          <a:p>
            <a:pPr lvl="2"/>
            <a:r>
              <a:rPr lang="ko-KR" altLang="en-US" dirty="0">
                <a:sym typeface="Wingdings" pitchFamily="2" charset="2"/>
              </a:rPr>
              <a:t>실체 클래스들의 공통되는 필드와 </a:t>
            </a:r>
            <a:r>
              <a:rPr lang="ko-KR" altLang="en-US" dirty="0" err="1">
                <a:sym typeface="Wingdings" pitchFamily="2" charset="2"/>
              </a:rPr>
              <a:t>메소드</a:t>
            </a:r>
            <a:r>
              <a:rPr lang="ko-KR" altLang="en-US" dirty="0">
                <a:sym typeface="Wingdings" pitchFamily="2" charset="2"/>
              </a:rPr>
              <a:t> 정의한 클래스</a:t>
            </a:r>
            <a:endParaRPr lang="en-US" altLang="ko-KR" dirty="0">
              <a:sym typeface="Wingdings" pitchFamily="2" charset="2"/>
            </a:endParaRPr>
          </a:p>
          <a:p>
            <a:pPr lvl="2"/>
            <a:r>
              <a:rPr lang="ko-KR" altLang="en-US" dirty="0">
                <a:sym typeface="Wingdings" pitchFamily="2" charset="2"/>
              </a:rPr>
              <a:t>추상 클래스는 실체 클래스의 부모 클래스 역할 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단독 객체 </a:t>
            </a:r>
            <a:r>
              <a:rPr lang="en-US" altLang="ko-KR" dirty="0">
                <a:sym typeface="Wingdings" pitchFamily="2" charset="2"/>
              </a:rPr>
              <a:t>X) </a:t>
            </a: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4174232"/>
            <a:ext cx="5751513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5225" y="3717032"/>
            <a:ext cx="3786188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+mn-ea"/>
              </a:rPr>
              <a:t>*</a:t>
            </a:r>
            <a:r>
              <a:rPr lang="ko-KR" altLang="en-US" sz="1200" b="1" dirty="0">
                <a:latin typeface="+mn-ea"/>
              </a:rPr>
              <a:t>실체 클래스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b="1" dirty="0">
                <a:latin typeface="+mn-ea"/>
              </a:rPr>
              <a:t>객체를 만들어 사용할 수 있는 클래스</a:t>
            </a: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추상 클래스</a:t>
            </a:r>
            <a:r>
              <a:rPr lang="en-US" altLang="ko-KR" dirty="0"/>
              <a:t>(Abstract Class)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추상 클래스의 용도</a:t>
            </a:r>
            <a:endParaRPr lang="en-US" altLang="ko-KR" sz="2400" dirty="0"/>
          </a:p>
          <a:p>
            <a:pPr lvl="1"/>
            <a:r>
              <a:rPr lang="ko-KR" altLang="en-US" sz="2000" dirty="0"/>
              <a:t>실체 클래스의 공통된 필드와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이름 통일할 목적</a:t>
            </a:r>
            <a:endParaRPr lang="en-US" altLang="ko-KR" sz="2000" dirty="0"/>
          </a:p>
          <a:p>
            <a:pPr lvl="2"/>
            <a:r>
              <a:rPr lang="ko-KR" altLang="en-US" dirty="0"/>
              <a:t>실체 클래스를 설계자가 여러 사람일 경우</a:t>
            </a:r>
            <a:r>
              <a:rPr lang="en-US" altLang="ko-KR" dirty="0"/>
              <a:t>,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실체 클래스마다 필드와 </a:t>
            </a:r>
            <a:r>
              <a:rPr lang="ko-KR" altLang="en-US" dirty="0" err="1"/>
              <a:t>메소드가</a:t>
            </a:r>
            <a:r>
              <a:rPr lang="ko-KR" altLang="en-US" dirty="0"/>
              <a:t> 제각기 다른 이름을 가질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실체 클래스를 작성할 때 시간 절약</a:t>
            </a:r>
            <a:endParaRPr lang="en-US" altLang="ko-KR" sz="2000" dirty="0"/>
          </a:p>
          <a:p>
            <a:pPr lvl="2"/>
            <a:r>
              <a:rPr lang="ko-KR" altLang="en-US" dirty="0"/>
              <a:t>실체 클래스는 추가적인 필드와 </a:t>
            </a:r>
            <a:r>
              <a:rPr lang="ko-KR" altLang="en-US" dirty="0" err="1"/>
              <a:t>메소드만</a:t>
            </a:r>
            <a:r>
              <a:rPr lang="ko-KR" altLang="en-US" dirty="0"/>
              <a:t> 선언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2000" dirty="0"/>
              <a:t>실체 클래스 설계 규격을 만들고자 할 때</a:t>
            </a:r>
            <a:endParaRPr lang="en-US" altLang="ko-KR" sz="2000" dirty="0"/>
          </a:p>
          <a:p>
            <a:pPr lvl="2"/>
            <a:r>
              <a:rPr lang="ko-KR" altLang="en-US" dirty="0"/>
              <a:t>실체 클래스가 가져야 할 필드와 </a:t>
            </a:r>
            <a:r>
              <a:rPr lang="ko-KR" altLang="en-US" dirty="0" err="1"/>
              <a:t>메소드를</a:t>
            </a:r>
            <a:r>
              <a:rPr lang="ko-KR" altLang="en-US" dirty="0"/>
              <a:t> 추상 클래스에 미리 정의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실체 클래스는 추상 클래스를 무조건 상속 받아 작성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6242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추상 클래스</a:t>
            </a:r>
            <a:r>
              <a:rPr lang="en-US" altLang="ko-KR" dirty="0"/>
              <a:t>(Abstract Class)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추상 클래스 선언</a:t>
            </a:r>
            <a:endParaRPr lang="en-US" altLang="ko-KR" sz="2400" dirty="0"/>
          </a:p>
          <a:p>
            <a:pPr lvl="1"/>
            <a:r>
              <a:rPr lang="ko-KR" altLang="en-US" sz="2000" dirty="0"/>
              <a:t>클래스 선언에 </a:t>
            </a:r>
            <a:r>
              <a:rPr lang="en-US" altLang="ko-KR" sz="2000" dirty="0"/>
              <a:t>abstract </a:t>
            </a:r>
            <a:r>
              <a:rPr lang="ko-KR" altLang="en-US" sz="2000" dirty="0"/>
              <a:t>키워드</a:t>
            </a:r>
            <a:r>
              <a:rPr lang="en-US" altLang="ko-KR" sz="2000" dirty="0"/>
              <a:t> </a:t>
            </a:r>
            <a:r>
              <a:rPr lang="ko-KR" altLang="en-US" sz="2000" dirty="0"/>
              <a:t>사용 </a:t>
            </a:r>
            <a:endParaRPr lang="en-US" altLang="ko-KR" sz="2000" dirty="0"/>
          </a:p>
          <a:p>
            <a:pPr lvl="2"/>
            <a:r>
              <a:rPr lang="en-US" altLang="ko-KR" dirty="0"/>
              <a:t>New </a:t>
            </a:r>
            <a:r>
              <a:rPr lang="ko-KR" altLang="en-US" dirty="0"/>
              <a:t>연산자로 객체 생성하지 못하고 </a:t>
            </a:r>
            <a:r>
              <a:rPr lang="ko-KR" altLang="en-US" dirty="0">
                <a:solidFill>
                  <a:srgbClr val="0070C0"/>
                </a:solidFill>
              </a:rPr>
              <a:t>상속 통해 자식 클래스만 생성 가능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2856"/>
            <a:ext cx="22860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r>
              <a:rPr lang="en-US" altLang="ko-KR" dirty="0"/>
              <a:t>(super(…))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추상 </a:t>
            </a:r>
            <a:r>
              <a:rPr lang="ko-KR" altLang="en-US" sz="2400" dirty="0" err="1"/>
              <a:t>메소드와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오버라이딩</a:t>
            </a:r>
            <a:r>
              <a:rPr lang="en-US" altLang="ko-KR" sz="2400" dirty="0"/>
              <a:t>(</a:t>
            </a:r>
            <a:r>
              <a:rPr lang="ko-KR" altLang="en-US" sz="2400" dirty="0"/>
              <a:t>재정의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000" dirty="0" err="1"/>
              <a:t>메소드</a:t>
            </a:r>
            <a:r>
              <a:rPr lang="ko-KR" altLang="en-US" sz="2000" dirty="0"/>
              <a:t> 이름 동일하지만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실행 내용이 실체 클래스마다 다른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: </a:t>
            </a:r>
            <a:r>
              <a:rPr lang="ko-KR" altLang="en-US" sz="2000" dirty="0"/>
              <a:t>동물은 소리를 낸다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실체 동물들의 소리는 제각기 다르다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구현 방법</a:t>
            </a:r>
            <a:endParaRPr lang="en-US" altLang="ko-KR" sz="2000" dirty="0"/>
          </a:p>
          <a:p>
            <a:pPr lvl="2"/>
            <a:r>
              <a:rPr lang="ko-KR" altLang="en-US" dirty="0"/>
              <a:t>추상 클래스에는 </a:t>
            </a:r>
            <a:r>
              <a:rPr lang="ko-KR" altLang="en-US" dirty="0" err="1"/>
              <a:t>메소드의</a:t>
            </a:r>
            <a:r>
              <a:rPr lang="ko-KR" altLang="en-US" dirty="0"/>
              <a:t> 선언부만 작성</a:t>
            </a:r>
            <a:r>
              <a:rPr lang="en-US" altLang="ko-KR" dirty="0"/>
              <a:t> (</a:t>
            </a:r>
            <a:r>
              <a:rPr lang="ko-KR" altLang="en-US" dirty="0"/>
              <a:t>추상 </a:t>
            </a:r>
            <a:r>
              <a:rPr lang="ko-KR" altLang="en-US" dirty="0" err="1"/>
              <a:t>메소드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실체 클래스에서 </a:t>
            </a:r>
            <a:r>
              <a:rPr lang="ko-KR" altLang="en-US" dirty="0" err="1"/>
              <a:t>메소드의</a:t>
            </a:r>
            <a:r>
              <a:rPr lang="ko-KR" altLang="en-US" dirty="0"/>
              <a:t> 실행 내용 작성</a:t>
            </a:r>
            <a:r>
              <a:rPr lang="en-US" altLang="ko-KR" dirty="0"/>
              <a:t>(</a:t>
            </a:r>
            <a:r>
              <a:rPr lang="ko-KR" altLang="en-US" dirty="0" err="1"/>
              <a:t>오버라이딩</a:t>
            </a:r>
            <a:r>
              <a:rPr lang="en-US" altLang="ko-KR" dirty="0"/>
              <a:t>(Overriding))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6" name="그룹 11"/>
          <p:cNvGrpSpPr>
            <a:grpSpLocks/>
          </p:cNvGrpSpPr>
          <p:nvPr/>
        </p:nvGrpSpPr>
        <p:grpSpPr bwMode="auto">
          <a:xfrm>
            <a:off x="4343400" y="3212976"/>
            <a:ext cx="4419600" cy="2478088"/>
            <a:chOff x="379873" y="2633243"/>
            <a:chExt cx="4961709" cy="3081773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421" y="2633243"/>
              <a:ext cx="2500330" cy="75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873" y="4214818"/>
              <a:ext cx="2523409" cy="15001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364" y="4214818"/>
              <a:ext cx="2341218" cy="150019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605" y="3357562"/>
              <a:ext cx="2571768" cy="747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74939"/>
            <a:ext cx="37338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076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241</Words>
  <Application>Microsoft Office PowerPoint</Application>
  <PresentationFormat>화면 슬라이드 쇼(4:3)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KTE-00</cp:lastModifiedBy>
  <cp:revision>114</cp:revision>
  <dcterms:created xsi:type="dcterms:W3CDTF">2018-03-28T12:54:45Z</dcterms:created>
  <dcterms:modified xsi:type="dcterms:W3CDTF">2020-10-21T00:00:19Z</dcterms:modified>
</cp:coreProperties>
</file>