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</a:t>
            </a:r>
            <a:r>
              <a:rPr lang="ko-KR" altLang="en-US" sz="4000" b="1" smtClean="0"/>
              <a:t>인터페이스</a:t>
            </a:r>
            <a:r>
              <a:rPr lang="en-US" altLang="ko-KR" sz="4000" b="1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8976" y="764704"/>
            <a:ext cx="86775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익명 구현 객체</a:t>
            </a:r>
            <a:endParaRPr lang="en-US" altLang="ko-KR" sz="2400" dirty="0"/>
          </a:p>
          <a:p>
            <a:pPr lvl="1"/>
            <a:r>
              <a:rPr lang="ko-KR" altLang="en-US" sz="2000" dirty="0"/>
              <a:t>명시적인 구현 클래스 작성 생략하고 바로 구현 객체를 얻는 방법</a:t>
            </a:r>
            <a:endParaRPr lang="en-US" altLang="ko-KR" sz="2000" dirty="0"/>
          </a:p>
          <a:p>
            <a:pPr lvl="2"/>
            <a:r>
              <a:rPr lang="ko-KR" altLang="en-US" dirty="0"/>
              <a:t>이름 없는 구현 클래스 선언과 동시에 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인터페이스의 추상 </a:t>
            </a:r>
            <a:r>
              <a:rPr lang="ko-KR" altLang="en-US" dirty="0" err="1"/>
              <a:t>메소드들을</a:t>
            </a:r>
            <a:r>
              <a:rPr lang="ko-KR" altLang="en-US" dirty="0"/>
              <a:t> 모두 재정의하는 실체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smtClean="0"/>
              <a:t>있어야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사용가</a:t>
            </a:r>
            <a:r>
              <a:rPr lang="ko-KR" altLang="en-US" dirty="0"/>
              <a:t>능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추가적으로 필드와 </a:t>
            </a:r>
            <a:r>
              <a:rPr lang="ko-KR" altLang="en-US" dirty="0" err="1"/>
              <a:t>메소드</a:t>
            </a:r>
            <a:r>
              <a:rPr lang="ko-KR" altLang="en-US" dirty="0"/>
              <a:t> 선언 가능하나 익명 객체 안에서만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인터페이스 변수로 접근 불가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4824"/>
            <a:ext cx="47148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구현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다중 인터페이스 구현 클래스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5722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67313"/>
            <a:ext cx="6134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사용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인터페이스에 구현 객체를 대입하는 방법</a:t>
            </a:r>
            <a:endParaRPr lang="ko-KR" altLang="en-US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524000"/>
            <a:ext cx="8267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86075"/>
            <a:ext cx="8362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사용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314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2238"/>
            <a:ext cx="7204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사용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디폴트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rgbClr val="7030A0"/>
                </a:solidFill>
              </a:rPr>
              <a:t>인터페이스만으로는 사용 불가</a:t>
            </a:r>
            <a:endParaRPr lang="en-US" altLang="ko-KR" sz="2000" dirty="0">
              <a:solidFill>
                <a:srgbClr val="7030A0"/>
              </a:solidFill>
            </a:endParaRPr>
          </a:p>
          <a:p>
            <a:pPr lvl="2"/>
            <a:r>
              <a:rPr lang="ko-KR" altLang="en-US" dirty="0"/>
              <a:t>구현 객체가 인터페이스에 대입되어야 호출할 수 있는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ko-KR" altLang="en-US" sz="2000" dirty="0">
                <a:solidFill>
                  <a:srgbClr val="7030A0"/>
                </a:solidFill>
              </a:rPr>
              <a:t>모든 구현 객체가 가지고 있는 기본 </a:t>
            </a:r>
            <a:r>
              <a:rPr lang="ko-KR" altLang="en-US" sz="2000" dirty="0" err="1">
                <a:solidFill>
                  <a:srgbClr val="7030A0"/>
                </a:solidFill>
              </a:rPr>
              <a:t>메소드로</a:t>
            </a:r>
            <a:r>
              <a:rPr lang="ko-KR" altLang="en-US" sz="2000" dirty="0">
                <a:solidFill>
                  <a:srgbClr val="7030A0"/>
                </a:solidFill>
              </a:rPr>
              <a:t> 사용</a:t>
            </a:r>
            <a:endParaRPr lang="en-US" altLang="ko-KR" sz="2000" dirty="0">
              <a:solidFill>
                <a:srgbClr val="7030A0"/>
              </a:solidFill>
            </a:endParaRPr>
          </a:p>
          <a:p>
            <a:pPr lvl="2"/>
            <a:r>
              <a:rPr lang="ko-KR" altLang="en-US" dirty="0"/>
              <a:t>필요에 따라 구현 클래스가 디폴트 </a:t>
            </a:r>
            <a:r>
              <a:rPr lang="ko-KR" altLang="en-US" dirty="0" err="1"/>
              <a:t>메소드</a:t>
            </a:r>
            <a:r>
              <a:rPr lang="ko-KR" altLang="en-US" dirty="0"/>
              <a:t> 재정의해 사용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sz="2400" dirty="0"/>
              <a:t>정적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인터페이스로 바로 호출 가능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다형성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000" dirty="0" smtClean="0"/>
              <a:t>하나의 </a:t>
            </a:r>
            <a:r>
              <a:rPr lang="ko-KR" altLang="en-US" sz="2000" dirty="0"/>
              <a:t>타입에 여러 가지 객체 대입해 다양한 실행 결과를 얻는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 err="1"/>
              <a:t>다형성을</a:t>
            </a:r>
            <a:r>
              <a:rPr lang="ko-KR" altLang="en-US" sz="2000" dirty="0"/>
              <a:t> 구현하는 기술</a:t>
            </a:r>
            <a:endParaRPr lang="en-US" altLang="ko-KR" sz="2000" dirty="0"/>
          </a:p>
          <a:p>
            <a:pPr lvl="2"/>
            <a:r>
              <a:rPr lang="ko-KR" altLang="en-US" dirty="0"/>
              <a:t>상속 또는 인터페이스의 자동 타입 변환</a:t>
            </a:r>
            <a:r>
              <a:rPr lang="en-US" altLang="ko-KR" dirty="0"/>
              <a:t>(Promotion)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다형성의 효과</a:t>
            </a:r>
            <a:endParaRPr lang="en-US" altLang="ko-KR" sz="2000" dirty="0"/>
          </a:p>
          <a:p>
            <a:pPr lvl="2"/>
            <a:r>
              <a:rPr lang="ko-KR" altLang="en-US" dirty="0"/>
              <a:t>다양한 실행 결과를 얻을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객체를 부품화시킬 수 있어 유지보수 용이 </a:t>
            </a:r>
            <a:r>
              <a:rPr lang="en-US" altLang="ko-KR" dirty="0"/>
              <a:t>(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사용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자동 타입 변환</a:t>
            </a:r>
            <a:r>
              <a:rPr lang="en-US" altLang="ko-KR" sz="2400" dirty="0"/>
              <a:t>(Promotion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1" y="1412776"/>
            <a:ext cx="32146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1" y="2636912"/>
            <a:ext cx="635793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2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필드의 </a:t>
            </a:r>
            <a:r>
              <a:rPr lang="ko-KR" altLang="en-US" sz="2400" dirty="0" err="1" smtClean="0"/>
              <a:t>다형성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8913"/>
            <a:ext cx="61436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745038"/>
            <a:ext cx="3297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2030413"/>
            <a:ext cx="15509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3033713"/>
            <a:ext cx="32908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5959475"/>
            <a:ext cx="2257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45038"/>
            <a:ext cx="32940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배열로 구현한 객체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인터페이스 배열로 구현한 객체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48247"/>
            <a:ext cx="2105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905497"/>
            <a:ext cx="2571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191122"/>
            <a:ext cx="22098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매개변수의 </a:t>
            </a:r>
            <a:r>
              <a:rPr lang="ko-KR" altLang="en-US" sz="2400" dirty="0" err="1"/>
              <a:t>다형성</a:t>
            </a:r>
            <a:endParaRPr lang="en-US" altLang="ko-KR" sz="2400" dirty="0"/>
          </a:p>
          <a:p>
            <a:pPr lvl="1"/>
            <a:r>
              <a:rPr lang="ko-KR" altLang="en-US" sz="2000" dirty="0"/>
              <a:t>매개 변수의 타입이 인터페이스인 경우 </a:t>
            </a:r>
            <a:endParaRPr lang="en-US" altLang="ko-KR" sz="2000" dirty="0"/>
          </a:p>
          <a:p>
            <a:pPr lvl="2"/>
            <a:r>
              <a:rPr lang="ko-KR" altLang="en-US" dirty="0"/>
              <a:t>어떠한 구현 객체도 </a:t>
            </a:r>
            <a:r>
              <a:rPr lang="ko-KR" altLang="en-US" dirty="0" err="1"/>
              <a:t>매개값으로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구현 객체에 따라 </a:t>
            </a:r>
            <a:r>
              <a:rPr lang="ko-KR" altLang="en-US" dirty="0" err="1"/>
              <a:t>메소드</a:t>
            </a:r>
            <a:r>
              <a:rPr lang="ko-KR" altLang="en-US" dirty="0"/>
              <a:t> 실행결과 달라짐</a:t>
            </a:r>
          </a:p>
          <a:p>
            <a:endParaRPr lang="en-US" altLang="ko-KR" dirty="0"/>
          </a:p>
          <a:p>
            <a:r>
              <a:rPr lang="ko-KR" altLang="en-US" sz="2400" dirty="0"/>
              <a:t>강제 타입 변환</a:t>
            </a:r>
            <a:r>
              <a:rPr lang="en-US" altLang="ko-KR" sz="2400" dirty="0"/>
              <a:t>(Casting)</a:t>
            </a:r>
          </a:p>
          <a:p>
            <a:pPr lvl="1"/>
            <a:r>
              <a:rPr lang="ko-KR" altLang="en-US" sz="2000" dirty="0"/>
              <a:t>인터페이스 타입으로 자동 타입 변환 후</a:t>
            </a:r>
            <a:r>
              <a:rPr lang="en-US" altLang="ko-KR" sz="2000" dirty="0"/>
              <a:t>, </a:t>
            </a:r>
            <a:r>
              <a:rPr lang="ko-KR" altLang="en-US" sz="2000" dirty="0"/>
              <a:t>구현 클래스 타입으로 변환</a:t>
            </a:r>
            <a:endParaRPr lang="en-US" altLang="ko-KR" sz="2000" dirty="0"/>
          </a:p>
          <a:p>
            <a:pPr lvl="2"/>
            <a:r>
              <a:rPr lang="ko-KR" altLang="en-US" dirty="0"/>
              <a:t>필요성</a:t>
            </a:r>
            <a:r>
              <a:rPr lang="en-US" altLang="ko-KR" dirty="0"/>
              <a:t>: </a:t>
            </a:r>
            <a:r>
              <a:rPr lang="ko-KR" altLang="en-US" dirty="0"/>
              <a:t>구현 클래스 타입에 선언된 다른 멤버 사용하기 위해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sz="2400" dirty="0"/>
              <a:t>객체 타입 확인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ko-KR" altLang="en-US" sz="2400" dirty="0"/>
              <a:t>연산자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000" dirty="0"/>
              <a:t>강제 타입 변환 전 구현 클래스 타입 조사</a:t>
            </a:r>
            <a:endParaRPr lang="ko-KR" altLang="en-US" sz="32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인터페이스의 역할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인터페이스란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개발 코드와 객체가 서로 통신하는 접점</a:t>
            </a:r>
            <a:endParaRPr lang="en-US" altLang="ko-KR" sz="2000" dirty="0"/>
          </a:p>
          <a:p>
            <a:pPr lvl="2"/>
            <a:r>
              <a:rPr lang="ko-KR" altLang="en-US" dirty="0"/>
              <a:t>개발 코드는 </a:t>
            </a:r>
            <a:r>
              <a:rPr lang="ko-KR" altLang="en-US" dirty="0">
                <a:solidFill>
                  <a:srgbClr val="C00000"/>
                </a:solidFill>
              </a:rPr>
              <a:t>인터페이스의 </a:t>
            </a:r>
            <a:r>
              <a:rPr lang="ko-KR" altLang="en-US" dirty="0" err="1">
                <a:solidFill>
                  <a:srgbClr val="C00000"/>
                </a:solidFill>
              </a:rPr>
              <a:t>메소드만</a:t>
            </a:r>
            <a:r>
              <a:rPr lang="ko-KR" altLang="en-US" dirty="0">
                <a:solidFill>
                  <a:srgbClr val="C00000"/>
                </a:solidFill>
              </a:rPr>
              <a:t> 알고 있으면 </a:t>
            </a:r>
            <a:r>
              <a:rPr lang="en-US" altLang="ko-KR" dirty="0">
                <a:solidFill>
                  <a:srgbClr val="C00000"/>
                </a:solidFill>
              </a:rPr>
              <a:t>OK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1"/>
            <a:r>
              <a:rPr lang="ko-KR" altLang="en-US" sz="2000" dirty="0"/>
              <a:t>인터페이스의 역할</a:t>
            </a:r>
            <a:endParaRPr lang="en-US" altLang="ko-KR" sz="2000" dirty="0"/>
          </a:p>
          <a:p>
            <a:pPr lvl="2"/>
            <a:r>
              <a:rPr lang="ko-KR" altLang="en-US" dirty="0"/>
              <a:t>개발 코드가 객체에 종속되지 않게 </a:t>
            </a:r>
            <a:r>
              <a:rPr lang="en-US" altLang="ko-KR" dirty="0"/>
              <a:t>-&gt;</a:t>
            </a:r>
            <a:r>
              <a:rPr lang="ko-KR" altLang="en-US" dirty="0"/>
              <a:t> 객체 교체할 수 있도록 하는 역할</a:t>
            </a:r>
            <a:endParaRPr lang="en-US" altLang="ko-KR" dirty="0"/>
          </a:p>
          <a:p>
            <a:pPr lvl="2"/>
            <a:r>
              <a:rPr lang="ko-KR" altLang="en-US" dirty="0"/>
              <a:t>개발 코드 변경 없이 </a:t>
            </a:r>
            <a:r>
              <a:rPr lang="ko-KR" altLang="en-US" dirty="0" err="1"/>
              <a:t>리턴값</a:t>
            </a:r>
            <a:r>
              <a:rPr lang="ko-KR" altLang="en-US" dirty="0"/>
              <a:t> 또는 실행 내용이 다양해 질 수 있음</a:t>
            </a:r>
            <a:r>
              <a:rPr lang="en-US" altLang="ko-KR" dirty="0"/>
              <a:t> 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4824"/>
            <a:ext cx="50720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1824"/>
            <a:ext cx="54006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상속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인터페이스간 상속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하위 인터페이스 구현 클래스는 아래 추상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모두 재정의해야 </a:t>
            </a:r>
            <a:endParaRPr lang="en-US" altLang="ko-KR" sz="2000" dirty="0"/>
          </a:p>
          <a:p>
            <a:pPr lvl="2"/>
            <a:r>
              <a:rPr lang="ko-KR" altLang="en-US" dirty="0"/>
              <a:t>하위 인터페이스의 추상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상위 인터페이스</a:t>
            </a:r>
            <a:r>
              <a:rPr lang="en-US" altLang="ko-KR" dirty="0"/>
              <a:t>1</a:t>
            </a:r>
            <a:r>
              <a:rPr lang="ko-KR" altLang="en-US" dirty="0"/>
              <a:t>의 추상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상위 인터페이스</a:t>
            </a:r>
            <a:r>
              <a:rPr lang="en-US" altLang="ko-KR" dirty="0"/>
              <a:t>2</a:t>
            </a:r>
            <a:r>
              <a:rPr lang="ko-KR" altLang="en-US" dirty="0"/>
              <a:t>의 추상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인터페이스 자동 타입 변환</a:t>
            </a:r>
            <a:endParaRPr lang="en-US" altLang="ko-KR" sz="2000" dirty="0"/>
          </a:p>
          <a:p>
            <a:pPr lvl="2"/>
            <a:r>
              <a:rPr lang="ko-KR" altLang="en-US" dirty="0"/>
              <a:t>해당 타입의 인터페이스에 선언된 </a:t>
            </a:r>
            <a:r>
              <a:rPr lang="ko-KR" altLang="en-US" dirty="0" err="1"/>
              <a:t>메소드만</a:t>
            </a:r>
            <a:r>
              <a:rPr lang="ko-KR" altLang="en-US" dirty="0"/>
              <a:t> 호출 가능 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340768"/>
            <a:ext cx="74183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55" y="2420888"/>
            <a:ext cx="38576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4267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6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메소드와</a:t>
            </a:r>
            <a:r>
              <a:rPr lang="ko-KR" altLang="en-US" dirty="0"/>
              <a:t> 인터페이스 확장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디폴트 </a:t>
            </a:r>
            <a:r>
              <a:rPr lang="ko-KR" altLang="en-US" sz="2400" dirty="0" err="1"/>
              <a:t>메소드와</a:t>
            </a:r>
            <a:r>
              <a:rPr lang="ko-KR" altLang="en-US" sz="2400" dirty="0"/>
              <a:t> 확장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사용하기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851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메소드와</a:t>
            </a:r>
            <a:r>
              <a:rPr lang="ko-KR" altLang="en-US" dirty="0"/>
              <a:t> 인터페이스 확장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디폴트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있는 인터페이스 상속</a:t>
            </a:r>
            <a:endParaRPr lang="en-US" altLang="ko-KR" sz="2400" dirty="0"/>
          </a:p>
          <a:p>
            <a:pPr lvl="1"/>
            <a:r>
              <a:rPr lang="ko-KR" altLang="en-US" sz="2000" dirty="0"/>
              <a:t>부모 인터페이스의 디폴트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자식 인터페이스에서 활용 방법</a:t>
            </a:r>
            <a:endParaRPr lang="en-US" altLang="ko-KR" sz="2000" dirty="0"/>
          </a:p>
          <a:p>
            <a:pPr lvl="2"/>
            <a:r>
              <a:rPr lang="ko-KR" altLang="en-US" dirty="0"/>
              <a:t>디폴트 </a:t>
            </a:r>
            <a:r>
              <a:rPr lang="ko-KR" altLang="en-US" dirty="0" err="1"/>
              <a:t>메소드를</a:t>
            </a:r>
            <a:r>
              <a:rPr lang="ko-KR" altLang="en-US" dirty="0"/>
              <a:t> 단순히 상속만 받음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</a:t>
            </a:r>
            <a:r>
              <a:rPr lang="en-US" altLang="ko-KR" dirty="0"/>
              <a:t>(Override)</a:t>
            </a:r>
            <a:r>
              <a:rPr lang="ko-KR" altLang="en-US" dirty="0"/>
              <a:t>해서 실행 내용을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ko-KR" altLang="en-US" dirty="0" err="1"/>
              <a:t>메소드를</a:t>
            </a:r>
            <a:r>
              <a:rPr lang="ko-KR" altLang="en-US" dirty="0"/>
              <a:t> 추상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재선언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4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선언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인터페이스 선언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인터페이스 이름 </a:t>
            </a:r>
            <a:r>
              <a:rPr lang="en-US" altLang="ko-KR" sz="2000" dirty="0"/>
              <a:t>- </a:t>
            </a:r>
            <a:r>
              <a:rPr lang="ko-KR" altLang="en-US" sz="2000" dirty="0"/>
              <a:t>자바 </a:t>
            </a:r>
            <a:r>
              <a:rPr lang="ko-KR" altLang="en-US" sz="2000" dirty="0" err="1"/>
              <a:t>식별자</a:t>
            </a:r>
            <a:r>
              <a:rPr lang="ko-KR" altLang="en-US" sz="2000" dirty="0"/>
              <a:t> 작성 규칙에 따라 작성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소스 파일 생성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인터페이스 이름과 대소문자가 동일한 소스 파일 생성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인터페이스 선언</a:t>
            </a:r>
            <a:endParaRPr lang="en-US" altLang="ko-KR" sz="20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40968"/>
            <a:ext cx="3486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선언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인터페이스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인터페이스의 구성 멤버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808"/>
            <a:ext cx="3551238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선언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 통해 호출된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최종적으로 객체에서 실행</a:t>
            </a:r>
            <a:endParaRPr lang="en-US" altLang="ko-KR" sz="2000" dirty="0"/>
          </a:p>
          <a:p>
            <a:pPr lvl="2"/>
            <a:r>
              <a:rPr lang="ko-KR" altLang="en-US" dirty="0"/>
              <a:t>인터페이스의 </a:t>
            </a:r>
            <a:r>
              <a:rPr lang="ko-KR" altLang="en-US" dirty="0" err="1"/>
              <a:t>메소드는</a:t>
            </a:r>
            <a:r>
              <a:rPr lang="ko-KR" altLang="en-US" dirty="0"/>
              <a:t> 기본적으로 실행 블록이 없는 추상 </a:t>
            </a:r>
            <a:r>
              <a:rPr lang="ko-KR" altLang="en-US" dirty="0" err="1"/>
              <a:t>메소드로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2"/>
            <a:r>
              <a:rPr lang="en-US" altLang="ko-KR" dirty="0"/>
              <a:t>public abstract</a:t>
            </a:r>
            <a:r>
              <a:rPr lang="ko-KR" altLang="en-US" dirty="0"/>
              <a:t>를 생략하더라도 자동적으로 컴파일 과정에서 붙게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492896"/>
            <a:ext cx="507206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88" y="3921646"/>
            <a:ext cx="14652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추상메소드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메소드 </a:t>
            </a:r>
            <a:r>
              <a:rPr lang="ko-KR" altLang="en-US" sz="1200" dirty="0" err="1">
                <a:latin typeface="+mj-ea"/>
                <a:ea typeface="+mj-ea"/>
              </a:rPr>
              <a:t>선언부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호출 방법만 기술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2863" y="3921646"/>
            <a:ext cx="14636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7030A0"/>
                </a:solidFill>
                <a:latin typeface="+mj-ea"/>
                <a:ea typeface="+mj-ea"/>
              </a:rPr>
              <a:t>재정의된 메소드</a:t>
            </a:r>
            <a:endParaRPr lang="en-US" altLang="ko-KR" sz="12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실제 실행 메소드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6586538" y="3993084"/>
            <a:ext cx="357187" cy="357187"/>
          </a:xfrm>
          <a:prstGeom prst="arc">
            <a:avLst>
              <a:gd name="adj1" fmla="val 16200000"/>
              <a:gd name="adj2" fmla="val 1319382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636021"/>
            <a:ext cx="3714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선언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디폴트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pPr lvl="2"/>
            <a:r>
              <a:rPr lang="ko-KR" altLang="en-US" sz="2000" dirty="0"/>
              <a:t>자바</a:t>
            </a:r>
            <a:r>
              <a:rPr lang="en-US" altLang="ko-KR" sz="2000" dirty="0"/>
              <a:t>8</a:t>
            </a:r>
            <a:r>
              <a:rPr lang="ko-KR" altLang="en-US" sz="2000" dirty="0"/>
              <a:t>에서 추가된 인터페이스의 새로운 멤버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2000" dirty="0"/>
              <a:t>실행 블록을 가지고 있는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default </a:t>
            </a:r>
            <a:r>
              <a:rPr lang="ko-KR" altLang="en-US" sz="2000" dirty="0"/>
              <a:t>키워드를 반드시 붙여야 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기본적으로 </a:t>
            </a:r>
            <a:r>
              <a:rPr lang="en-US" altLang="ko-KR" sz="2000" dirty="0"/>
              <a:t>public </a:t>
            </a:r>
            <a:r>
              <a:rPr lang="ko-KR" altLang="en-US" sz="2000" dirty="0"/>
              <a:t>접근 제한</a:t>
            </a:r>
            <a:endParaRPr lang="en-US" altLang="ko-KR" sz="2000" dirty="0"/>
          </a:p>
          <a:p>
            <a:pPr lvl="3"/>
            <a:r>
              <a:rPr lang="ko-KR" altLang="en-US" dirty="0"/>
              <a:t>생략하더라도 컴파일 과정에서 자동 붙음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8800"/>
            <a:ext cx="5192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선언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정적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pPr lvl="2"/>
            <a:r>
              <a:rPr lang="ko-KR" altLang="en-US" sz="2000" dirty="0"/>
              <a:t>자바</a:t>
            </a:r>
            <a:r>
              <a:rPr lang="en-US" altLang="ko-KR" sz="2000" dirty="0"/>
              <a:t>8</a:t>
            </a:r>
            <a:r>
              <a:rPr lang="ko-KR" altLang="en-US" sz="2000" dirty="0"/>
              <a:t>에서 추가된 인터페이스의 새로운 멤버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0808"/>
            <a:ext cx="47863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72308"/>
            <a:ext cx="60721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r>
              <a:rPr lang="en-US" altLang="ko-KR" dirty="0"/>
              <a:t>(Override)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구현 객체와 구현 클래스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인터페이스의 추상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대한 실체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객체 </a:t>
            </a:r>
            <a:r>
              <a:rPr lang="en-US" altLang="ko-KR" sz="2000" dirty="0"/>
              <a:t>= </a:t>
            </a:r>
            <a:r>
              <a:rPr lang="ko-KR" altLang="en-US" sz="2000" dirty="0"/>
              <a:t>구현 객체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구현 객체를 생성하는 클래스 </a:t>
            </a:r>
            <a:r>
              <a:rPr lang="en-US" altLang="ko-KR" sz="2000" dirty="0"/>
              <a:t>= </a:t>
            </a:r>
            <a:r>
              <a:rPr lang="ko-KR" altLang="en-US" sz="2000" dirty="0"/>
              <a:t>구현 클래스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700808"/>
            <a:ext cx="53848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8976" y="764704"/>
            <a:ext cx="8677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구현 클래스 선언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</a:rPr>
              <a:t>자신의 객체가 인터페이스 타입으로 사용할 수 있음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</a:rPr>
              <a:t>implements </a:t>
            </a:r>
            <a:r>
              <a:rPr lang="ko-KR" altLang="en-US" dirty="0">
                <a:solidFill>
                  <a:srgbClr val="000000"/>
                </a:solidFill>
              </a:rPr>
              <a:t>키워드로 명시</a:t>
            </a:r>
            <a:endParaRPr lang="en-US" altLang="ko-KR" dirty="0">
              <a:solidFill>
                <a:srgbClr val="000000"/>
              </a:solidFill>
            </a:endParaRPr>
          </a:p>
          <a:p>
            <a:pPr lvl="2"/>
            <a:endParaRPr lang="en-US" altLang="ko-KR" dirty="0">
              <a:solidFill>
                <a:srgbClr val="000000"/>
              </a:solidFill>
            </a:endParaRPr>
          </a:p>
          <a:p>
            <a:pPr lvl="2"/>
            <a:endParaRPr lang="en-US" altLang="ko-KR" dirty="0">
              <a:solidFill>
                <a:srgbClr val="000000"/>
              </a:solidFill>
            </a:endParaRPr>
          </a:p>
          <a:p>
            <a:pPr lvl="2"/>
            <a:endParaRPr lang="en-US" altLang="ko-KR" dirty="0" smtClean="0">
              <a:solidFill>
                <a:srgbClr val="000000"/>
              </a:solidFill>
            </a:endParaRPr>
          </a:p>
          <a:p>
            <a:pPr lvl="2"/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/>
          </a:p>
          <a:p>
            <a:r>
              <a:rPr lang="ko-KR" altLang="en-US" sz="2400" dirty="0"/>
              <a:t>추상 </a:t>
            </a:r>
            <a:r>
              <a:rPr lang="ko-KR" altLang="en-US" sz="2400" dirty="0" err="1"/>
              <a:t>메소드의</a:t>
            </a:r>
            <a:r>
              <a:rPr lang="ko-KR" altLang="en-US" sz="2400" dirty="0"/>
              <a:t> 실체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작성하는 방법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메소드의</a:t>
            </a:r>
            <a:r>
              <a:rPr lang="ko-KR" altLang="en-US" sz="2000" dirty="0"/>
              <a:t> 선언부가 정확히 일치해야 </a:t>
            </a:r>
            <a:endParaRPr lang="en-US" altLang="ko-KR" sz="2000" dirty="0"/>
          </a:p>
          <a:p>
            <a:pPr lvl="1"/>
            <a:r>
              <a:rPr lang="ko-KR" altLang="en-US" sz="2000" dirty="0"/>
              <a:t>인터페이스의 모든 추상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재정의하는 실체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작성해야</a:t>
            </a:r>
            <a:endParaRPr lang="en-US" altLang="ko-KR" sz="2000" dirty="0"/>
          </a:p>
          <a:p>
            <a:pPr lvl="2"/>
            <a:r>
              <a:rPr lang="ko-KR" altLang="en-US" dirty="0"/>
              <a:t>일부만 재정의할 경우</a:t>
            </a:r>
            <a:r>
              <a:rPr lang="en-US" altLang="ko-KR" dirty="0"/>
              <a:t>, </a:t>
            </a:r>
            <a:r>
              <a:rPr lang="ko-KR" altLang="en-US" dirty="0"/>
              <a:t>추상 클래스로 선언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abstract </a:t>
            </a:r>
            <a:r>
              <a:rPr lang="ko-KR" altLang="en-US" dirty="0"/>
              <a:t>키워드 붙임</a:t>
            </a:r>
            <a:endParaRPr lang="en-US" altLang="ko-KR" sz="2800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862336"/>
            <a:ext cx="5543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566</Words>
  <Application>Microsoft Office PowerPoint</Application>
  <PresentationFormat>화면 슬라이드 쇼(4:3)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146</cp:revision>
  <dcterms:created xsi:type="dcterms:W3CDTF">2018-03-28T12:54:45Z</dcterms:created>
  <dcterms:modified xsi:type="dcterms:W3CDTF">2023-05-02T22:51:24Z</dcterms:modified>
</cp:coreProperties>
</file>