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9" r:id="rId4"/>
    <p:sldId id="287" r:id="rId5"/>
    <p:sldId id="288" r:id="rId6"/>
    <p:sldId id="289" r:id="rId7"/>
    <p:sldId id="290" r:id="rId8"/>
    <p:sldId id="29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dirty="0" smtClean="0"/>
              <a:t>(Object)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자바의  최상위 부모 클래스</a:t>
            </a:r>
            <a:endParaRPr lang="en-US" altLang="ko-KR" sz="2400" dirty="0"/>
          </a:p>
          <a:p>
            <a:pPr lvl="1"/>
            <a:r>
              <a:rPr lang="ko-KR" altLang="en-US" sz="2000" dirty="0"/>
              <a:t>다른 클래스 상속하지 않으면 </a:t>
            </a:r>
            <a:r>
              <a:rPr lang="en-US" altLang="ko-KR" sz="2000" dirty="0" err="1"/>
              <a:t>java.lang.Object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상속 암시</a:t>
            </a:r>
            <a:endParaRPr lang="en-US" altLang="ko-KR" sz="2000" dirty="0"/>
          </a:p>
          <a:p>
            <a:pPr lvl="1"/>
            <a:r>
              <a:rPr lang="en-US" altLang="ko-KR" sz="2000" dirty="0"/>
              <a:t>Object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모든 클래스에서 사용 가능</a:t>
            </a:r>
            <a:endParaRPr lang="en-US" altLang="ko-K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44824"/>
            <a:ext cx="5541963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92711"/>
            <a:ext cx="6000750" cy="2428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객체 문자정보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toString</a:t>
            </a:r>
            <a:r>
              <a:rPr lang="en-US" altLang="ko-KR" sz="2400" dirty="0"/>
              <a:t>())</a:t>
            </a:r>
          </a:p>
          <a:p>
            <a:pPr lvl="1"/>
            <a:r>
              <a:rPr lang="ko-KR" altLang="en-US" sz="2000" dirty="0"/>
              <a:t>객체를 문자열로 표현한 값</a:t>
            </a:r>
            <a:endParaRPr lang="en-US" altLang="ko-KR" sz="2000" dirty="0"/>
          </a:p>
          <a:p>
            <a:pPr lvl="1"/>
            <a:r>
              <a:rPr lang="en-US" altLang="ko-KR" sz="2000" dirty="0"/>
              <a:t>Object </a:t>
            </a:r>
            <a:r>
              <a:rPr lang="ko-KR" altLang="en-US" sz="2000" dirty="0"/>
              <a:t>클래스의</a:t>
            </a:r>
            <a:r>
              <a:rPr lang="en-US" altLang="ko-KR" sz="2000" dirty="0" err="1"/>
              <a:t>toString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객체의 문자 정보 리턴</a:t>
            </a:r>
            <a:endParaRPr lang="en-US" altLang="ko-KR" sz="20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일반적으로 의미 있는 문자정보가 나오도록 재정의</a:t>
            </a:r>
            <a:endParaRPr lang="en-US" altLang="ko-KR" sz="2000" dirty="0"/>
          </a:p>
          <a:p>
            <a:pPr lvl="2"/>
            <a:r>
              <a:rPr lang="en-US" altLang="ko-KR" dirty="0"/>
              <a:t>Date </a:t>
            </a:r>
            <a:r>
              <a:rPr lang="ko-KR" altLang="en-US" dirty="0"/>
              <a:t>클래스</a:t>
            </a:r>
            <a:r>
              <a:rPr lang="en-US" altLang="ko-KR" dirty="0"/>
              <a:t>- </a:t>
            </a:r>
            <a:r>
              <a:rPr lang="ko-KR" altLang="en-US" dirty="0"/>
              <a:t>현재 시스템의 날짜와 시간 정보 리턴</a:t>
            </a:r>
            <a:endParaRPr lang="en-US" altLang="ko-KR" dirty="0"/>
          </a:p>
          <a:p>
            <a:pPr lvl="2"/>
            <a:r>
              <a:rPr lang="en-US" altLang="ko-KR" dirty="0"/>
              <a:t>String </a:t>
            </a:r>
            <a:r>
              <a:rPr lang="ko-KR" altLang="en-US" dirty="0"/>
              <a:t>클래스 </a:t>
            </a:r>
            <a:r>
              <a:rPr lang="en-US" altLang="ko-KR" dirty="0"/>
              <a:t>- </a:t>
            </a:r>
            <a:r>
              <a:rPr lang="ko-KR" altLang="en-US" dirty="0"/>
              <a:t>저장하고 있는 문자열 리턴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sz="2000" dirty="0" err="1"/>
              <a:t>System.out.pritnln</a:t>
            </a:r>
            <a:r>
              <a:rPr lang="en-US" altLang="ko-KR" sz="2000" dirty="0"/>
              <a:t>(Object)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  <a:r>
              <a:rPr lang="ko-KR" altLang="en-US" dirty="0"/>
              <a:t>의 </a:t>
            </a:r>
            <a:r>
              <a:rPr lang="ko-KR" altLang="en-US" dirty="0" err="1"/>
              <a:t>리턴값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6832"/>
            <a:ext cx="74660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506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/>
              <a:t>객체 비교</a:t>
            </a:r>
            <a:r>
              <a:rPr lang="en-US" altLang="ko-KR" sz="2400" dirty="0"/>
              <a:t>(equals()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기본적으로 </a:t>
            </a:r>
            <a:r>
              <a:rPr lang="en-US" altLang="ko-KR" sz="2000" dirty="0"/>
              <a:t>== </a:t>
            </a:r>
            <a:r>
              <a:rPr lang="ko-KR" altLang="en-US" sz="2000" dirty="0"/>
              <a:t>연산자와 동일한 결과 리턴 </a:t>
            </a:r>
            <a:r>
              <a:rPr lang="en-US" altLang="ko-KR" sz="2000" dirty="0"/>
              <a:t>(</a:t>
            </a:r>
            <a:r>
              <a:rPr lang="ko-KR" altLang="en-US" sz="2000" dirty="0"/>
              <a:t>번지 비교</a:t>
            </a:r>
            <a:r>
              <a:rPr lang="en-US" altLang="ko-KR" sz="2000" dirty="0"/>
              <a:t>)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논리적 동등 위해 </a:t>
            </a:r>
            <a:r>
              <a:rPr lang="ko-KR" altLang="en-US" sz="2000" dirty="0" err="1"/>
              <a:t>오버라이딩</a:t>
            </a:r>
            <a:r>
              <a:rPr lang="ko-KR" altLang="en-US" sz="2000" dirty="0"/>
              <a:t> 필요</a:t>
            </a:r>
            <a:endParaRPr lang="en-US" altLang="ko-KR" sz="2000" dirty="0"/>
          </a:p>
          <a:p>
            <a:pPr lvl="2">
              <a:defRPr/>
            </a:pPr>
            <a:r>
              <a:rPr lang="ko-KR" altLang="en-US" dirty="0"/>
              <a:t>논리적 동등이란</a:t>
            </a:r>
            <a:r>
              <a:rPr lang="en-US" altLang="ko-KR" dirty="0"/>
              <a:t>? </a:t>
            </a:r>
          </a:p>
          <a:p>
            <a:pPr lvl="3">
              <a:defRPr/>
            </a:pPr>
            <a:r>
              <a:rPr lang="ko-KR" altLang="en-US" dirty="0"/>
              <a:t>같은 객체이건 다른 객체이건 상관없이 객체 저장 데이터 동일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Object</a:t>
            </a:r>
            <a:r>
              <a:rPr lang="ko-KR" altLang="en-US" dirty="0"/>
              <a:t>의</a:t>
            </a:r>
            <a:r>
              <a:rPr lang="en-US" altLang="ko-KR" dirty="0"/>
              <a:t> equals()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재정의하여 논리적 동등 비교할 때 이용</a:t>
            </a:r>
            <a:endParaRPr lang="en-US" altLang="ko-K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8760"/>
            <a:ext cx="74755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372072"/>
            <a:ext cx="42386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242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객체 해시코드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hashCode</a:t>
            </a:r>
            <a:r>
              <a:rPr lang="en-US" altLang="ko-KR" sz="2400" dirty="0" smtClean="0"/>
              <a:t>())</a:t>
            </a:r>
            <a:endParaRPr lang="en-US" altLang="ko-KR" sz="2400" dirty="0"/>
          </a:p>
          <a:p>
            <a:pPr lvl="1"/>
            <a:r>
              <a:rPr lang="ko-KR" altLang="en-US" sz="2000" dirty="0"/>
              <a:t>객체 해시코드란</a:t>
            </a:r>
            <a:r>
              <a:rPr lang="en-US" altLang="ko-KR" sz="2000" dirty="0"/>
              <a:t>?</a:t>
            </a:r>
          </a:p>
          <a:p>
            <a:pPr lvl="2"/>
            <a:r>
              <a:rPr lang="ko-KR" altLang="en-US" dirty="0"/>
              <a:t>객체  식별할 하나의 </a:t>
            </a:r>
            <a:r>
              <a:rPr lang="ko-KR" altLang="en-US" dirty="0" err="1"/>
              <a:t>정수값</a:t>
            </a:r>
            <a:endParaRPr lang="en-US" altLang="ko-KR" dirty="0"/>
          </a:p>
          <a:p>
            <a:pPr lvl="2"/>
            <a:r>
              <a:rPr lang="ko-KR" altLang="en-US" dirty="0"/>
              <a:t>객체의 메모리 번지 이용해 해시코드 만들어 리턴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개별 객체는 해시코드가  모두 다름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/>
              <a:t>논리적 동등 비교 시 </a:t>
            </a:r>
            <a:r>
              <a:rPr lang="en-US" altLang="ko-KR" sz="2000" dirty="0" err="1"/>
              <a:t>hashCode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오버라이딩의</a:t>
            </a:r>
            <a:r>
              <a:rPr lang="ko-KR" altLang="en-US" sz="2000" dirty="0"/>
              <a:t> 필요성</a:t>
            </a:r>
            <a:endParaRPr lang="en-US" altLang="ko-KR" sz="2000" dirty="0"/>
          </a:p>
          <a:p>
            <a:pPr lvl="2"/>
            <a:r>
              <a:rPr lang="ko-KR" altLang="en-US" dirty="0"/>
              <a:t>컬렉션 프레임워크의  </a:t>
            </a:r>
            <a:r>
              <a:rPr lang="en-US" altLang="ko-KR" dirty="0" err="1"/>
              <a:t>HashSet</a:t>
            </a:r>
            <a:r>
              <a:rPr lang="en-US" altLang="ko-KR" dirty="0"/>
              <a:t>, </a:t>
            </a:r>
            <a:r>
              <a:rPr lang="en-US" altLang="ko-KR" dirty="0" err="1"/>
              <a:t>HashMap</a:t>
            </a:r>
            <a:r>
              <a:rPr lang="en-US" altLang="ko-KR" dirty="0"/>
              <a:t>, </a:t>
            </a:r>
            <a:r>
              <a:rPr lang="en-US" altLang="ko-KR" dirty="0" err="1"/>
              <a:t>Hashtable</a:t>
            </a:r>
            <a:r>
              <a:rPr lang="en-US" altLang="ko-KR" dirty="0"/>
              <a:t> </a:t>
            </a:r>
            <a:r>
              <a:rPr lang="ko-KR" altLang="en-US" dirty="0"/>
              <a:t>과 같은 클래스는 두 객체가 동등한 객체인지 판단할 때 아래와 같은 과정을 거침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77072"/>
            <a:ext cx="7294563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객체 복제</a:t>
            </a:r>
            <a:r>
              <a:rPr lang="en-US" altLang="ko-KR" sz="2400" dirty="0"/>
              <a:t>(clone())</a:t>
            </a:r>
          </a:p>
          <a:p>
            <a:pPr lvl="1"/>
            <a:r>
              <a:rPr lang="ko-KR" altLang="en-US" sz="2000" dirty="0"/>
              <a:t>원본 객체의 필드 값과 동일한 값을 가지는 새로운 객체 생성하는 것</a:t>
            </a:r>
            <a:endParaRPr lang="en-US" altLang="ko-KR" sz="2000" dirty="0"/>
          </a:p>
          <a:p>
            <a:pPr lvl="1"/>
            <a:r>
              <a:rPr lang="ko-KR" altLang="en-US" sz="2000" dirty="0"/>
              <a:t>복제 종류</a:t>
            </a:r>
            <a:endParaRPr lang="en-US" altLang="ko-KR" sz="2000" dirty="0"/>
          </a:p>
          <a:p>
            <a:pPr lvl="2"/>
            <a:r>
              <a:rPr lang="ko-KR" altLang="en-US" dirty="0"/>
              <a:t>얕은 복제</a:t>
            </a:r>
            <a:r>
              <a:rPr lang="en-US" altLang="ko-KR" dirty="0"/>
              <a:t>(thin clone): </a:t>
            </a:r>
            <a:r>
              <a:rPr lang="ko-KR" altLang="en-US" dirty="0"/>
              <a:t>필드 값만 복제 </a:t>
            </a:r>
            <a:r>
              <a:rPr lang="en-US" altLang="ko-KR" dirty="0"/>
              <a:t>(</a:t>
            </a:r>
            <a:r>
              <a:rPr lang="ko-KR" altLang="en-US" dirty="0"/>
              <a:t>참조 타입 필드는 번지 공유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깊은 복제</a:t>
            </a:r>
            <a:r>
              <a:rPr lang="en-US" altLang="ko-KR" dirty="0"/>
              <a:t>(deep clone): </a:t>
            </a:r>
            <a:r>
              <a:rPr lang="ko-KR" altLang="en-US" dirty="0"/>
              <a:t>참조하고 있는 객체도 복제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sz="2000" dirty="0"/>
              <a:t>Object</a:t>
            </a:r>
            <a:r>
              <a:rPr lang="ko-KR" altLang="en-US" sz="2000" dirty="0"/>
              <a:t>의</a:t>
            </a:r>
            <a:r>
              <a:rPr lang="en-US" altLang="ko-KR" sz="2000" dirty="0"/>
              <a:t> clone()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r>
              <a:rPr lang="ko-KR" altLang="en-US" dirty="0"/>
              <a:t>동일한 필드 값 을 가진 얕은 복제된 객체 리턴</a:t>
            </a:r>
            <a:endParaRPr lang="en-US" altLang="ko-KR" dirty="0"/>
          </a:p>
          <a:p>
            <a:pPr lvl="2"/>
            <a:r>
              <a:rPr lang="en-US" altLang="ko-KR" dirty="0" err="1"/>
              <a:t>java.lang.Cloneable</a:t>
            </a:r>
            <a:r>
              <a:rPr lang="en-US" altLang="ko-KR" dirty="0"/>
              <a:t> </a:t>
            </a:r>
            <a:r>
              <a:rPr lang="ko-KR" altLang="en-US" dirty="0"/>
              <a:t>인터페이스 구현한 객체만 복제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깊은 복제 </a:t>
            </a:r>
            <a:r>
              <a:rPr lang="en-US" altLang="ko-KR" sz="2000" dirty="0"/>
              <a:t>- </a:t>
            </a:r>
            <a:r>
              <a:rPr lang="ko-KR" altLang="en-US" sz="2000" dirty="0"/>
              <a:t> </a:t>
            </a:r>
            <a:r>
              <a:rPr lang="en-US" altLang="ko-KR" sz="2000" dirty="0"/>
              <a:t>clone()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재정의하고 참조 객체도 복제해야 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636912"/>
            <a:ext cx="3521075" cy="1428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2636912"/>
            <a:ext cx="4814887" cy="1449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076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객체 </a:t>
            </a:r>
            <a:r>
              <a:rPr lang="ko-KR" altLang="en-US" sz="2400" dirty="0" err="1"/>
              <a:t>소멸자</a:t>
            </a:r>
            <a:r>
              <a:rPr lang="en-US" altLang="ko-KR" sz="2400" dirty="0"/>
              <a:t>(finalize())</a:t>
            </a:r>
          </a:p>
          <a:p>
            <a:pPr lvl="1"/>
            <a:r>
              <a:rPr lang="en-US" altLang="ko-KR" sz="2000" dirty="0"/>
              <a:t>GC</a:t>
            </a:r>
            <a:r>
              <a:rPr lang="ko-KR" altLang="en-US" sz="2000" dirty="0"/>
              <a:t>는 객체를 소멸하기 직전 객체 </a:t>
            </a:r>
            <a:r>
              <a:rPr lang="ko-KR" altLang="en-US" sz="2000" dirty="0" err="1"/>
              <a:t>소멸자</a:t>
            </a:r>
            <a:r>
              <a:rPr lang="en-US" altLang="ko-KR" sz="2000" dirty="0"/>
              <a:t>(finalize())</a:t>
            </a:r>
            <a:r>
              <a:rPr lang="ko-KR" altLang="en-US" sz="2000" dirty="0"/>
              <a:t> 실행</a:t>
            </a:r>
            <a:endParaRPr lang="en-US" altLang="ko-KR" sz="2000" dirty="0"/>
          </a:p>
          <a:p>
            <a:pPr lvl="1"/>
            <a:r>
              <a:rPr lang="en-US" altLang="ko-KR" sz="2000" dirty="0"/>
              <a:t>Object</a:t>
            </a:r>
            <a:r>
              <a:rPr lang="ko-KR" altLang="en-US" sz="2000" dirty="0"/>
              <a:t>의</a:t>
            </a:r>
            <a:r>
              <a:rPr lang="en-US" altLang="ko-KR" sz="2000" dirty="0"/>
              <a:t> finalize() </a:t>
            </a:r>
            <a:r>
              <a:rPr lang="ko-KR" altLang="en-US" sz="2000" dirty="0"/>
              <a:t>는 기본적으로 실행 내용이 없음</a:t>
            </a:r>
            <a:endParaRPr lang="en-US" altLang="ko-KR" sz="2000" dirty="0"/>
          </a:p>
          <a:p>
            <a:pPr lvl="1"/>
            <a:r>
              <a:rPr lang="ko-KR" altLang="en-US" sz="2000" dirty="0"/>
              <a:t>객체가 소멸되기 전에 실행할 코드가 있다면</a:t>
            </a:r>
            <a:r>
              <a:rPr lang="en-US" altLang="ko-KR" sz="2000" dirty="0"/>
              <a:t>?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2"/>
            <a:r>
              <a:rPr lang="en-US" altLang="ko-KR" dirty="0"/>
              <a:t>Object</a:t>
            </a:r>
            <a:r>
              <a:rPr lang="ko-KR" altLang="en-US" dirty="0"/>
              <a:t>의</a:t>
            </a:r>
            <a:r>
              <a:rPr lang="en-US" altLang="ko-KR" dirty="0"/>
              <a:t> finalize()</a:t>
            </a:r>
            <a:r>
              <a:rPr lang="ko-KR" altLang="en-US" dirty="0"/>
              <a:t> 재정의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/>
              <a:t>될 수 있으면 </a:t>
            </a:r>
            <a:r>
              <a:rPr lang="ko-KR" altLang="en-US" sz="2000" dirty="0" err="1"/>
              <a:t>소멸자는</a:t>
            </a:r>
            <a:r>
              <a:rPr lang="ko-KR" altLang="en-US" sz="2000" dirty="0"/>
              <a:t> 사용하지 말 것</a:t>
            </a:r>
            <a:endParaRPr lang="en-US" altLang="ko-KR" sz="2000" dirty="0"/>
          </a:p>
          <a:p>
            <a:pPr lvl="2"/>
            <a:r>
              <a:rPr lang="en-US" altLang="ko-KR" dirty="0"/>
              <a:t>GC</a:t>
            </a:r>
            <a:r>
              <a:rPr lang="ko-KR" altLang="en-US" dirty="0"/>
              <a:t>는 메모리의 모든 쓰레기 객체를 소멸하지 않음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GC</a:t>
            </a:r>
            <a:r>
              <a:rPr lang="ko-KR" altLang="en-US" dirty="0"/>
              <a:t>의 구동 시점이 일정하지 않음</a:t>
            </a:r>
            <a:endParaRPr lang="en-US" altLang="ko-KR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92896"/>
            <a:ext cx="45815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367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Objects </a:t>
            </a:r>
            <a:r>
              <a:rPr lang="ko-KR" altLang="en-US" dirty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Objects </a:t>
            </a:r>
            <a:r>
              <a:rPr lang="ko-KR" altLang="en-US" sz="2400" dirty="0"/>
              <a:t>클래스</a:t>
            </a:r>
            <a:endParaRPr lang="en-US" altLang="ko-KR" sz="2400" dirty="0"/>
          </a:p>
          <a:p>
            <a:pPr lvl="1"/>
            <a:r>
              <a:rPr lang="en-US" altLang="ko-KR" dirty="0"/>
              <a:t>Object</a:t>
            </a:r>
            <a:r>
              <a:rPr lang="ko-KR" altLang="en-US" dirty="0"/>
              <a:t>의 유틸리티 클래스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072313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235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326</Words>
  <Application>Microsoft Office PowerPoint</Application>
  <PresentationFormat>화면 슬라이드 쇼(4:3)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KTE-00</cp:lastModifiedBy>
  <cp:revision>168</cp:revision>
  <dcterms:created xsi:type="dcterms:W3CDTF">2018-03-28T12:54:45Z</dcterms:created>
  <dcterms:modified xsi:type="dcterms:W3CDTF">2021-04-04T22:58:40Z</dcterms:modified>
</cp:coreProperties>
</file>