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2" r:id="rId45"/>
    <p:sldId id="331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(GUI JAVAFX)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FXML </a:t>
            </a:r>
            <a:r>
              <a:rPr lang="ko-KR" altLang="en-US" sz="2400" b="1" dirty="0" smtClean="0"/>
              <a:t>레이아웃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FXML </a:t>
            </a:r>
            <a:r>
              <a:rPr lang="ko-KR" altLang="en-US" sz="2400" dirty="0" smtClean="0"/>
              <a:t>작성 규칙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FXML </a:t>
            </a:r>
            <a:r>
              <a:rPr lang="ko-KR" altLang="en-US" sz="2000" dirty="0" smtClean="0"/>
              <a:t>태그는 자바 코드로 변환되어 실행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자바 코드와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관계 존재</a:t>
            </a:r>
            <a:endParaRPr lang="en-US" altLang="ko-KR" dirty="0" smtClean="0"/>
          </a:p>
          <a:p>
            <a:pPr lvl="1"/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관계 잘 이해하면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JavaFX</a:t>
            </a:r>
            <a:r>
              <a:rPr lang="en-US" altLang="ko-KR" sz="2000" dirty="0" smtClean="0"/>
              <a:t> API </a:t>
            </a:r>
            <a:r>
              <a:rPr lang="ko-KR" altLang="en-US" sz="2000" dirty="0" smtClean="0"/>
              <a:t> 참조해</a:t>
            </a:r>
            <a:r>
              <a:rPr lang="en-US" altLang="ko-KR" sz="2000" dirty="0" smtClean="0"/>
              <a:t> FXML </a:t>
            </a:r>
            <a:r>
              <a:rPr lang="ko-KR" altLang="en-US" sz="2000" dirty="0" smtClean="0"/>
              <a:t>태그 쉽게 작성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패키지 선언 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0070C0"/>
                </a:solidFill>
              </a:rPr>
              <a:t>위치 중요</a:t>
            </a:r>
            <a:r>
              <a:rPr lang="en-US" altLang="ko-KR" sz="2000" dirty="0" smtClean="0">
                <a:solidFill>
                  <a:srgbClr val="0070C0"/>
                </a:solidFill>
              </a:rPr>
              <a:t>!</a:t>
            </a:r>
            <a:r>
              <a:rPr lang="en-US" altLang="ko-KR" sz="2000" dirty="0" smtClean="0"/>
              <a:t>) – </a:t>
            </a:r>
            <a:r>
              <a:rPr lang="ko-KR" altLang="en-US" sz="2000" dirty="0" smtClean="0"/>
              <a:t>해당 클래스가 존재하지 않으면 에러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131" y="2879750"/>
            <a:ext cx="75517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831" y="3951312"/>
            <a:ext cx="74755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FXML </a:t>
            </a:r>
            <a:r>
              <a:rPr lang="ko-KR" altLang="en-US" sz="2400" b="1" dirty="0" smtClean="0"/>
              <a:t>레이아웃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r>
              <a:rPr lang="ko-KR" altLang="en-US" sz="2400" dirty="0" smtClean="0"/>
              <a:t>태그 선언</a:t>
            </a:r>
            <a:endParaRPr lang="en-US" altLang="ko-KR" sz="2400" dirty="0" smtClean="0"/>
          </a:p>
          <a:p>
            <a:pPr marL="342900" lvl="1">
              <a:defRPr/>
            </a:pPr>
            <a:r>
              <a:rPr lang="en-US" altLang="ko-KR" sz="2000" dirty="0" smtClean="0"/>
              <a:t>FXML </a:t>
            </a:r>
            <a:r>
              <a:rPr lang="ko-KR" altLang="en-US" sz="2000" dirty="0" smtClean="0"/>
              <a:t>태그는 </a:t>
            </a:r>
            <a:r>
              <a:rPr lang="en-US" altLang="ko-KR" sz="2000" dirty="0" smtClean="0"/>
              <a:t>&lt;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사이에 태그 이름 작성</a:t>
            </a:r>
            <a:endParaRPr lang="en-US" altLang="ko-KR" sz="2000" dirty="0" smtClean="0"/>
          </a:p>
          <a:p>
            <a:pPr marL="342900" lvl="1">
              <a:defRPr/>
            </a:pPr>
            <a:r>
              <a:rPr lang="ko-KR" altLang="en-US" sz="2000" dirty="0" smtClean="0"/>
              <a:t>반드시 시작 태그가 있으면 끝 태그도 있어야 </a:t>
            </a:r>
            <a:endParaRPr lang="en-US" altLang="ko-KR" sz="2000" dirty="0" smtClean="0"/>
          </a:p>
          <a:p>
            <a:pPr marL="612775" lvl="2">
              <a:defRPr/>
            </a:pPr>
            <a:r>
              <a:rPr lang="ko-KR" altLang="en-US" dirty="0" smtClean="0"/>
              <a:t>없으면 </a:t>
            </a:r>
            <a:r>
              <a:rPr lang="en-US" altLang="ko-KR" dirty="0" err="1" smtClean="0"/>
              <a:t>javax.xml.stream.XMLStreamException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발생</a:t>
            </a:r>
            <a:endParaRPr lang="en-US" altLang="ko-KR" dirty="0" smtClean="0"/>
          </a:p>
          <a:p>
            <a:pPr marL="612775" lvl="2">
              <a:defRPr/>
            </a:pPr>
            <a:endParaRPr lang="en-US" altLang="ko-KR" dirty="0" smtClean="0"/>
          </a:p>
          <a:p>
            <a:pPr marL="612775" lvl="2">
              <a:defRPr/>
            </a:pPr>
            <a:endParaRPr lang="en-US" altLang="ko-KR" dirty="0" smtClean="0"/>
          </a:p>
          <a:p>
            <a:pPr marL="612775" lvl="2">
              <a:defRPr/>
            </a:pPr>
            <a:endParaRPr lang="en-US" altLang="ko-KR" dirty="0" smtClean="0"/>
          </a:p>
          <a:p>
            <a:pPr marL="612775" lvl="2">
              <a:defRPr/>
            </a:pPr>
            <a:endParaRPr lang="en-US" altLang="ko-KR" dirty="0" smtClean="0"/>
          </a:p>
          <a:p>
            <a:pPr marL="612775" lvl="2">
              <a:defRPr/>
            </a:pPr>
            <a:endParaRPr lang="en-US" altLang="ko-KR" dirty="0" smtClean="0"/>
          </a:p>
          <a:p>
            <a:pPr marL="14605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r>
              <a:rPr lang="ko-KR" altLang="en-US" sz="2400" dirty="0" smtClean="0"/>
              <a:t>속성 선언</a:t>
            </a:r>
            <a:endParaRPr lang="en-US" altLang="ko-KR" sz="2400" dirty="0" smtClean="0"/>
          </a:p>
          <a:p>
            <a:pPr marL="196850" lvl="1" indent="-393700">
              <a:defRPr/>
            </a:pPr>
            <a:r>
              <a:rPr lang="ko-KR" altLang="en-US" sz="2000" dirty="0" smtClean="0"/>
              <a:t>속성값은 큰따옴표</a:t>
            </a:r>
            <a:r>
              <a:rPr lang="en-US" altLang="ko-KR" sz="2000" dirty="0" smtClean="0"/>
              <a:t>(“) </a:t>
            </a:r>
            <a:r>
              <a:rPr lang="ko-KR" altLang="en-US" sz="2000" dirty="0" smtClean="0"/>
              <a:t>또는 작은따옴표</a:t>
            </a:r>
            <a:r>
              <a:rPr lang="en-US" altLang="ko-KR" sz="2000" dirty="0" smtClean="0"/>
              <a:t>(‘)</a:t>
            </a:r>
            <a:r>
              <a:rPr lang="ko-KR" altLang="en-US" sz="2000" dirty="0" smtClean="0"/>
              <a:t>로 반드시 감싸야 </a:t>
            </a:r>
            <a:endParaRPr lang="en-US" altLang="ko-KR" sz="2000" dirty="0" smtClean="0"/>
          </a:p>
          <a:p>
            <a:pPr marL="466725" lvl="2" indent="-393700">
              <a:defRPr/>
            </a:pPr>
            <a:r>
              <a:rPr lang="en-US" altLang="ko-KR" dirty="0" err="1" smtClean="0"/>
              <a:t>javax.xml.stream.XMLStreamException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발생</a:t>
            </a:r>
          </a:p>
          <a:p>
            <a:pPr marL="146050">
              <a:defRPr/>
            </a:pPr>
            <a:endParaRPr lang="en-US" altLang="ko-KR" sz="2400" dirty="0" smtClean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ko-KR" altLang="en-US" sz="2000" dirty="0" smtClean="0"/>
          </a:p>
          <a:p>
            <a:pPr>
              <a:defRPr/>
            </a:pP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459"/>
            <a:ext cx="5781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730080"/>
            <a:ext cx="5743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FXML </a:t>
            </a:r>
            <a:r>
              <a:rPr lang="ko-KR" altLang="en-US" sz="2400" b="1" dirty="0" smtClean="0"/>
              <a:t>레이아웃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객체 선언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Setter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기본 타입과 </a:t>
            </a:r>
            <a:r>
              <a:rPr lang="en-US" altLang="ko-KR" sz="2000" dirty="0" smtClean="0"/>
              <a:t>String </a:t>
            </a:r>
            <a:r>
              <a:rPr lang="ko-KR" altLang="en-US" sz="2000" dirty="0" smtClean="0"/>
              <a:t>타입이 아닌 다른 타입의 객체를 </a:t>
            </a:r>
            <a:r>
              <a:rPr lang="ko-KR" altLang="en-US" sz="2000" dirty="0" err="1" smtClean="0"/>
              <a:t>매개값으로</a:t>
            </a:r>
            <a:r>
              <a:rPr lang="ko-KR" altLang="en-US" sz="2000" dirty="0" smtClean="0"/>
              <a:t> 갖는다면 </a:t>
            </a:r>
            <a:r>
              <a:rPr lang="en-US" altLang="ko-KR" sz="2000" dirty="0" smtClean="0"/>
              <a:t>?</a:t>
            </a:r>
          </a:p>
          <a:p>
            <a:pPr lvl="2"/>
            <a:r>
              <a:rPr lang="ko-KR" altLang="en-US" dirty="0" smtClean="0"/>
              <a:t>속성으</a:t>
            </a:r>
            <a:r>
              <a:rPr lang="ko-KR" altLang="en-US" sz="2000" dirty="0" smtClean="0"/>
              <a:t>로 작성할 수 없고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태그로 작성해야</a:t>
            </a:r>
            <a:endParaRPr lang="en-US" altLang="ko-KR" sz="2000" dirty="0" smtClean="0"/>
          </a:p>
          <a:p>
            <a:pPr lvl="2"/>
            <a:r>
              <a:rPr lang="en-US" altLang="ko-KR" dirty="0" smtClean="0"/>
              <a:t>&lt;</a:t>
            </a:r>
            <a:r>
              <a:rPr lang="ko-KR" altLang="en-US" dirty="0" smtClean="0"/>
              <a:t>클래스 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”&gt;</a:t>
            </a:r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fx:value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”&gt;</a:t>
            </a:r>
            <a:endParaRPr lang="ko-KR" altLang="en-US" dirty="0" smtClean="0"/>
          </a:p>
          <a:p>
            <a:pPr lvl="2"/>
            <a:endParaRPr lang="ko-KR" altLang="en-US" sz="2000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438" y="4725144"/>
            <a:ext cx="7286625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938" y="2463155"/>
            <a:ext cx="6424613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FXML </a:t>
            </a:r>
            <a:r>
              <a:rPr lang="ko-KR" altLang="en-US" sz="2400" b="1" dirty="0" smtClean="0"/>
              <a:t>레이아웃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객체 선언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ko-KR" sz="2000" dirty="0" smtClean="0"/>
              <a:t>&lt;</a:t>
            </a:r>
            <a:r>
              <a:rPr lang="ko-KR" altLang="en-US" sz="2000" dirty="0" smtClean="0"/>
              <a:t>클래스 </a:t>
            </a:r>
            <a:r>
              <a:rPr lang="en-US" altLang="ko-KR" sz="2000" dirty="0" err="1" smtClean="0"/>
              <a:t>fx:constant</a:t>
            </a:r>
            <a:r>
              <a:rPr lang="en-US" altLang="ko-KR" sz="2000" dirty="0" smtClean="0"/>
              <a:t>=“</a:t>
            </a:r>
            <a:r>
              <a:rPr lang="ko-KR" altLang="en-US" sz="2000" dirty="0" smtClean="0"/>
              <a:t>상수</a:t>
            </a:r>
            <a:r>
              <a:rPr lang="en-US" altLang="ko-KR" sz="2000" dirty="0" smtClean="0"/>
              <a:t>”&gt;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ko-KR" altLang="en-US" sz="2000" dirty="0" smtClean="0"/>
              <a:t>클래스 </a:t>
            </a:r>
            <a:r>
              <a:rPr lang="en-US" altLang="ko-KR" sz="2000" dirty="0" err="1" smtClean="0"/>
              <a:t>fx:factory</a:t>
            </a:r>
            <a:r>
              <a:rPr lang="en-US" altLang="ko-KR" sz="2000" dirty="0" smtClean="0"/>
              <a:t>=“</a:t>
            </a:r>
            <a:r>
              <a:rPr lang="ko-KR" altLang="en-US" sz="2000" dirty="0" err="1" smtClean="0"/>
              <a:t>정적메소드</a:t>
            </a:r>
            <a:r>
              <a:rPr lang="en-US" altLang="ko-KR" sz="2000" dirty="0" smtClean="0"/>
              <a:t>”&gt;</a:t>
            </a:r>
            <a:endParaRPr lang="ko-KR" altLang="en-US" sz="2000" dirty="0" smtClean="0"/>
          </a:p>
          <a:p>
            <a:pPr lvl="1"/>
            <a:endParaRPr lang="ko-KR" altLang="en-US" sz="2000" dirty="0" smtClean="0"/>
          </a:p>
          <a:p>
            <a:pPr lvl="1"/>
            <a:endParaRPr lang="en-US" altLang="ko-KR" sz="2000" dirty="0" smtClean="0">
              <a:solidFill>
                <a:srgbClr val="000000"/>
              </a:solidFill>
            </a:endParaRPr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" y="1628800"/>
            <a:ext cx="7500938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1" y="4005064"/>
            <a:ext cx="7500938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FXML </a:t>
            </a:r>
            <a:r>
              <a:rPr lang="ko-KR" altLang="en-US" sz="2400" b="1" dirty="0" smtClean="0"/>
              <a:t>레이아웃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FXML </a:t>
            </a:r>
            <a:r>
              <a:rPr lang="ko-KR" altLang="en-US" sz="2400" dirty="0" smtClean="0"/>
              <a:t>로딩과 </a:t>
            </a:r>
            <a:r>
              <a:rPr lang="en-US" altLang="ko-KR" sz="2400" dirty="0" smtClean="0"/>
              <a:t>Scene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FXML </a:t>
            </a:r>
            <a:r>
              <a:rPr lang="ko-KR" altLang="en-US" sz="2000" dirty="0" smtClean="0"/>
              <a:t>로딩</a:t>
            </a:r>
            <a:endParaRPr lang="en-US" altLang="ko-KR" sz="2000" dirty="0" smtClean="0"/>
          </a:p>
          <a:p>
            <a:pPr lvl="2"/>
            <a:r>
              <a:rPr lang="en-US" altLang="ko-KR" dirty="0" smtClean="0"/>
              <a:t>FXML</a:t>
            </a:r>
            <a:r>
              <a:rPr lang="ko-KR" altLang="en-US" dirty="0" smtClean="0"/>
              <a:t> 파일을 읽어 들여 선언된 내용을 객체화하는 것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FXMLLoader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load()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load()</a:t>
            </a:r>
            <a:r>
              <a:rPr lang="ko-KR" altLang="en-US" dirty="0" smtClean="0"/>
              <a:t>가 리턴하는 실제 객체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FXML </a:t>
            </a:r>
            <a:r>
              <a:rPr lang="ko-KR" altLang="en-US" dirty="0" smtClean="0"/>
              <a:t>파일에서 루트 태그로 선언된 컨테이너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sz="2000" dirty="0" smtClean="0"/>
              <a:t>Scene </a:t>
            </a:r>
            <a:r>
              <a:rPr lang="ko-KR" altLang="en-US" sz="2000" dirty="0" smtClean="0"/>
              <a:t>객체 생성</a:t>
            </a:r>
            <a:endParaRPr lang="en-US" altLang="ko-KR" sz="2000" dirty="0" smtClean="0"/>
          </a:p>
          <a:p>
            <a:pPr lvl="2"/>
            <a:r>
              <a:rPr lang="en-US" altLang="ko-KR" dirty="0" smtClean="0"/>
              <a:t>FXML </a:t>
            </a:r>
            <a:r>
              <a:rPr lang="ko-KR" altLang="en-US" dirty="0" smtClean="0"/>
              <a:t>로딩 후 얻은 루트 컨테이너는 </a:t>
            </a:r>
            <a:r>
              <a:rPr lang="en-US" altLang="ko-KR" dirty="0" smtClean="0"/>
              <a:t>Scene</a:t>
            </a:r>
            <a:r>
              <a:rPr lang="ko-KR" altLang="en-US" dirty="0" smtClean="0"/>
              <a:t>을 생성할 때 매개값으로 사용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FXML </a:t>
            </a:r>
            <a:r>
              <a:rPr lang="ko-KR" altLang="en-US" sz="2400" b="1" dirty="0" smtClean="0"/>
              <a:t>레이아웃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JavaFX</a:t>
            </a:r>
            <a:r>
              <a:rPr lang="en-US" altLang="ko-KR" sz="2400" dirty="0" smtClean="0"/>
              <a:t> Scene Builder</a:t>
            </a:r>
          </a:p>
          <a:p>
            <a:pPr lvl="1"/>
            <a:r>
              <a:rPr lang="ko-KR" altLang="en-US" sz="2000" dirty="0" smtClean="0"/>
              <a:t>드래그 앤 </a:t>
            </a:r>
            <a:r>
              <a:rPr lang="ko-KR" altLang="en-US" sz="2000" dirty="0" err="1" smtClean="0"/>
              <a:t>드롭</a:t>
            </a:r>
            <a:r>
              <a:rPr lang="ko-KR" altLang="en-US" sz="2000" dirty="0" smtClean="0"/>
              <a:t> 방식의 </a:t>
            </a:r>
            <a:r>
              <a:rPr lang="en-US" altLang="ko-KR" sz="2000" dirty="0" smtClean="0"/>
              <a:t>WYSIWYG </a:t>
            </a:r>
            <a:r>
              <a:rPr lang="ko-KR" altLang="en-US" sz="2000" dirty="0" smtClean="0"/>
              <a:t>디자인 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자동으로 </a:t>
            </a:r>
            <a:r>
              <a:rPr lang="en-US" altLang="ko-KR" sz="2000" dirty="0" smtClean="0"/>
              <a:t>FXML </a:t>
            </a:r>
            <a:r>
              <a:rPr lang="ko-KR" altLang="en-US" sz="2000" dirty="0" smtClean="0"/>
              <a:t>파일 생성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설치방법 </a:t>
            </a:r>
            <a:endParaRPr lang="en-US" altLang="ko-KR" sz="2000" dirty="0" smtClean="0"/>
          </a:p>
          <a:p>
            <a:pPr lvl="2"/>
            <a:r>
              <a:rPr lang="ko-KR" altLang="en-US" dirty="0" err="1" smtClean="0"/>
              <a:t>오라클에서</a:t>
            </a:r>
            <a:r>
              <a:rPr lang="ko-KR" altLang="en-US" dirty="0" smtClean="0"/>
              <a:t> 다운로드 후 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E(</a:t>
            </a:r>
            <a:r>
              <a:rPr lang="en-US" altLang="ko-KR" dirty="0" err="1" smtClean="0"/>
              <a:t>fx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clipse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설치하면 더 편리하게 사용가능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670560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컨테이너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레이아웃 작성시 다양한 컨트롤들을 쉽게 배치하도록 해주는 역할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javafx.scene.layout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패키지에 속함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컨테이너의 종류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7627937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컨테이너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AnchorPane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JavaFX</a:t>
            </a:r>
            <a:r>
              <a:rPr lang="en-US" altLang="ko-KR" sz="2000" dirty="0" smtClean="0"/>
              <a:t> Scene Builder </a:t>
            </a:r>
            <a:r>
              <a:rPr lang="ko-KR" altLang="en-US" sz="2000" dirty="0" smtClean="0"/>
              <a:t>사용해 디자인 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눈으로 거리 확인해 컨트롤 </a:t>
            </a:r>
            <a:r>
              <a:rPr lang="ko-KR" altLang="en-US" dirty="0" err="1" smtClean="0"/>
              <a:t>드롭</a:t>
            </a:r>
            <a:endParaRPr lang="ko-KR" altLang="en-US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506" y="2107406"/>
            <a:ext cx="7646988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컨테이너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HBox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VBox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수평과 수직으로 컨트롤을 배치하는 컨테이너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자식 컨트롤의 크기 재조정에 쓰임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HBox</a:t>
            </a:r>
            <a:r>
              <a:rPr lang="ko-KR" altLang="en-US" dirty="0" smtClean="0"/>
              <a:t>는 컨트롤의 높이 확장하고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컨트롤의 폭은 유지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VBox</a:t>
            </a:r>
            <a:r>
              <a:rPr lang="ko-KR" altLang="en-US" dirty="0" smtClean="0"/>
              <a:t>는 컨트롤의 폭 확장하고 컨트롤의 높이는 유지</a:t>
            </a:r>
            <a:endParaRPr lang="en-US" altLang="ko-KR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3657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컨테이너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BorderPane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top, bottom, left, right, center </a:t>
            </a:r>
            <a:r>
              <a:rPr lang="ko-KR" altLang="en-US" sz="2000" dirty="0" smtClean="0"/>
              <a:t>셀에 컨트롤 배치하는 컨테이너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셀에는 하나의 컨트롤 또는 컨테이너만 배치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top, bottom, left, right</a:t>
            </a:r>
            <a:r>
              <a:rPr lang="ko-KR" altLang="en-US" sz="2000" dirty="0" smtClean="0"/>
              <a:t>에 배치하지 않으면</a:t>
            </a:r>
            <a:r>
              <a:rPr lang="en-US" altLang="ko-KR" sz="2000" dirty="0" smtClean="0"/>
              <a:t> center</a:t>
            </a:r>
            <a:r>
              <a:rPr lang="ko-KR" altLang="en-US" sz="2000" dirty="0" smtClean="0"/>
              <a:t>에 배치된 컨트롤이 사방으로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자동 확장</a:t>
            </a:r>
            <a:endParaRPr lang="en-US" altLang="ko-KR" sz="20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663098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개요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자바 </a:t>
            </a:r>
            <a:r>
              <a:rPr lang="en-US" altLang="ko-KR" sz="2400" dirty="0" smtClean="0"/>
              <a:t>UI </a:t>
            </a:r>
            <a:r>
              <a:rPr lang="ko-KR" altLang="en-US" sz="2400" dirty="0" smtClean="0"/>
              <a:t>변천사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AWT(Abstract Window Toolkit)</a:t>
            </a:r>
          </a:p>
          <a:p>
            <a:pPr lvl="2"/>
            <a:r>
              <a:rPr lang="ko-KR" altLang="en-US" dirty="0" smtClean="0"/>
              <a:t>운영 체제가 제공하는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컴포넌트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 체제에 따라</a:t>
            </a:r>
            <a:r>
              <a:rPr lang="en-US" altLang="ko-KR" dirty="0" smtClean="0"/>
              <a:t> UI</a:t>
            </a:r>
            <a:r>
              <a:rPr lang="ko-KR" altLang="en-US" dirty="0" smtClean="0"/>
              <a:t>의 모양 서로 달랐고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종류도 제한적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2000" dirty="0" smtClean="0"/>
              <a:t>Swing</a:t>
            </a:r>
          </a:p>
          <a:p>
            <a:pPr lvl="2"/>
            <a:r>
              <a:rPr lang="ko-KR" altLang="en-US" dirty="0" smtClean="0"/>
              <a:t>모든 운영체제상에서 동일한</a:t>
            </a:r>
            <a:r>
              <a:rPr lang="en-US" altLang="ko-KR" dirty="0" smtClean="0"/>
              <a:t> UI</a:t>
            </a:r>
            <a:r>
              <a:rPr lang="ko-KR" altLang="en-US" dirty="0" smtClean="0"/>
              <a:t> 갖도록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애니메이션 추가된 시각적 운영 체제의 </a:t>
            </a:r>
            <a:r>
              <a:rPr lang="ko-KR" altLang="en-US" dirty="0" err="1" smtClean="0"/>
              <a:t>네이티브</a:t>
            </a:r>
            <a:r>
              <a:rPr lang="en-US" altLang="ko-KR" dirty="0" smtClean="0"/>
              <a:t> UI</a:t>
            </a:r>
            <a:r>
              <a:rPr lang="ko-KR" altLang="en-US" dirty="0" smtClean="0"/>
              <a:t> 더 선호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네이티브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로 보여지도록 자신의</a:t>
            </a:r>
            <a:r>
              <a:rPr lang="en-US" altLang="ko-KR" dirty="0" smtClean="0"/>
              <a:t> UI</a:t>
            </a:r>
            <a:r>
              <a:rPr lang="ko-KR" altLang="en-US" dirty="0" smtClean="0"/>
              <a:t> 재정비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실행 성능이 느려지고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더 많이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2000" dirty="0" err="1" smtClean="0"/>
              <a:t>JavaFX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가볍고 풍부한</a:t>
            </a:r>
            <a:r>
              <a:rPr lang="en-US" altLang="ko-KR" dirty="0" smtClean="0"/>
              <a:t> UI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레이아웃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분리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</a:t>
            </a:r>
            <a:r>
              <a:rPr lang="en-US" altLang="ko-KR" dirty="0" smtClean="0"/>
              <a:t>7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6</a:t>
            </a:r>
            <a:r>
              <a:rPr lang="ko-KR" altLang="en-US" dirty="0" smtClean="0"/>
              <a:t>버전부터</a:t>
            </a:r>
            <a:r>
              <a:rPr lang="en-US" altLang="ko-KR" dirty="0" smtClean="0"/>
              <a:t> JavaFX2.2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JDK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JRE</a:t>
            </a:r>
            <a:r>
              <a:rPr lang="ko-KR" altLang="en-US" dirty="0" smtClean="0"/>
              <a:t>에 포함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smtClean="0"/>
              <a:t>https://docs.oracle.com/javase/8/javafx/api/toc.htm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568952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컨테이너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FlowPane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행으로 컨트롤 배치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공간 부족하면 새로운 행에 배치하는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창을 늘였다 줄여보면 쉽게 이해 가능</a:t>
            </a:r>
            <a:endParaRPr lang="en-US" altLang="ko-KR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5376862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컨테이너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TilePane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그리드로</a:t>
            </a:r>
            <a:r>
              <a:rPr lang="ko-KR" altLang="en-US" sz="2000" dirty="0" smtClean="0"/>
              <a:t> 컨트롤 배치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고정된 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타일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크기 갖는 컨테이너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오른쪽에 컨트롤 배치할 공간 부족하면 새로운 행에 컨트롤 배치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831" y="2481263"/>
            <a:ext cx="8034338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컨테이너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GridPane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그리드로</a:t>
            </a:r>
            <a:r>
              <a:rPr lang="ko-KR" altLang="en-US" sz="2000" dirty="0" smtClean="0"/>
              <a:t> 컨트롤 배치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셀의 크기가 고정적이지 않고 유동적인 컨테이너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셀 병합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 다양한 입력 폼 화면 만들 때 매우 유용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7342188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컨테이너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StackPane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컨트롤을 겹쳐 배치하는 컨테이너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카드 레이아웃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위에 있는 컨트롤이 투명이라면 밑에 있는 컨트롤이 겹쳐 보임</a:t>
            </a:r>
            <a:endParaRPr lang="en-US" altLang="ko-KR" sz="20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49530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이벤트 처리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이벤트 </a:t>
            </a:r>
            <a:r>
              <a:rPr lang="ko-KR" altLang="en-US" sz="2400" dirty="0" err="1" smtClean="0"/>
              <a:t>핸들러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발생 컨트롤과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분리하는 </a:t>
            </a:r>
            <a:r>
              <a:rPr lang="ko-KR" altLang="en-US" sz="2000" dirty="0" err="1" smtClean="0"/>
              <a:t>위임형</a:t>
            </a:r>
            <a:r>
              <a:rPr lang="ko-KR" altLang="en-US" sz="2000" dirty="0" smtClean="0"/>
              <a:t> 방식</a:t>
            </a:r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618" y="2423889"/>
            <a:ext cx="7878763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이벤트 처리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/>
              <a:t>FXML </a:t>
            </a:r>
            <a:r>
              <a:rPr lang="ko-KR" altLang="en-US" sz="2400" dirty="0" smtClean="0"/>
              <a:t>컨트롤러</a:t>
            </a:r>
            <a:endParaRPr lang="en-US" altLang="ko-KR" sz="2400" dirty="0" smtClean="0"/>
          </a:p>
          <a:p>
            <a:pPr lvl="1">
              <a:defRPr/>
            </a:pPr>
            <a:r>
              <a:rPr lang="en-US" altLang="ko-KR" sz="2000" dirty="0" smtClean="0"/>
              <a:t>FXML </a:t>
            </a:r>
            <a:r>
              <a:rPr lang="ko-KR" altLang="en-US" sz="2000" dirty="0" smtClean="0"/>
              <a:t>파일당 별도의 컨트롤러</a:t>
            </a:r>
            <a:r>
              <a:rPr lang="en-US" altLang="ko-KR" sz="2000" dirty="0" smtClean="0"/>
              <a:t>(Controller)</a:t>
            </a:r>
            <a:r>
              <a:rPr lang="ko-KR" altLang="en-US" sz="2000" dirty="0" smtClean="0"/>
              <a:t> 지정해 이벤트 처리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dirty="0" smtClean="0"/>
              <a:t>FXML </a:t>
            </a:r>
            <a:r>
              <a:rPr lang="ko-KR" altLang="en-US" dirty="0" smtClean="0"/>
              <a:t>레이아웃과 이벤트 처리 코드 완전히 분리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sz="2000" dirty="0" err="1" smtClean="0"/>
              <a:t>fx:controller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속성과 컨트롤러 클래스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dirty="0" smtClean="0"/>
              <a:t>UI </a:t>
            </a:r>
            <a:r>
              <a:rPr lang="ko-KR" altLang="en-US" dirty="0" smtClean="0"/>
              <a:t>컨트롤에서 발생하는 이벤트를 컨트롤러가 처리</a:t>
            </a:r>
            <a:endParaRPr lang="en-US" altLang="ko-KR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err="1" smtClean="0"/>
              <a:t>fx:id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속성과</a:t>
            </a:r>
            <a:r>
              <a:rPr lang="en-US" altLang="ko-KR" sz="2000" dirty="0" smtClean="0"/>
              <a:t> @FXML </a:t>
            </a:r>
            <a:r>
              <a:rPr lang="ko-KR" altLang="en-US" sz="2000" dirty="0" smtClean="0"/>
              <a:t>컨트롤 주입</a:t>
            </a:r>
          </a:p>
          <a:p>
            <a:pPr lvl="2">
              <a:defRPr/>
            </a:pPr>
            <a:r>
              <a:rPr lang="ko-KR" altLang="en-US" dirty="0" smtClean="0"/>
              <a:t>컨트롤러의 </a:t>
            </a:r>
            <a:r>
              <a:rPr lang="en-US" altLang="ko-KR" dirty="0" smtClean="0"/>
              <a:t>@FXML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적용된 필드에 자동 주입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en-US" altLang="ko-KR" dirty="0" err="1" smtClean="0">
                <a:solidFill>
                  <a:srgbClr val="0070C0"/>
                </a:solidFill>
              </a:rPr>
              <a:t>fx:id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속성값과 </a:t>
            </a:r>
            <a:r>
              <a:rPr lang="ko-KR" altLang="en-US" dirty="0" err="1" smtClean="0">
                <a:solidFill>
                  <a:srgbClr val="0070C0"/>
                </a:solidFill>
              </a:rPr>
              <a:t>필드명은</a:t>
            </a:r>
            <a:r>
              <a:rPr lang="ko-KR" altLang="en-US" dirty="0" smtClean="0">
                <a:solidFill>
                  <a:srgbClr val="0070C0"/>
                </a:solidFill>
              </a:rPr>
              <a:t> 동일해야 함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err="1" smtClean="0"/>
              <a:t>EventHandler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 및 등록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dirty="0" smtClean="0"/>
              <a:t>컨트롤에서 발생하는 이벤트 처리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속성 감시와 바인딩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속성 감시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컨트롤의 속성값 변화 감시하는 </a:t>
            </a:r>
            <a:r>
              <a:rPr lang="en-US" altLang="ko-KR" sz="2000" dirty="0" err="1" smtClean="0"/>
              <a:t>ChangeListener</a:t>
            </a:r>
            <a:r>
              <a:rPr lang="ko-KR" altLang="en-US" sz="2000" dirty="0" smtClean="0"/>
              <a:t> 등록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속성값에 변화가 생기면 </a:t>
            </a:r>
            <a:r>
              <a:rPr lang="en-US" altLang="ko-KR" sz="2000" dirty="0" err="1" smtClean="0"/>
              <a:t>ChangeListener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changed()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JavaFX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컨트롤 속성의 구성</a:t>
            </a:r>
            <a:endParaRPr lang="en-US" altLang="ko-KR" sz="2000" dirty="0" smtClean="0"/>
          </a:p>
          <a:p>
            <a:pPr lvl="2"/>
            <a:r>
              <a:rPr lang="en-US" altLang="ko-KR" dirty="0" smtClean="0"/>
              <a:t>Setter</a:t>
            </a:r>
          </a:p>
          <a:p>
            <a:pPr lvl="2"/>
            <a:r>
              <a:rPr lang="en-US" altLang="ko-KR" dirty="0" smtClean="0"/>
              <a:t>Getter </a:t>
            </a:r>
          </a:p>
          <a:p>
            <a:pPr lvl="2"/>
            <a:r>
              <a:rPr lang="en-US" altLang="ko-KR" dirty="0" smtClean="0"/>
              <a:t>Property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리턴하는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속성 감시와 바인딩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속성 바인딩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두 컨트롤의 속성을 서로 연결하는 것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바인드</a:t>
            </a:r>
            <a:r>
              <a:rPr lang="ko-KR" altLang="en-US" sz="2000" dirty="0" smtClean="0"/>
              <a:t> 된 속성들은 하나가 변경되면 자동적으로 다른 하나도 변경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2000" dirty="0" err="1" smtClean="0"/>
              <a:t>단방향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바인드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bind()</a:t>
            </a:r>
          </a:p>
          <a:p>
            <a:pPr lvl="1"/>
            <a:r>
              <a:rPr lang="ko-KR" altLang="en-US" sz="2000" dirty="0" smtClean="0"/>
              <a:t>양방향 </a:t>
            </a:r>
            <a:r>
              <a:rPr lang="ko-KR" altLang="en-US" sz="2000" dirty="0" err="1" smtClean="0"/>
              <a:t>바인드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bindBidirectional</a:t>
            </a:r>
            <a:r>
              <a:rPr lang="en-US" altLang="ko-KR" sz="2000" dirty="0" smtClean="0"/>
              <a:t>()</a:t>
            </a:r>
          </a:p>
          <a:p>
            <a:pPr lvl="1"/>
            <a:r>
              <a:rPr lang="ko-KR" altLang="en-US" sz="2000" dirty="0" err="1" smtClean="0"/>
              <a:t>언바인드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unbind(), </a:t>
            </a:r>
            <a:r>
              <a:rPr lang="ko-KR" altLang="en-US" sz="2000" dirty="0" err="1" smtClean="0"/>
              <a:t>바인드</a:t>
            </a:r>
            <a:r>
              <a:rPr lang="ko-KR" altLang="en-US" sz="2000" dirty="0" smtClean="0"/>
              <a:t> 해제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속성 감시와 바인딩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smtClean="0"/>
              <a:t>Bindings </a:t>
            </a:r>
            <a:r>
              <a:rPr lang="ko-KR" altLang="en-US" sz="2000" dirty="0" smtClean="0"/>
              <a:t>클래스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속성 연산하거나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타입으로 변환 후 </a:t>
            </a:r>
            <a:r>
              <a:rPr lang="ko-KR" altLang="en-US" dirty="0" err="1" smtClean="0"/>
              <a:t>바인딩하는</a:t>
            </a:r>
            <a:r>
              <a:rPr lang="ko-KR" altLang="en-US" dirty="0" smtClean="0"/>
              <a:t> 기능 제공</a:t>
            </a:r>
            <a:endParaRPr lang="en-US" altLang="ko-KR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7215188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컨트롤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버튼 컨트롤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마우스로 클릭 가능한 컨트롤로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ButtonBase</a:t>
            </a:r>
            <a:r>
              <a:rPr lang="ko-KR" altLang="en-US" sz="2000" dirty="0" smtClean="0"/>
              <a:t> 상속하는 하위 컨트롤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버튼 컨트롤의 종류 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3850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개요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JavaFX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애플리케이션 구성하는 파일단위 구성요소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776" y="2420888"/>
            <a:ext cx="695960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컨트롤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입력 컨트롤의 종류</a:t>
            </a:r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62785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컨트롤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뷰</a:t>
            </a:r>
            <a:r>
              <a:rPr lang="ko-KR" altLang="en-US" sz="2400" dirty="0" smtClean="0"/>
              <a:t> 컨트롤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목록 형태로 보여주는 </a:t>
            </a:r>
            <a:r>
              <a:rPr lang="en-US" altLang="ko-KR" sz="2000" dirty="0" err="1" smtClean="0"/>
              <a:t>ListView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테이블 형태로 보여주는 </a:t>
            </a:r>
            <a:r>
              <a:rPr lang="en-US" altLang="ko-KR" sz="2000" dirty="0" err="1" smtClean="0"/>
              <a:t>TableView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이미지를 보여주는 </a:t>
            </a:r>
            <a:r>
              <a:rPr lang="en-US" altLang="ko-KR" sz="2000" dirty="0" err="1" smtClean="0"/>
              <a:t>ImageView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76469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컨트롤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미디어 컨트롤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비디오를 재생할 수 있는 </a:t>
            </a:r>
            <a:r>
              <a:rPr lang="en-US" altLang="ko-KR" sz="2000" dirty="0" smtClean="0"/>
              <a:t>MediaView </a:t>
            </a:r>
            <a:r>
              <a:rPr lang="ko-KR" altLang="en-US" sz="2000" dirty="0" smtClean="0"/>
              <a:t>컨트롤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볼륨 조절 및 재생 위치 조절을 위한 </a:t>
            </a:r>
            <a:r>
              <a:rPr lang="en-US" altLang="ko-KR" sz="2000" dirty="0" smtClean="0"/>
              <a:t>Slider </a:t>
            </a:r>
            <a:r>
              <a:rPr lang="ko-KR" altLang="en-US" sz="2000" dirty="0" smtClean="0"/>
              <a:t>컨트롤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현재 진행 상태 보여주는 </a:t>
            </a:r>
            <a:r>
              <a:rPr lang="en-US" altLang="ko-KR" sz="2000" dirty="0" err="1" smtClean="0"/>
              <a:t>ProgressBar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ProgressIndicator</a:t>
            </a:r>
            <a:r>
              <a:rPr lang="en-US" altLang="ko-KR" sz="2000" dirty="0" smtClean="0"/>
              <a:t> </a:t>
            </a:r>
            <a:endParaRPr lang="ko-KR" altLang="en-US" sz="2000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63055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컨트롤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차트 컨트롤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javafx.scene.chart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패키지에 포함</a:t>
            </a:r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99778"/>
            <a:ext cx="74104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메뉴바와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툴바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메뉴바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MenuBar</a:t>
            </a:r>
            <a:r>
              <a:rPr lang="ko-KR" altLang="en-US" sz="2000" dirty="0" smtClean="0"/>
              <a:t>에는</a:t>
            </a:r>
            <a:r>
              <a:rPr lang="en-US" altLang="ko-KR" sz="2000" dirty="0" smtClean="0"/>
              <a:t> Menu</a:t>
            </a:r>
            <a:r>
              <a:rPr lang="ko-KR" altLang="en-US" sz="2000" dirty="0" smtClean="0"/>
              <a:t>들이 배치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Menu</a:t>
            </a:r>
            <a:r>
              <a:rPr lang="ko-KR" altLang="en-US" sz="2000" dirty="0" smtClean="0"/>
              <a:t>에는 메뉴 아이템 추가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MenuItem</a:t>
            </a:r>
            <a:r>
              <a:rPr lang="en-US" altLang="ko-KR" dirty="0" smtClean="0"/>
              <a:t>, </a:t>
            </a:r>
          </a:p>
          <a:p>
            <a:pPr lvl="2"/>
            <a:r>
              <a:rPr lang="en-US" altLang="ko-KR" dirty="0" err="1" smtClean="0"/>
              <a:t>CheckMenuItem</a:t>
            </a:r>
            <a:r>
              <a:rPr lang="en-US" altLang="ko-KR" dirty="0" smtClean="0"/>
              <a:t>, </a:t>
            </a:r>
          </a:p>
          <a:p>
            <a:pPr lvl="2"/>
            <a:r>
              <a:rPr lang="en-US" altLang="ko-KR" dirty="0" err="1" smtClean="0"/>
              <a:t>RadioMenuItem</a:t>
            </a:r>
            <a:r>
              <a:rPr lang="en-US" altLang="ko-KR" dirty="0" smtClean="0"/>
              <a:t>, </a:t>
            </a:r>
          </a:p>
          <a:p>
            <a:pPr lvl="2"/>
            <a:r>
              <a:rPr lang="en-US" altLang="ko-KR" dirty="0" err="1" smtClean="0"/>
              <a:t>CustomMenuItem</a:t>
            </a:r>
            <a:r>
              <a:rPr lang="en-US" altLang="ko-KR" dirty="0" smtClean="0"/>
              <a:t>, </a:t>
            </a:r>
          </a:p>
          <a:p>
            <a:pPr lvl="2"/>
            <a:r>
              <a:rPr lang="en-US" altLang="ko-KR" dirty="0" err="1" smtClean="0"/>
              <a:t>SeparatorMenuItem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Menu(</a:t>
            </a:r>
            <a:r>
              <a:rPr lang="ko-KR" altLang="en-US" dirty="0" smtClean="0"/>
              <a:t>서브 메뉴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계층적인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작업 선택 기능 구현에 주로 쓰임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4864"/>
            <a:ext cx="1512168" cy="108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>
            <a:grpSpLocks/>
          </p:cNvGrpSpPr>
          <p:nvPr/>
        </p:nvGrpSpPr>
        <p:grpSpPr bwMode="auto">
          <a:xfrm>
            <a:off x="4427984" y="1340768"/>
            <a:ext cx="687664" cy="623874"/>
            <a:chOff x="4286248" y="1214422"/>
            <a:chExt cx="573092" cy="357985"/>
          </a:xfrm>
        </p:grpSpPr>
        <p:cxnSp>
          <p:nvCxnSpPr>
            <p:cNvPr id="16" name="직선 화살표 연결선 15"/>
            <p:cNvCxnSpPr/>
            <p:nvPr/>
          </p:nvCxnSpPr>
          <p:spPr>
            <a:xfrm rot="5400000">
              <a:off x="4249129" y="1392481"/>
              <a:ext cx="357984" cy="18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86248" y="1214422"/>
              <a:ext cx="571225" cy="1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5400000">
              <a:off x="4679415" y="1392481"/>
              <a:ext cx="357984" cy="18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오른쪽 중괄호 10"/>
          <p:cNvSpPr/>
          <p:nvPr/>
        </p:nvSpPr>
        <p:spPr>
          <a:xfrm>
            <a:off x="3707904" y="2103265"/>
            <a:ext cx="288032" cy="139538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V="1">
            <a:off x="3995936" y="2564904"/>
            <a:ext cx="576064" cy="236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" idx="1"/>
            <a:endCxn id="7" idx="1"/>
          </p:cNvCxnSpPr>
          <p:nvPr/>
        </p:nvCxnSpPr>
        <p:spPr>
          <a:xfrm flipV="1">
            <a:off x="3995936" y="2749805"/>
            <a:ext cx="576064" cy="51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1" idx="1"/>
          </p:cNvCxnSpPr>
          <p:nvPr/>
        </p:nvCxnSpPr>
        <p:spPr>
          <a:xfrm>
            <a:off x="3995936" y="2800958"/>
            <a:ext cx="576064" cy="195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1"/>
          </p:cNvCxnSpPr>
          <p:nvPr/>
        </p:nvCxnSpPr>
        <p:spPr>
          <a:xfrm>
            <a:off x="3995936" y="2800958"/>
            <a:ext cx="576064" cy="34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메뉴바와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툴바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툴바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빠르게 작업을 선택하고 싶을 때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Toolbar </a:t>
            </a:r>
            <a:r>
              <a:rPr lang="ko-KR" altLang="en-US" sz="2000" dirty="0" smtClean="0"/>
              <a:t>컨트롤은</a:t>
            </a:r>
            <a:r>
              <a:rPr lang="en-US" altLang="ko-KR" sz="2000" dirty="0" smtClean="0"/>
              <a:t> UI </a:t>
            </a:r>
            <a:r>
              <a:rPr lang="ko-KR" altLang="en-US" sz="2000" dirty="0" smtClean="0"/>
              <a:t>컨트롤이면서 컨테이너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Button</a:t>
            </a:r>
            <a:r>
              <a:rPr lang="ko-KR" altLang="en-US" sz="2000" dirty="0" smtClean="0"/>
              <a:t>이 추가되지만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ComboBox</a:t>
            </a:r>
            <a:r>
              <a:rPr lang="ko-KR" altLang="en-US" sz="2000" dirty="0" smtClean="0"/>
              <a:t>와 같은 다른 컨트롤도 배치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304800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다이얼로그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다이얼로그</a:t>
            </a:r>
            <a:r>
              <a:rPr lang="en-US" altLang="ko-KR" sz="2400" dirty="0" smtClean="0"/>
              <a:t>(Dialog)</a:t>
            </a:r>
          </a:p>
          <a:p>
            <a:pPr lvl="1"/>
            <a:r>
              <a:rPr lang="ko-KR" altLang="en-US" sz="2000" dirty="0" smtClean="0"/>
              <a:t>주 윈도우에서 알림 또는 사용자의 입력 위해 실행되는 서브 윈도우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자체적으로 실행될 수 없고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 윈도우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소유자 윈도우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의해서 실행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모달과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모달리스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2"/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다이얼로그는 다이얼로그를 닫기 전까지 소유자 윈도우 사용 불가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모달리스</a:t>
            </a:r>
            <a:r>
              <a:rPr lang="ko-KR" altLang="en-US" dirty="0" smtClean="0"/>
              <a:t> 다이얼로그는 소유자 윈도우 계속 사용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sz="2000" dirty="0" err="1" smtClean="0"/>
              <a:t>JavaFX</a:t>
            </a:r>
            <a:r>
              <a:rPr lang="ko-KR" altLang="en-US" sz="2000" dirty="0" smtClean="0"/>
              <a:t>에서 제공하는 다이얼로그 종류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파일을 선택하는 </a:t>
            </a:r>
            <a:r>
              <a:rPr lang="en-US" altLang="ko-KR" dirty="0" err="1" smtClean="0"/>
              <a:t>FileChooser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디렉토리를</a:t>
            </a:r>
            <a:r>
              <a:rPr lang="ko-KR" altLang="en-US" dirty="0" smtClean="0"/>
              <a:t> 선택하는 </a:t>
            </a:r>
            <a:r>
              <a:rPr lang="en-US" altLang="ko-KR" dirty="0" err="1" smtClean="0"/>
              <a:t>DirectoryChooser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팝업창을</a:t>
            </a:r>
            <a:r>
              <a:rPr lang="ko-KR" altLang="en-US" dirty="0" smtClean="0"/>
              <a:t> 띄우는 </a:t>
            </a:r>
            <a:r>
              <a:rPr lang="en-US" altLang="ko-KR" dirty="0" smtClean="0"/>
              <a:t>Popup</a:t>
            </a:r>
          </a:p>
          <a:p>
            <a:pPr lvl="2"/>
            <a:r>
              <a:rPr lang="en-US" altLang="ko-KR" dirty="0" err="1" smtClean="0"/>
              <a:t>javafx.stage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모두 포함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다이얼로그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err="1" smtClean="0"/>
              <a:t>FileChooser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DirectoryChooser</a:t>
            </a:r>
            <a:endParaRPr lang="en-US" altLang="ko-KR" sz="2400" dirty="0" smtClean="0"/>
          </a:p>
          <a:p>
            <a:pPr lvl="1">
              <a:defRPr/>
            </a:pPr>
            <a:r>
              <a:rPr lang="en-US" altLang="ko-KR" sz="2000" dirty="0" err="1" smtClean="0"/>
              <a:t>XXXChooser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 컨트롤이 아니라 </a:t>
            </a:r>
            <a:r>
              <a:rPr lang="en-US" altLang="ko-KR" sz="2000" dirty="0" smtClean="0"/>
              <a:t>FXML </a:t>
            </a:r>
            <a:r>
              <a:rPr lang="ko-KR" altLang="en-US" sz="2000" dirty="0" smtClean="0"/>
              <a:t>에서 선언 불가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모달</a:t>
            </a:r>
            <a:r>
              <a:rPr lang="ko-KR" altLang="en-US" sz="2000" dirty="0" smtClean="0"/>
              <a:t> 다이얼로그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버튼 클릭하기 전에는 소유자 윈도우 사용 불가</a:t>
            </a:r>
            <a:endParaRPr lang="en-US" altLang="ko-KR" sz="2000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endParaRPr lang="ko-KR" altLang="en-US" sz="2400" dirty="0" smtClean="0"/>
          </a:p>
          <a:p>
            <a:pPr>
              <a:defRPr/>
            </a:pP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2" y="2144713"/>
            <a:ext cx="36449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5662" y="2144713"/>
            <a:ext cx="369887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다이얼로그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Popup</a:t>
            </a:r>
          </a:p>
          <a:p>
            <a:pPr lvl="1"/>
            <a:r>
              <a:rPr lang="ko-KR" altLang="en-US" sz="2000" dirty="0" smtClean="0"/>
              <a:t>투명한 컨테이너 제공하는 </a:t>
            </a:r>
            <a:r>
              <a:rPr lang="ko-KR" altLang="en-US" sz="2000" dirty="0" err="1" smtClean="0"/>
              <a:t>모달리스</a:t>
            </a:r>
            <a:r>
              <a:rPr lang="ko-KR" altLang="en-US" sz="2000" dirty="0" smtClean="0"/>
              <a:t> 다이얼로그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윈도우의 기본 장식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최소화 및 복원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닫기 버튼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없음 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용도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컨트롤의 </a:t>
            </a:r>
            <a:r>
              <a:rPr lang="ko-KR" altLang="en-US" dirty="0" err="1" smtClean="0"/>
              <a:t>툴팁</a:t>
            </a:r>
            <a:r>
              <a:rPr lang="en-US" altLang="ko-KR" dirty="0" smtClean="0"/>
              <a:t>(tooltip), </a:t>
            </a:r>
            <a:r>
              <a:rPr lang="ko-KR" altLang="en-US" dirty="0" smtClean="0"/>
              <a:t>메시지 통지</a:t>
            </a:r>
            <a:r>
              <a:rPr lang="en-US" altLang="ko-KR" dirty="0" smtClean="0"/>
              <a:t>(notification),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다운 박스</a:t>
            </a:r>
            <a:r>
              <a:rPr lang="en-US" altLang="ko-KR" dirty="0" smtClean="0"/>
              <a:t>(drop down boxes)</a:t>
            </a:r>
          </a:p>
          <a:p>
            <a:pPr lvl="1"/>
            <a:r>
              <a:rPr lang="en-US" altLang="ko-KR" sz="2000" dirty="0" smtClean="0"/>
              <a:t>Popup</a:t>
            </a:r>
            <a:r>
              <a:rPr lang="ko-KR" altLang="en-US" sz="2000" dirty="0" smtClean="0"/>
              <a:t>의 내용은 자바 코드로 작성하거나</a:t>
            </a:r>
            <a:r>
              <a:rPr lang="en-US" altLang="ko-KR" sz="2000" dirty="0" smtClean="0"/>
              <a:t>, FXML </a:t>
            </a:r>
            <a:r>
              <a:rPr lang="ko-KR" altLang="en-US" sz="2000" dirty="0" smtClean="0"/>
              <a:t>파일로 작성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Popup</a:t>
            </a:r>
            <a:r>
              <a:rPr lang="ko-KR" altLang="en-US" sz="2000" dirty="0" smtClean="0"/>
              <a:t>은 최상위 윈도우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소유자 윈도우를 닫거나</a:t>
            </a:r>
            <a:r>
              <a:rPr lang="en-US" altLang="ko-KR" dirty="0" smtClean="0"/>
              <a:t>, hide()</a:t>
            </a:r>
            <a:r>
              <a:rPr lang="ko-KR" altLang="en-US" dirty="0" smtClean="0"/>
              <a:t>를 호출하면 닫힘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setAutoHide</a:t>
            </a:r>
            <a:r>
              <a:rPr lang="en-US" altLang="ko-KR" dirty="0" smtClean="0"/>
              <a:t>(true): </a:t>
            </a:r>
            <a:r>
              <a:rPr lang="ko-KR" altLang="en-US" dirty="0" smtClean="0"/>
              <a:t>다른 윈도우로 포커스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Popup</a:t>
            </a:r>
            <a:r>
              <a:rPr lang="ko-KR" altLang="en-US" dirty="0" smtClean="0"/>
              <a:t>은 자동 닫힘</a:t>
            </a:r>
          </a:p>
          <a:p>
            <a:pPr lvl="1"/>
            <a:endParaRPr lang="en-US" altLang="ko-KR" sz="20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다이얼로그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커스텀</a:t>
            </a:r>
            <a:r>
              <a:rPr lang="ko-KR" altLang="en-US" sz="2400" dirty="0" smtClean="0"/>
              <a:t> 다이얼로그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다양한 내용의 다이얼로그를 만들고 싶다면</a:t>
            </a:r>
            <a:r>
              <a:rPr lang="en-US" altLang="ko-KR" sz="2000" dirty="0" smtClean="0"/>
              <a:t> Stage</a:t>
            </a:r>
            <a:r>
              <a:rPr lang="ko-KR" altLang="en-US" sz="2000" dirty="0" smtClean="0"/>
              <a:t>로 직접 생성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StageStyle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열거 상수와 윈도우 스타일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500938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애플리케이션 개발 시작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메인 클래스</a:t>
            </a:r>
            <a:endParaRPr lang="en-US" altLang="ko-KR" sz="24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017" y="1308695"/>
            <a:ext cx="757237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7142" y="4594820"/>
            <a:ext cx="307181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017" y="4594820"/>
            <a:ext cx="2947988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다이얼로그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컨트롤러에서 </a:t>
            </a:r>
            <a:r>
              <a:rPr lang="en-US" altLang="ko-KR" sz="2400" dirty="0" err="1" smtClean="0"/>
              <a:t>primaryStage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컨트롤러에서 다이얼로그 실행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소유자 윈도우로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primaryStage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컨트롤러에서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primaryStage</a:t>
            </a:r>
            <a:r>
              <a:rPr lang="ko-KR" altLang="en-US" sz="2000" dirty="0" smtClean="0"/>
              <a:t>  얻는 방법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메인 클래스에서 전달하는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 또는 컨트롤로부터 얻는 방법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initialize() </a:t>
            </a:r>
            <a:r>
              <a:rPr lang="ko-KR" altLang="en-US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dirty="0" smtClean="0">
                <a:solidFill>
                  <a:srgbClr val="0070C0"/>
                </a:solidFill>
              </a:rPr>
              <a:t> 안에서는 사용 불가 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CSS </a:t>
            </a:r>
            <a:r>
              <a:rPr lang="ko-KR" altLang="en-US" sz="2400" b="1" dirty="0" smtClean="0"/>
              <a:t>스타일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JavaFX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애플리케이션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FXML(</a:t>
            </a:r>
            <a:r>
              <a:rPr lang="ko-KR" altLang="en-US" sz="2000" dirty="0" smtClean="0"/>
              <a:t>레이아웃</a:t>
            </a:r>
            <a:r>
              <a:rPr lang="en-US" altLang="ko-KR" sz="2000" dirty="0" smtClean="0"/>
              <a:t>) + CSS(</a:t>
            </a:r>
            <a:r>
              <a:rPr lang="ko-KR" altLang="en-US" sz="2000" dirty="0" smtClean="0"/>
              <a:t>스타일</a:t>
            </a:r>
            <a:r>
              <a:rPr lang="en-US" altLang="ko-KR" sz="2000" dirty="0" smtClean="0"/>
              <a:t>) + </a:t>
            </a:r>
            <a:r>
              <a:rPr lang="ko-KR" altLang="en-US" sz="2000" dirty="0" smtClean="0"/>
              <a:t>자바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컨트롤러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로직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err="1" smtClean="0"/>
              <a:t>JavaFX</a:t>
            </a:r>
            <a:r>
              <a:rPr lang="en-US" altLang="ko-KR" sz="2400" dirty="0" smtClean="0"/>
              <a:t> CSS</a:t>
            </a:r>
          </a:p>
          <a:p>
            <a:pPr lvl="1"/>
            <a:r>
              <a:rPr lang="en-US" altLang="ko-KR" sz="2000" dirty="0" smtClean="0"/>
              <a:t>W3C CSS </a:t>
            </a:r>
            <a:r>
              <a:rPr lang="ko-KR" altLang="en-US" sz="2000" dirty="0" smtClean="0"/>
              <a:t>버전</a:t>
            </a:r>
            <a:r>
              <a:rPr lang="en-US" altLang="ko-KR" sz="2000" dirty="0" smtClean="0"/>
              <a:t> 2.1 </a:t>
            </a:r>
            <a:r>
              <a:rPr lang="ko-KR" altLang="en-US" sz="2000" dirty="0" err="1" smtClean="0"/>
              <a:t>스펙</a:t>
            </a:r>
            <a:r>
              <a:rPr lang="en-US" altLang="ko-KR" sz="2000" dirty="0" smtClean="0"/>
              <a:t>(http://www.w3.org/TR/CSS21/) </a:t>
            </a:r>
            <a:r>
              <a:rPr lang="ko-KR" altLang="en-US" sz="2000" dirty="0" smtClean="0"/>
              <a:t>준수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FXML </a:t>
            </a:r>
            <a:r>
              <a:rPr lang="ko-KR" altLang="en-US" sz="2000" dirty="0" err="1" smtClean="0"/>
              <a:t>인라인</a:t>
            </a:r>
            <a:r>
              <a:rPr lang="ko-KR" altLang="en-US" sz="2000" dirty="0" smtClean="0"/>
              <a:t> 스타일 또는 외부 </a:t>
            </a:r>
            <a:r>
              <a:rPr lang="en-US" altLang="ko-KR" sz="2000" dirty="0" smtClean="0"/>
              <a:t>CSS </a:t>
            </a:r>
            <a:r>
              <a:rPr lang="ko-KR" altLang="en-US" sz="2000" dirty="0" smtClean="0"/>
              <a:t>파일로 작성 가능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W3C CSS </a:t>
            </a:r>
            <a:r>
              <a:rPr lang="ko-KR" altLang="en-US" sz="2000" dirty="0" err="1" smtClean="0"/>
              <a:t>속성명</a:t>
            </a:r>
            <a:r>
              <a:rPr lang="ko-KR" altLang="en-US" sz="2000" dirty="0" smtClean="0"/>
              <a:t> 앞에 </a:t>
            </a:r>
            <a:r>
              <a:rPr lang="en-US" altLang="ko-KR" sz="2000" dirty="0" smtClean="0"/>
              <a:t>“-</a:t>
            </a:r>
            <a:r>
              <a:rPr lang="en-US" altLang="ko-KR" sz="2000" dirty="0" err="1" smtClean="0"/>
              <a:t>fx</a:t>
            </a:r>
            <a:r>
              <a:rPr lang="en-US" altLang="ko-KR" sz="2000" dirty="0" smtClean="0"/>
              <a:t>-“</a:t>
            </a:r>
            <a:r>
              <a:rPr lang="ko-KR" altLang="en-US" sz="2000" dirty="0" smtClean="0"/>
              <a:t> 붙임</a:t>
            </a:r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12937"/>
            <a:ext cx="752316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CSS </a:t>
            </a:r>
            <a:r>
              <a:rPr lang="ko-KR" altLang="en-US" sz="2400" b="1" dirty="0" smtClean="0"/>
              <a:t>스타일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인라인</a:t>
            </a:r>
            <a:r>
              <a:rPr lang="en-US" altLang="ko-KR" sz="2400" dirty="0" smtClean="0"/>
              <a:t>(inline) </a:t>
            </a:r>
            <a:r>
              <a:rPr lang="ko-KR" altLang="en-US" sz="2400" dirty="0" smtClean="0"/>
              <a:t>스타일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컨테이너 또는 컨트롤의 </a:t>
            </a:r>
            <a:r>
              <a:rPr lang="en-US" altLang="ko-KR" sz="2000" dirty="0" smtClean="0"/>
              <a:t>style </a:t>
            </a:r>
            <a:r>
              <a:rPr lang="ko-KR" altLang="en-US" sz="2000" dirty="0" smtClean="0"/>
              <a:t>속성값으로 직접 </a:t>
            </a:r>
            <a:r>
              <a:rPr lang="en-US" altLang="ko-KR" sz="2000" dirty="0" smtClean="0"/>
              <a:t>CSS</a:t>
            </a:r>
            <a:r>
              <a:rPr lang="ko-KR" altLang="en-US" sz="2000" dirty="0" smtClean="0"/>
              <a:t> 정의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쉽고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빠르게 모양과 색상 변경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5753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84240"/>
            <a:ext cx="392906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CSS </a:t>
            </a:r>
            <a:r>
              <a:rPr lang="ko-KR" altLang="en-US" sz="2400" b="1" dirty="0" smtClean="0"/>
              <a:t>스타일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외부 </a:t>
            </a:r>
            <a:r>
              <a:rPr lang="en-US" altLang="ko-KR" sz="2400" dirty="0" smtClean="0"/>
              <a:t>CSS 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인라인</a:t>
            </a:r>
            <a:r>
              <a:rPr lang="ko-KR" altLang="en-US" sz="2000" dirty="0" smtClean="0"/>
              <a:t> 스타일 문제점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동일한 스타일을 적용하는 컨트롤 많을수록 중복 코드가 많이 늘어남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가 뒤섞여 추후 유지 보수가 어려움</a:t>
            </a:r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:</a:t>
            </a:r>
          </a:p>
          <a:p>
            <a:pPr lvl="2"/>
            <a:r>
              <a:rPr lang="ko-KR" altLang="en-US" dirty="0" smtClean="0"/>
              <a:t>외부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파일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스타일 적용할 컨테이너와 컨트롤 선택해주는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CSS </a:t>
            </a:r>
            <a:r>
              <a:rPr lang="ko-KR" altLang="en-US" sz="2400" b="1" dirty="0" smtClean="0"/>
              <a:t>스타일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000" dirty="0" smtClean="0"/>
              <a:t>선택자의 종류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dirty="0" smtClean="0"/>
              <a:t>Type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  </a:t>
            </a:r>
            <a:r>
              <a:rPr lang="en-US" altLang="ko-KR" dirty="0" smtClean="0">
                <a:solidFill>
                  <a:srgbClr val="C00000"/>
                </a:solidFill>
              </a:rPr>
              <a:t>Type { </a:t>
            </a:r>
            <a:r>
              <a:rPr lang="ko-KR" altLang="en-US" dirty="0" smtClean="0">
                <a:solidFill>
                  <a:srgbClr val="C00000"/>
                </a:solidFill>
              </a:rPr>
              <a:t>속성</a:t>
            </a:r>
            <a:r>
              <a:rPr lang="en-US" altLang="ko-KR" dirty="0" smtClean="0">
                <a:solidFill>
                  <a:srgbClr val="C00000"/>
                </a:solidFill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</a:rPr>
              <a:t>값</a:t>
            </a:r>
            <a:r>
              <a:rPr lang="en-US" altLang="ko-KR" dirty="0" smtClean="0">
                <a:solidFill>
                  <a:srgbClr val="C00000"/>
                </a:solidFill>
              </a:rPr>
              <a:t>; </a:t>
            </a:r>
            <a:r>
              <a:rPr lang="ko-KR" altLang="en-US" dirty="0" smtClean="0">
                <a:solidFill>
                  <a:srgbClr val="C00000"/>
                </a:solidFill>
              </a:rPr>
              <a:t>속성</a:t>
            </a:r>
            <a:r>
              <a:rPr lang="en-US" altLang="ko-KR" dirty="0" smtClean="0">
                <a:solidFill>
                  <a:srgbClr val="C00000"/>
                </a:solidFill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</a:rPr>
              <a:t>값</a:t>
            </a:r>
            <a:r>
              <a:rPr lang="en-US" altLang="ko-KR" dirty="0" smtClean="0">
                <a:solidFill>
                  <a:srgbClr val="C00000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dirty="0" smtClean="0"/>
              <a:t>id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 </a:t>
            </a:r>
            <a:r>
              <a:rPr lang="en-US" altLang="ko-KR" dirty="0" smtClean="0">
                <a:solidFill>
                  <a:srgbClr val="C00000"/>
                </a:solidFill>
              </a:rPr>
              <a:t>#id { </a:t>
            </a:r>
            <a:r>
              <a:rPr lang="ko-KR" altLang="en-US" dirty="0" smtClean="0">
                <a:solidFill>
                  <a:srgbClr val="C00000"/>
                </a:solidFill>
              </a:rPr>
              <a:t>속성</a:t>
            </a:r>
            <a:r>
              <a:rPr lang="en-US" altLang="ko-KR" dirty="0" smtClean="0">
                <a:solidFill>
                  <a:srgbClr val="C00000"/>
                </a:solidFill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</a:rPr>
              <a:t>값</a:t>
            </a:r>
            <a:r>
              <a:rPr lang="en-US" altLang="ko-KR" dirty="0" smtClean="0">
                <a:solidFill>
                  <a:srgbClr val="C00000"/>
                </a:solidFill>
              </a:rPr>
              <a:t>; </a:t>
            </a:r>
            <a:r>
              <a:rPr lang="ko-KR" altLang="en-US" dirty="0" smtClean="0">
                <a:solidFill>
                  <a:srgbClr val="C00000"/>
                </a:solidFill>
              </a:rPr>
              <a:t>속성</a:t>
            </a:r>
            <a:r>
              <a:rPr lang="en-US" altLang="ko-KR" dirty="0" smtClean="0">
                <a:solidFill>
                  <a:srgbClr val="C00000"/>
                </a:solidFill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</a:rPr>
              <a:t>값</a:t>
            </a:r>
            <a:r>
              <a:rPr lang="en-US" altLang="ko-KR" dirty="0" smtClean="0">
                <a:solidFill>
                  <a:srgbClr val="C00000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dirty="0" smtClean="0"/>
              <a:t>class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 </a:t>
            </a:r>
            <a:r>
              <a:rPr lang="en-US" altLang="ko-KR" dirty="0" smtClean="0">
                <a:solidFill>
                  <a:srgbClr val="C00000"/>
                </a:solidFill>
              </a:rPr>
              <a:t>.class { </a:t>
            </a:r>
            <a:r>
              <a:rPr lang="ko-KR" altLang="en-US" dirty="0" smtClean="0">
                <a:solidFill>
                  <a:srgbClr val="C00000"/>
                </a:solidFill>
              </a:rPr>
              <a:t>속성</a:t>
            </a:r>
            <a:r>
              <a:rPr lang="en-US" altLang="ko-KR" dirty="0" smtClean="0">
                <a:solidFill>
                  <a:srgbClr val="C00000"/>
                </a:solidFill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</a:rPr>
              <a:t>값</a:t>
            </a:r>
            <a:r>
              <a:rPr lang="en-US" altLang="ko-KR" dirty="0" smtClean="0">
                <a:solidFill>
                  <a:srgbClr val="C00000"/>
                </a:solidFill>
              </a:rPr>
              <a:t>; </a:t>
            </a:r>
            <a:r>
              <a:rPr lang="ko-KR" altLang="en-US" dirty="0" smtClean="0">
                <a:solidFill>
                  <a:srgbClr val="C00000"/>
                </a:solidFill>
              </a:rPr>
              <a:t>속성</a:t>
            </a:r>
            <a:r>
              <a:rPr lang="en-US" altLang="ko-KR" dirty="0" smtClean="0">
                <a:solidFill>
                  <a:srgbClr val="C00000"/>
                </a:solidFill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</a:rPr>
              <a:t>값</a:t>
            </a:r>
            <a:r>
              <a:rPr lang="en-US" altLang="ko-KR" dirty="0" smtClean="0">
                <a:solidFill>
                  <a:srgbClr val="C00000"/>
                </a:solidFill>
              </a:rPr>
              <a:t>; … }</a:t>
            </a:r>
          </a:p>
          <a:p>
            <a:pPr lvl="2">
              <a:defRPr/>
            </a:pPr>
            <a:r>
              <a:rPr lang="en-US" altLang="ko-KR" dirty="0" smtClean="0"/>
              <a:t>Type </a:t>
            </a:r>
            <a:r>
              <a:rPr lang="ko-KR" altLang="en-US" dirty="0" err="1" smtClean="0"/>
              <a:t>선택자와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조합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err="1" smtClean="0"/>
              <a:t>상태별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  <a:p>
            <a:pPr marL="627062" lvl="2" indent="0">
              <a:buFontTx/>
              <a:buNone/>
              <a:defRPr/>
            </a:pPr>
            <a:endParaRPr lang="ko-KR" altLang="en-US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CSS </a:t>
            </a:r>
            <a:r>
              <a:rPr lang="ko-KR" altLang="en-US" sz="2000" dirty="0" smtClean="0"/>
              <a:t>파일 적용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dirty="0" smtClean="0"/>
              <a:t>Scene</a:t>
            </a:r>
            <a:r>
              <a:rPr lang="ko-KR" altLang="en-US" dirty="0" smtClean="0"/>
              <a:t>에 추가하여</a:t>
            </a:r>
            <a:r>
              <a:rPr lang="en-US" altLang="ko-KR" dirty="0" smtClean="0"/>
              <a:t> Scene </a:t>
            </a:r>
            <a:r>
              <a:rPr lang="ko-KR" altLang="en-US" dirty="0" smtClean="0"/>
              <a:t>내부의 </a:t>
            </a:r>
            <a:r>
              <a:rPr lang="ko-KR" altLang="en-US" dirty="0" smtClean="0">
                <a:solidFill>
                  <a:srgbClr val="0070C0"/>
                </a:solidFill>
              </a:rPr>
              <a:t>모든</a:t>
            </a:r>
            <a:r>
              <a:rPr lang="ko-KR" altLang="en-US" dirty="0" smtClean="0"/>
              <a:t> 컨테이너와 컨트롤에 적용</a:t>
            </a:r>
            <a:endParaRPr lang="en-US" altLang="ko-KR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721518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다이얼로그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border </a:t>
            </a:r>
            <a:r>
              <a:rPr lang="ko-KR" altLang="en-US" sz="2400" dirty="0" smtClean="0"/>
              <a:t>속성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컨테이너 및 컨트롤의 경계선의 스타일 설정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2079079"/>
            <a:ext cx="754221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8" y="4060279"/>
            <a:ext cx="77438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다이얼로그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background </a:t>
            </a:r>
            <a:r>
              <a:rPr lang="ko-KR" altLang="en-US" sz="2400" dirty="0" smtClean="0"/>
              <a:t>속성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컨테이너 및 컨트롤의 배경 스타일을 설정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fx</a:t>
            </a:r>
            <a:r>
              <a:rPr lang="en-US" altLang="ko-KR" sz="2000" dirty="0" smtClean="0"/>
              <a:t>-background-color</a:t>
            </a:r>
          </a:p>
          <a:p>
            <a:pPr lvl="2"/>
            <a:r>
              <a:rPr lang="ko-KR" altLang="en-US" dirty="0" smtClean="0"/>
              <a:t>선형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그라디언트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원형 </a:t>
            </a:r>
            <a:r>
              <a:rPr lang="ko-KR" altLang="en-US" dirty="0" err="1" smtClean="0"/>
              <a:t>그라디언트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7" y="1789559"/>
            <a:ext cx="755173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675" y="4725144"/>
            <a:ext cx="7740650" cy="20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다이얼로그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font </a:t>
            </a:r>
            <a:r>
              <a:rPr lang="ko-KR" altLang="en-US" sz="2400" dirty="0" smtClean="0"/>
              <a:t>속성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shadow </a:t>
            </a:r>
            <a:r>
              <a:rPr lang="ko-KR" altLang="en-US" sz="2400" dirty="0" smtClean="0"/>
              <a:t>효과</a:t>
            </a:r>
            <a:r>
              <a:rPr lang="en-US" altLang="ko-KR" sz="2400" dirty="0" smtClean="0"/>
              <a:t>(-</a:t>
            </a:r>
            <a:r>
              <a:rPr lang="en-US" altLang="ko-KR" sz="2400" dirty="0" err="1" smtClean="0"/>
              <a:t>fx</a:t>
            </a:r>
            <a:r>
              <a:rPr lang="en-US" altLang="ko-KR" sz="2400" dirty="0" smtClean="0"/>
              <a:t>-effect)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 lvl="2"/>
            <a:r>
              <a:rPr lang="en-US" altLang="ko-KR" dirty="0" smtClean="0"/>
              <a:t>blur-type : </a:t>
            </a:r>
            <a:r>
              <a:rPr lang="en-US" altLang="ko-KR" dirty="0" err="1" smtClean="0"/>
              <a:t>gaussian</a:t>
            </a:r>
            <a:r>
              <a:rPr lang="en-US" altLang="ko-KR" dirty="0" smtClean="0"/>
              <a:t>, one-pass-box, three-pass-box, two-pass-box</a:t>
            </a:r>
          </a:p>
          <a:p>
            <a:pPr lvl="2"/>
            <a:r>
              <a:rPr lang="en-US" altLang="ko-KR" dirty="0" smtClean="0"/>
              <a:t>radius: blur kernel</a:t>
            </a:r>
            <a:r>
              <a:rPr lang="ko-KR" altLang="en-US" dirty="0" smtClean="0"/>
              <a:t>의 반지름</a:t>
            </a:r>
            <a:r>
              <a:rPr lang="en-US" altLang="ko-KR" dirty="0" smtClean="0"/>
              <a:t>, 0.0~127.0 </a:t>
            </a:r>
            <a:r>
              <a:rPr lang="ko-KR" altLang="en-US" dirty="0" smtClean="0"/>
              <a:t>사의의 값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 10</a:t>
            </a:r>
          </a:p>
          <a:p>
            <a:pPr lvl="2"/>
            <a:r>
              <a:rPr lang="en-US" altLang="ko-KR" dirty="0" smtClean="0"/>
              <a:t>spread, choke: </a:t>
            </a:r>
            <a:r>
              <a:rPr lang="ko-KR" altLang="en-US" dirty="0" smtClean="0"/>
              <a:t>그림자의</a:t>
            </a:r>
            <a:r>
              <a:rPr lang="en-US" altLang="ko-KR" dirty="0" smtClean="0"/>
              <a:t> spread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choke, 0.0~1.0 </a:t>
            </a:r>
            <a:r>
              <a:rPr lang="ko-KR" altLang="en-US" dirty="0" smtClean="0"/>
              <a:t>사이의 값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</a:t>
            </a:r>
            <a:r>
              <a:rPr lang="en-US" altLang="ko-KR" dirty="0" smtClean="0"/>
              <a:t> 0.0</a:t>
            </a:r>
          </a:p>
          <a:p>
            <a:pPr lvl="2"/>
            <a:r>
              <a:rPr lang="en-US" altLang="ko-KR" dirty="0" err="1" smtClean="0"/>
              <a:t>offsetX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offsetY</a:t>
            </a:r>
            <a:r>
              <a:rPr lang="en-US" altLang="ko-KR" dirty="0" smtClean="0"/>
              <a:t>:</a:t>
            </a:r>
            <a:r>
              <a:rPr lang="ko-KR" altLang="en-US" dirty="0" smtClean="0"/>
              <a:t> 그림자의 편차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893" y="1268760"/>
            <a:ext cx="754221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093" y="4030960"/>
            <a:ext cx="3238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5450679" y="3308659"/>
            <a:ext cx="2346324" cy="1466853"/>
            <a:chOff x="3030" y="8370"/>
            <a:chExt cx="3780" cy="2325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785" y="9557"/>
              <a:ext cx="1665" cy="81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eaLnBrk="1" hangingPunct="1"/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471" y="9272"/>
              <a:ext cx="1665" cy="80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6" name="AutoShape 7"/>
            <p:cNvCxnSpPr>
              <a:cxnSpLocks noChangeShapeType="1"/>
            </p:cNvCxnSpPr>
            <p:nvPr/>
          </p:nvCxnSpPr>
          <p:spPr bwMode="auto">
            <a:xfrm flipV="1">
              <a:off x="6135" y="8370"/>
              <a:ext cx="0" cy="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7" name="AutoShape 8"/>
            <p:cNvCxnSpPr>
              <a:cxnSpLocks noChangeShapeType="1"/>
            </p:cNvCxnSpPr>
            <p:nvPr/>
          </p:nvCxnSpPr>
          <p:spPr bwMode="auto">
            <a:xfrm flipV="1">
              <a:off x="6450" y="8370"/>
              <a:ext cx="0" cy="1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8" name="AutoShape 9"/>
            <p:cNvCxnSpPr>
              <a:cxnSpLocks noChangeShapeType="1"/>
            </p:cNvCxnSpPr>
            <p:nvPr/>
          </p:nvCxnSpPr>
          <p:spPr bwMode="auto">
            <a:xfrm flipH="1">
              <a:off x="3646" y="10081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9" name="AutoShape 10"/>
            <p:cNvCxnSpPr>
              <a:cxnSpLocks noChangeShapeType="1"/>
            </p:cNvCxnSpPr>
            <p:nvPr/>
          </p:nvCxnSpPr>
          <p:spPr bwMode="auto">
            <a:xfrm flipH="1">
              <a:off x="3646" y="10367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5190" y="8475"/>
              <a:ext cx="1035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just" eaLnBrk="1" hangingPunct="1"/>
              <a:r>
                <a:rPr lang="en-US" altLang="ko-KR" sz="1000">
                  <a:latin typeface="맑은 고딕" pitchFamily="50" charset="-127"/>
                  <a:ea typeface="굴림" pitchFamily="50" charset="-127"/>
                </a:rPr>
                <a:t>offsetX</a:t>
              </a:r>
              <a:endParaRPr lang="ko-KR" altLang="ko-KR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030" y="9572"/>
              <a:ext cx="1035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just" eaLnBrk="1" hangingPunct="1"/>
              <a:r>
                <a:rPr lang="en-US" altLang="ko-KR" sz="1000">
                  <a:latin typeface="맑은 고딕" pitchFamily="50" charset="-127"/>
                  <a:ea typeface="굴림" pitchFamily="50" charset="-127"/>
                </a:rPr>
                <a:t>offsetY</a:t>
              </a:r>
              <a:endParaRPr lang="ko-KR" altLang="ko-KR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2" name="AutoShape 13"/>
            <p:cNvCxnSpPr>
              <a:cxnSpLocks noChangeShapeType="1"/>
            </p:cNvCxnSpPr>
            <p:nvPr/>
          </p:nvCxnSpPr>
          <p:spPr bwMode="auto">
            <a:xfrm rot="-5400000">
              <a:off x="3817" y="10231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" name="AutoShape 14"/>
            <p:cNvCxnSpPr>
              <a:cxnSpLocks noChangeShapeType="1"/>
            </p:cNvCxnSpPr>
            <p:nvPr/>
          </p:nvCxnSpPr>
          <p:spPr bwMode="auto">
            <a:xfrm flipV="1">
              <a:off x="3975" y="10388"/>
              <a:ext cx="1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3637" y="9736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16"/>
            <p:cNvCxnSpPr>
              <a:cxnSpLocks noChangeShapeType="1"/>
            </p:cNvCxnSpPr>
            <p:nvPr/>
          </p:nvCxnSpPr>
          <p:spPr bwMode="auto">
            <a:xfrm>
              <a:off x="6165" y="8940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AutoShape 17"/>
            <p:cNvCxnSpPr>
              <a:cxnSpLocks noChangeShapeType="1"/>
            </p:cNvCxnSpPr>
            <p:nvPr/>
          </p:nvCxnSpPr>
          <p:spPr bwMode="auto">
            <a:xfrm>
              <a:off x="5490" y="8940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6480" y="8940"/>
              <a:ext cx="3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스레드</a:t>
            </a:r>
            <a:r>
              <a:rPr lang="ko-KR" altLang="en-US" sz="2400" b="1" dirty="0" smtClean="0"/>
              <a:t> 동시성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JavaFX</a:t>
            </a:r>
            <a:r>
              <a:rPr lang="en-US" altLang="ko-KR" sz="2400" dirty="0" smtClean="0"/>
              <a:t> UI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동시성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JavaFX</a:t>
            </a:r>
            <a:r>
              <a:rPr lang="en-US" altLang="ko-KR" sz="2000" dirty="0" smtClean="0"/>
              <a:t> UI</a:t>
            </a:r>
            <a:r>
              <a:rPr lang="ko-KR" altLang="en-US" sz="2000" dirty="0" smtClean="0"/>
              <a:t>는 스레드에 안전하지 않음</a:t>
            </a:r>
            <a:endParaRPr lang="en-US" altLang="ko-KR" sz="2000" dirty="0" smtClean="0"/>
          </a:p>
          <a:p>
            <a:pPr lvl="2"/>
            <a:r>
              <a:rPr lang="en-US" altLang="ko-KR" dirty="0" smtClean="0"/>
              <a:t>UI</a:t>
            </a:r>
            <a:r>
              <a:rPr lang="ko-KR" altLang="en-US" dirty="0" smtClean="0"/>
              <a:t>를 생성하고 변경하는 작업은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JavaFX</a:t>
            </a:r>
            <a:r>
              <a:rPr lang="en-US" altLang="ko-KR" dirty="0" smtClean="0"/>
              <a:t> Application Thread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작업 </a:t>
            </a:r>
            <a:r>
              <a:rPr lang="ko-KR" altLang="en-US" dirty="0" err="1" smtClean="0"/>
              <a:t>스레드들은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를 생성하거나 변경할 수 없음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 typeface="Wingdings" pitchFamily="2" charset="2"/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sz="2000" dirty="0" err="1" smtClean="0"/>
              <a:t>JavaFX</a:t>
            </a:r>
            <a:r>
              <a:rPr lang="en-US" altLang="ko-KR" sz="2000" dirty="0" smtClean="0"/>
              <a:t> Application Thread</a:t>
            </a:r>
            <a:r>
              <a:rPr lang="ko-KR" altLang="en-US" sz="2000" dirty="0" smtClean="0"/>
              <a:t>는 시간을 요하는 작업 하지 않도록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시간을 요하는 작업을 하게 되면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는 멈춰있는 상태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Ex) </a:t>
            </a:r>
            <a:r>
              <a:rPr lang="ko-KR" altLang="en-US" dirty="0" smtClean="0"/>
              <a:t>파일 읽고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네트워크상에서 데이터를 주고 받을 경우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작업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생성해 처리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242" y="2204864"/>
            <a:ext cx="4614862" cy="22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스레드</a:t>
            </a:r>
            <a:r>
              <a:rPr lang="ko-KR" altLang="en-US" sz="2400" b="1" dirty="0" smtClean="0"/>
              <a:t> 동시성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Platform.runLater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를 변경할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변경 필요한 경우 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생성해 실행</a:t>
            </a:r>
          </a:p>
          <a:p>
            <a:endParaRPr lang="ko-KR" altLang="en-US" b="1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5231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애플리케이션 개발 시작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JavaFX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라이프 사이클</a:t>
            </a:r>
            <a:endParaRPr lang="en-US" altLang="ko-KR" sz="24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888" y="1869355"/>
            <a:ext cx="4576762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4"/>
          <p:cNvSpPr txBox="1"/>
          <p:nvPr/>
        </p:nvSpPr>
        <p:spPr>
          <a:xfrm>
            <a:off x="1776413" y="2083668"/>
            <a:ext cx="52705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/>
              <a:t>main</a:t>
            </a:r>
            <a:endParaRPr lang="ko-KR" altLang="en-US" sz="1200"/>
          </a:p>
        </p:txBody>
      </p:sp>
      <p:sp>
        <p:nvSpPr>
          <p:cNvPr id="15" name="TextBox 5"/>
          <p:cNvSpPr txBox="1"/>
          <p:nvPr/>
        </p:nvSpPr>
        <p:spPr>
          <a:xfrm>
            <a:off x="276225" y="2664693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  <p:sp>
        <p:nvSpPr>
          <p:cNvPr id="16" name="TextBox 6"/>
          <p:cNvSpPr txBox="1"/>
          <p:nvPr/>
        </p:nvSpPr>
        <p:spPr>
          <a:xfrm>
            <a:off x="990600" y="3226668"/>
            <a:ext cx="132715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/>
              <a:t>JavaFX Launcher</a:t>
            </a:r>
            <a:endParaRPr lang="ko-KR" altLang="en-US" sz="1200"/>
          </a:p>
        </p:txBody>
      </p:sp>
      <p:sp>
        <p:nvSpPr>
          <p:cNvPr id="17" name="TextBox 7"/>
          <p:cNvSpPr txBox="1"/>
          <p:nvPr/>
        </p:nvSpPr>
        <p:spPr>
          <a:xfrm>
            <a:off x="6848475" y="2369418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  <p:sp>
        <p:nvSpPr>
          <p:cNvPr id="18" name="TextBox 8"/>
          <p:cNvSpPr txBox="1"/>
          <p:nvPr/>
        </p:nvSpPr>
        <p:spPr>
          <a:xfrm>
            <a:off x="276225" y="3869605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  <p:sp>
        <p:nvSpPr>
          <p:cNvPr id="19" name="TextBox 9"/>
          <p:cNvSpPr txBox="1"/>
          <p:nvPr/>
        </p:nvSpPr>
        <p:spPr>
          <a:xfrm>
            <a:off x="6848475" y="3440980"/>
            <a:ext cx="2019300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/>
              <a:t>JavaFX Application Thread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스레드</a:t>
            </a:r>
            <a:r>
              <a:rPr lang="ko-KR" altLang="en-US" sz="2400" b="1" dirty="0" smtClean="0"/>
              <a:t> 동시성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Task </a:t>
            </a:r>
            <a:r>
              <a:rPr lang="ko-KR" altLang="en-US" sz="2400" dirty="0" smtClean="0"/>
              <a:t>클래스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javafx.concurrent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패키지가 제공하는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동시성 </a:t>
            </a:r>
            <a:r>
              <a:rPr lang="en-US" altLang="ko-KR" sz="2000" dirty="0" smtClean="0"/>
              <a:t> API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Worker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>
                <a:solidFill>
                  <a:schemeClr val="accent1"/>
                </a:solidFill>
              </a:rPr>
              <a:t>작업 </a:t>
            </a:r>
            <a:r>
              <a:rPr lang="ko-KR" altLang="en-US" dirty="0" err="1" smtClean="0">
                <a:solidFill>
                  <a:schemeClr val="accent1"/>
                </a:solidFill>
              </a:rPr>
              <a:t>스레드가</a:t>
            </a:r>
            <a:r>
              <a:rPr lang="en-US" altLang="ko-KR" dirty="0" smtClean="0">
                <a:solidFill>
                  <a:schemeClr val="accent1"/>
                </a:solidFill>
              </a:rPr>
              <a:t> UI </a:t>
            </a:r>
            <a:r>
              <a:rPr lang="ko-KR" altLang="en-US" dirty="0" smtClean="0">
                <a:solidFill>
                  <a:schemeClr val="accent1"/>
                </a:solidFill>
              </a:rPr>
              <a:t>변경할 때 </a:t>
            </a:r>
            <a:r>
              <a:rPr lang="en-US" altLang="ko-KR" dirty="0" smtClean="0">
                <a:solidFill>
                  <a:schemeClr val="accent1"/>
                </a:solidFill>
              </a:rPr>
              <a:t>Task</a:t>
            </a:r>
            <a:r>
              <a:rPr lang="ko-KR" altLang="en-US" dirty="0" smtClean="0">
                <a:solidFill>
                  <a:schemeClr val="accent1"/>
                </a:solidFill>
              </a:rPr>
              <a:t>와 </a:t>
            </a:r>
            <a:r>
              <a:rPr lang="en-US" altLang="ko-KR" dirty="0" smtClean="0">
                <a:solidFill>
                  <a:schemeClr val="accent1"/>
                </a:solidFill>
              </a:rPr>
              <a:t>Service</a:t>
            </a:r>
            <a:r>
              <a:rPr lang="ko-KR" altLang="en-US" dirty="0" smtClean="0">
                <a:solidFill>
                  <a:schemeClr val="accent1"/>
                </a:solidFill>
              </a:rPr>
              <a:t>에서 공통적으로 사용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            </a:t>
            </a:r>
            <a:r>
              <a:rPr lang="ko-KR" altLang="en-US" dirty="0" smtClean="0">
                <a:solidFill>
                  <a:schemeClr val="accent1"/>
                </a:solidFill>
              </a:rPr>
              <a:t>할 수 있는 메소드 제공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lvl="2"/>
            <a:r>
              <a:rPr lang="en-US" altLang="ko-KR" dirty="0" smtClean="0"/>
              <a:t>Task  </a:t>
            </a:r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2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1"/>
                </a:solidFill>
              </a:rPr>
              <a:t>JavaFX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애플리케이션에서 </a:t>
            </a:r>
            <a:r>
              <a:rPr lang="ko-KR" altLang="en-US" dirty="0" err="1" smtClean="0">
                <a:solidFill>
                  <a:schemeClr val="accent1"/>
                </a:solidFill>
              </a:rPr>
              <a:t>비동기</a:t>
            </a:r>
            <a:r>
              <a:rPr lang="ko-KR" altLang="en-US" dirty="0" smtClean="0">
                <a:solidFill>
                  <a:schemeClr val="accent1"/>
                </a:solidFill>
              </a:rPr>
              <a:t> 작업을 표현한 클래스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lvl="2"/>
            <a:r>
              <a:rPr lang="en-US" altLang="ko-KR" dirty="0" smtClean="0"/>
              <a:t>Service </a:t>
            </a:r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2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Task</a:t>
            </a:r>
            <a:r>
              <a:rPr lang="ko-KR" altLang="en-US" dirty="0" smtClean="0">
                <a:solidFill>
                  <a:schemeClr val="accent1"/>
                </a:solidFill>
              </a:rPr>
              <a:t>를 간편하게 시작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취소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err="1" smtClean="0">
                <a:solidFill>
                  <a:schemeClr val="accent1"/>
                </a:solidFill>
              </a:rPr>
              <a:t>재시작</a:t>
            </a:r>
            <a:r>
              <a:rPr lang="ko-KR" altLang="en-US" dirty="0" smtClean="0">
                <a:solidFill>
                  <a:schemeClr val="accent1"/>
                </a:solidFill>
              </a:rPr>
              <a:t> 할 수 있는 기능 제공하는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           </a:t>
            </a:r>
            <a:r>
              <a:rPr lang="ko-KR" altLang="en-US" dirty="0" smtClean="0">
                <a:solidFill>
                  <a:schemeClr val="accent1"/>
                </a:solidFill>
              </a:rPr>
              <a:t>클래스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26003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스레드</a:t>
            </a:r>
            <a:r>
              <a:rPr lang="ko-KR" altLang="en-US" sz="2400" b="1" dirty="0" smtClean="0"/>
              <a:t> 동시성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>
              <a:defRPr/>
            </a:pPr>
            <a:r>
              <a:rPr lang="en-US" altLang="ko-KR" sz="2000" dirty="0" smtClean="0"/>
              <a:t>Task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612775" lvl="2">
              <a:defRPr/>
            </a:pPr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작업을 정의할 때는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상속해 클래스 생성 </a:t>
            </a:r>
            <a:endParaRPr lang="en-US" altLang="ko-KR" dirty="0" smtClean="0"/>
          </a:p>
          <a:p>
            <a:pPr marL="612775" lvl="2">
              <a:defRPr/>
            </a:pPr>
            <a:r>
              <a:rPr lang="ko-KR" altLang="en-US" dirty="0" smtClean="0"/>
              <a:t>그 후에 </a:t>
            </a:r>
            <a:r>
              <a:rPr lang="en-US" altLang="ko-KR" dirty="0" smtClean="0"/>
              <a:t>call 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재정의해 작업 결과 값 얻도록</a:t>
            </a:r>
            <a:endParaRPr lang="en-US" altLang="ko-KR" dirty="0" smtClean="0"/>
          </a:p>
          <a:p>
            <a:pPr marL="612775" lvl="2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Task </a:t>
            </a:r>
            <a:r>
              <a:rPr lang="ko-KR" altLang="en-US" sz="2000" dirty="0" smtClean="0"/>
              <a:t>취소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dirty="0" smtClean="0"/>
              <a:t>Task</a:t>
            </a:r>
            <a:r>
              <a:rPr lang="ko-KR" altLang="en-US" dirty="0" smtClean="0"/>
              <a:t>가 처리되는 도중 취소 하려면 </a:t>
            </a:r>
            <a:r>
              <a:rPr lang="en-US" altLang="ko-KR" dirty="0" smtClean="0"/>
              <a:t>cancel()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Task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cancel()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호출되었는지 검사해 작업 멈출 수 있도록</a:t>
            </a:r>
            <a:endParaRPr lang="en-US" altLang="ko-KR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dirty="0" smtClean="0"/>
              <a:t>call()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작업 </a:t>
            </a:r>
            <a:r>
              <a:rPr lang="ko-KR" altLang="en-US" dirty="0" err="1" smtClean="0"/>
              <a:t>스레드상에서</a:t>
            </a:r>
            <a:r>
              <a:rPr lang="ko-KR" altLang="en-US" dirty="0" smtClean="0"/>
              <a:t> 호출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변경 코드 작성 불가</a:t>
            </a:r>
            <a:endParaRPr lang="en-US" altLang="ko-KR" b="1" dirty="0" smtClean="0"/>
          </a:p>
          <a:p>
            <a:pPr lvl="3">
              <a:defRPr/>
            </a:pPr>
            <a:r>
              <a:rPr lang="en-US" altLang="ko-KR" dirty="0" err="1" smtClean="0"/>
              <a:t>updateProgress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updateMessage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4">
              <a:defRPr/>
            </a:pPr>
            <a:r>
              <a:rPr lang="en-US" altLang="ko-KR" dirty="0" smtClean="0"/>
              <a:t>UI </a:t>
            </a:r>
            <a:r>
              <a:rPr lang="ko-KR" altLang="en-US" dirty="0" smtClean="0"/>
              <a:t>속성 바인딩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err="1" smtClean="0"/>
              <a:t>Platform.runLater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>
              <a:defRPr/>
            </a:pPr>
            <a:endParaRPr lang="en-US" altLang="ko-KR" sz="2000" dirty="0" smtClean="0"/>
          </a:p>
          <a:p>
            <a:pPr marL="627062" lvl="2" indent="0">
              <a:buFontTx/>
              <a:buNone/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marL="612775" lvl="2">
              <a:defRPr/>
            </a:pP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스레드</a:t>
            </a:r>
            <a:r>
              <a:rPr lang="ko-KR" altLang="en-US" sz="2400" b="1" dirty="0" smtClean="0"/>
              <a:t> 동시성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 smtClean="0"/>
              <a:t>작업 상태 별 </a:t>
            </a:r>
            <a:r>
              <a:rPr lang="ko-KR" altLang="en-US" sz="2000" dirty="0" err="1" smtClean="0"/>
              <a:t>콜백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작업이 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따라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의 다음 세가지 메소드 중 하나 자동 </a:t>
            </a:r>
            <a:r>
              <a:rPr lang="ko-KR" altLang="en-US" dirty="0" err="1" smtClean="0"/>
              <a:t>콜백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Task </a:t>
            </a:r>
            <a:r>
              <a:rPr lang="ko-KR" altLang="en-US" dirty="0" smtClean="0"/>
              <a:t>클래스를 작성할 때 재정의해서 애플리케이션 </a:t>
            </a:r>
            <a:r>
              <a:rPr lang="ko-KR" altLang="en-US" dirty="0" err="1" smtClean="0"/>
              <a:t>로직으로</a:t>
            </a:r>
            <a:r>
              <a:rPr lang="ko-KR" altLang="en-US" dirty="0" smtClean="0"/>
              <a:t> 재구성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작업 결과가 있는</a:t>
            </a:r>
            <a:r>
              <a:rPr lang="en-US" altLang="ko-KR" dirty="0" smtClean="0"/>
              <a:t> Task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(call()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리턴값</a:t>
            </a:r>
            <a:r>
              <a:rPr lang="ko-KR" altLang="en-US" dirty="0" smtClean="0"/>
              <a:t> 있을 경우</a:t>
            </a:r>
            <a:r>
              <a:rPr lang="en-US" altLang="ko-KR" dirty="0" smtClean="0"/>
              <a:t>) </a:t>
            </a:r>
          </a:p>
          <a:p>
            <a:pPr lvl="3"/>
            <a:r>
              <a:rPr lang="en-US" altLang="ko-KR" dirty="0" smtClean="0"/>
              <a:t>succeeded()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재정의해 작업 결과 얻는 것 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의 타입 파라미터에 지정된 타입</a:t>
            </a:r>
            <a:endParaRPr lang="en-US" altLang="ko-KR" dirty="0" smtClean="0"/>
          </a:p>
          <a:p>
            <a:pPr lvl="2"/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C00000"/>
                </a:solidFill>
              </a:rPr>
              <a:t>JavaFX</a:t>
            </a:r>
            <a:r>
              <a:rPr lang="en-US" altLang="ko-KR" dirty="0" smtClean="0">
                <a:solidFill>
                  <a:srgbClr val="C00000"/>
                </a:solidFill>
              </a:rPr>
              <a:t> Application Thread</a:t>
            </a:r>
            <a:r>
              <a:rPr lang="ko-KR" altLang="en-US" dirty="0" smtClean="0">
                <a:solidFill>
                  <a:srgbClr val="C00000"/>
                </a:solidFill>
              </a:rPr>
              <a:t>상에서 호출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C00000"/>
                </a:solidFill>
              </a:rPr>
              <a:t>안전하게</a:t>
            </a:r>
            <a:r>
              <a:rPr lang="en-US" altLang="ko-KR" dirty="0" smtClean="0">
                <a:solidFill>
                  <a:srgbClr val="C00000"/>
                </a:solidFill>
              </a:rPr>
              <a:t> UI </a:t>
            </a:r>
            <a:r>
              <a:rPr lang="ko-KR" altLang="en-US" dirty="0" smtClean="0">
                <a:solidFill>
                  <a:srgbClr val="C00000"/>
                </a:solidFill>
              </a:rPr>
              <a:t>변경 코드 작성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3"/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551738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스레드</a:t>
            </a:r>
            <a:r>
              <a:rPr lang="ko-KR" altLang="en-US" sz="2400" b="1" dirty="0" smtClean="0"/>
              <a:t> 동시성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Service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클래스</a:t>
            </a: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작업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스레드상에서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Task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를 간편하게 시작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취소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재시작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기능 제공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lvl="1"/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Service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생성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 </a:t>
            </a:r>
          </a:p>
          <a:p>
            <a:pPr lvl="2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Service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를 상속받고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createTask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()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재정의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lvl="2"/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createTask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는 작업 스레드가 실행할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Task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를 생성해서 리턴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lvl="2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Service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시작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취소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재시작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lvl="2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start()</a:t>
            </a:r>
          </a:p>
          <a:p>
            <a:pPr lvl="2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cancel()</a:t>
            </a:r>
          </a:p>
          <a:p>
            <a:pPr lvl="2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restart()</a:t>
            </a:r>
          </a:p>
          <a:p>
            <a:pPr lvl="2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중괄호 5"/>
          <p:cNvSpPr/>
          <p:nvPr/>
        </p:nvSpPr>
        <p:spPr>
          <a:xfrm>
            <a:off x="2411760" y="3212976"/>
            <a:ext cx="238125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" name="TextBox 4"/>
          <p:cNvSpPr txBox="1"/>
          <p:nvPr/>
        </p:nvSpPr>
        <p:spPr>
          <a:xfrm>
            <a:off x="2697510" y="3487614"/>
            <a:ext cx="2897188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JavaFX Application Thread </a:t>
            </a:r>
            <a:r>
              <a:rPr lang="ko-KR" altLang="en-US" sz="1200" dirty="0"/>
              <a:t>상에서 호출</a:t>
            </a:r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스레드</a:t>
            </a:r>
            <a:r>
              <a:rPr lang="ko-KR" altLang="en-US" sz="2400" b="1" dirty="0" smtClean="0"/>
              <a:t> 동시성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 smtClean="0"/>
              <a:t>작업 상태 별 </a:t>
            </a:r>
            <a:r>
              <a:rPr lang="ko-KR" altLang="en-US" sz="2000" dirty="0" err="1" smtClean="0"/>
              <a:t>콜백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작업이 어떻게 처리됐는지 따라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의 다음 세 가지 메소드 중 하나가 자동 </a:t>
            </a:r>
            <a:r>
              <a:rPr lang="ko-KR" altLang="en-US" dirty="0" err="1" smtClean="0"/>
              <a:t>콜백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Service </a:t>
            </a:r>
            <a:r>
              <a:rPr lang="ko-KR" altLang="en-US" dirty="0" smtClean="0"/>
              <a:t>클래스를 작성할 때 재정의해서 애플리케이션 </a:t>
            </a:r>
            <a:r>
              <a:rPr lang="ko-KR" altLang="en-US" dirty="0" err="1" smtClean="0"/>
              <a:t>로직으로</a:t>
            </a:r>
            <a:r>
              <a:rPr lang="ko-KR" altLang="en-US" dirty="0" smtClean="0"/>
              <a:t> 재구성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작업 결과가 있는</a:t>
            </a:r>
            <a:r>
              <a:rPr lang="en-US" altLang="ko-KR" dirty="0" smtClean="0"/>
              <a:t> Task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(call()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있을 경우</a:t>
            </a:r>
            <a:r>
              <a:rPr lang="en-US" altLang="ko-KR" dirty="0" smtClean="0"/>
              <a:t>) </a:t>
            </a:r>
          </a:p>
          <a:p>
            <a:pPr lvl="3"/>
            <a:r>
              <a:rPr lang="en-US" altLang="ko-KR" dirty="0" smtClean="0"/>
              <a:t>succeeded()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재정의해 작업 결과 얻음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의 타입 파라미터에 지정된 타입</a:t>
            </a:r>
            <a:endParaRPr lang="en-US" altLang="ko-KR" dirty="0" smtClean="0"/>
          </a:p>
          <a:p>
            <a:pPr lvl="2"/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C00000"/>
                </a:solidFill>
              </a:rPr>
              <a:t>JavaFX</a:t>
            </a:r>
            <a:r>
              <a:rPr lang="en-US" altLang="ko-KR" dirty="0" smtClean="0">
                <a:solidFill>
                  <a:srgbClr val="C00000"/>
                </a:solidFill>
              </a:rPr>
              <a:t> Application Thread</a:t>
            </a:r>
            <a:r>
              <a:rPr lang="ko-KR" altLang="en-US" dirty="0" smtClean="0">
                <a:solidFill>
                  <a:srgbClr val="C00000"/>
                </a:solidFill>
              </a:rPr>
              <a:t>상에서 호출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C00000"/>
                </a:solidFill>
              </a:rPr>
              <a:t>안전하게</a:t>
            </a:r>
            <a:r>
              <a:rPr lang="en-US" altLang="ko-KR" dirty="0" smtClean="0">
                <a:solidFill>
                  <a:srgbClr val="C00000"/>
                </a:solidFill>
              </a:rPr>
              <a:t> UI </a:t>
            </a:r>
            <a:r>
              <a:rPr lang="ko-KR" altLang="en-US" dirty="0" smtClean="0">
                <a:solidFill>
                  <a:srgbClr val="C00000"/>
                </a:solidFill>
              </a:rPr>
              <a:t>변경 코드 작성 가능</a:t>
            </a:r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718" y="1844824"/>
            <a:ext cx="75517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화면 이동과 애니메이션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화면 이동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Stage</a:t>
            </a:r>
            <a:r>
              <a:rPr lang="ko-KR" altLang="en-US" sz="2000" dirty="0" smtClean="0"/>
              <a:t>에 새로운 </a:t>
            </a:r>
            <a:r>
              <a:rPr lang="en-US" altLang="ko-KR" sz="2000" dirty="0" smtClean="0"/>
              <a:t>Scene</a:t>
            </a:r>
            <a:r>
              <a:rPr lang="ko-KR" altLang="en-US" sz="2000" dirty="0" smtClean="0"/>
              <a:t>을 세팅하는 것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StackPane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루트 컨테이너로 사용하면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애니메이션도 사용 가능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5200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화면 이동과 애니메이션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애니메이션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컨트롤 또는 컨테이너의 속성</a:t>
            </a:r>
            <a:r>
              <a:rPr lang="en-US" altLang="ko-KR" sz="2000" dirty="0" smtClean="0"/>
              <a:t>(Property ) </a:t>
            </a:r>
            <a:r>
              <a:rPr lang="ko-KR" altLang="en-US" sz="2000" dirty="0" smtClean="0"/>
              <a:t>변화를 주어진 시간 동안 진행함으로써 구현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애니메이션과 관련된 클래스</a:t>
            </a:r>
            <a:endParaRPr lang="en-US" altLang="ko-KR" sz="2000" dirty="0" smtClean="0"/>
          </a:p>
          <a:p>
            <a:pPr lvl="1"/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2204864"/>
            <a:ext cx="82010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JavaFX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애플리케이션 개발 시작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메인 클래스 실행 </a:t>
            </a:r>
            <a:r>
              <a:rPr lang="ko-KR" altLang="en-US" sz="2400" dirty="0" err="1" smtClean="0"/>
              <a:t>매개값</a:t>
            </a:r>
            <a:r>
              <a:rPr lang="ko-KR" altLang="en-US" sz="2400" dirty="0" smtClean="0"/>
              <a:t> 얻기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init() </a:t>
            </a:r>
            <a:r>
              <a:rPr lang="ko-KR" altLang="en-US" sz="2000" dirty="0" err="1" smtClean="0"/>
              <a:t>메소드에서</a:t>
            </a:r>
            <a:r>
              <a:rPr lang="ko-KR" altLang="en-US" sz="2000" dirty="0" smtClean="0"/>
              <a:t> 다음 두 가지 방법으로 </a:t>
            </a:r>
            <a:r>
              <a:rPr lang="ko-KR" altLang="en-US" sz="2000" dirty="0" err="1" smtClean="0"/>
              <a:t>매개값</a:t>
            </a:r>
            <a:r>
              <a:rPr lang="ko-KR" altLang="en-US" sz="2000" dirty="0" smtClean="0"/>
              <a:t> 얻기</a:t>
            </a:r>
            <a:endParaRPr lang="en-US" altLang="ko-KR" sz="2000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2400" dirty="0" smtClean="0"/>
              <a:t>무대와 장면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무대</a:t>
            </a:r>
            <a:r>
              <a:rPr lang="en-US" altLang="ko-KR" sz="2000" dirty="0" smtClean="0"/>
              <a:t>(Stage)</a:t>
            </a:r>
            <a:r>
              <a:rPr lang="ko-KR" altLang="en-US" sz="2000" dirty="0" smtClean="0"/>
              <a:t>는 윈도우 하나에 하나의 장면 가질 수 있음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장면은 </a:t>
            </a:r>
            <a:r>
              <a:rPr lang="en-US" altLang="ko-KR" sz="2000" dirty="0" err="1" smtClean="0"/>
              <a:t>javafx.scene.Scene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으로 표현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2" y="1655837"/>
            <a:ext cx="807243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619" y="4023320"/>
            <a:ext cx="30210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FXML </a:t>
            </a:r>
            <a:r>
              <a:rPr lang="ko-KR" altLang="en-US" sz="2400" b="1" dirty="0" smtClean="0"/>
              <a:t>레이아웃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레이아웃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Scene</a:t>
            </a:r>
            <a:r>
              <a:rPr lang="ko-KR" altLang="en-US" sz="2000" dirty="0" smtClean="0"/>
              <a:t>에 포함된 다양한 컨트롤들을 배치하는 것</a:t>
            </a:r>
            <a:endParaRPr lang="en-US" altLang="ko-KR" sz="2000" dirty="0" smtClean="0"/>
          </a:p>
          <a:p>
            <a:pPr lvl="2">
              <a:buFont typeface="Wingdings" pitchFamily="2" charset="2"/>
              <a:buNone/>
            </a:pPr>
            <a:endParaRPr lang="en-US" altLang="ko-KR" dirty="0" smtClean="0"/>
          </a:p>
          <a:p>
            <a:pPr lvl="1"/>
            <a:r>
              <a:rPr lang="ko-KR" altLang="en-US" sz="2000" dirty="0" smtClean="0"/>
              <a:t>프로그램적 레이아웃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자바 코드로만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간단하게 쉽게 만들 것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코드를 잘 정리하지 않으면 난해한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</a:t>
            </a:r>
            <a:r>
              <a:rPr lang="ko-KR" altLang="en-US" dirty="0" smtClean="0">
                <a:solidFill>
                  <a:srgbClr val="0070C0"/>
                </a:solidFill>
              </a:rPr>
              <a:t>직접</a:t>
            </a:r>
            <a:r>
              <a:rPr lang="ko-KR" altLang="en-US" dirty="0" smtClean="0"/>
              <a:t> 작성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디자이너와 협력 개발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 완료 후 간단한 레이아웃 변경이나 스타일 변경이라도 자바 소스 수정 후 재 컴파일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FXML </a:t>
            </a:r>
            <a:r>
              <a:rPr lang="ko-KR" altLang="en-US" sz="2400" b="1" dirty="0" smtClean="0"/>
              <a:t>레이아웃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smtClean="0"/>
              <a:t>FXML </a:t>
            </a:r>
            <a:r>
              <a:rPr lang="ko-KR" altLang="en-US" sz="2000" dirty="0" smtClean="0"/>
              <a:t>레이아웃</a:t>
            </a:r>
            <a:endParaRPr lang="en-US" altLang="ko-KR" sz="2000" dirty="0" smtClean="0"/>
          </a:p>
          <a:p>
            <a:pPr lvl="2"/>
            <a:r>
              <a:rPr lang="en-US" altLang="ko-KR" dirty="0" smtClean="0"/>
              <a:t>FXML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기반의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JavaFX</a:t>
            </a:r>
            <a:r>
              <a:rPr lang="en-US" altLang="ko-KR" dirty="0" smtClean="0"/>
              <a:t> UI </a:t>
            </a:r>
            <a:r>
              <a:rPr lang="ko-KR" altLang="en-US" dirty="0" smtClean="0"/>
              <a:t>레이아웃 자바 코드에서 분리 </a:t>
            </a:r>
            <a:r>
              <a:rPr lang="en-US" altLang="ko-KR" dirty="0" smtClean="0"/>
              <a:t>-</a:t>
            </a:r>
            <a:r>
              <a:rPr lang="ko-KR" altLang="en-US" dirty="0" smtClean="0"/>
              <a:t> 태그로 선언하는 방법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애플리케이션 및 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(Android)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개발법과 유사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디자이너와 협업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레이아웃 변경이나 스타일 변경 시 자바 소스 수정</a:t>
            </a:r>
            <a:r>
              <a:rPr lang="en-US" altLang="ko-KR" dirty="0" smtClean="0"/>
              <a:t> X</a:t>
            </a:r>
          </a:p>
          <a:p>
            <a:pPr lvl="2"/>
            <a:r>
              <a:rPr lang="ko-KR" altLang="en-US" dirty="0" smtClean="0"/>
              <a:t>레이아웃이 비슷한 장면</a:t>
            </a:r>
            <a:r>
              <a:rPr lang="en-US" altLang="ko-KR" dirty="0" smtClean="0"/>
              <a:t>(Scene)</a:t>
            </a:r>
            <a:r>
              <a:rPr lang="ko-KR" altLang="en-US" dirty="0" smtClean="0"/>
              <a:t>들간에 재사용 가능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068960"/>
            <a:ext cx="3530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902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FXML </a:t>
            </a:r>
            <a:r>
              <a:rPr lang="ko-KR" altLang="en-US" sz="2400" b="1" dirty="0" smtClean="0"/>
              <a:t>레이아웃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레이아웃 여백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마진</a:t>
            </a:r>
            <a:r>
              <a:rPr lang="en-US" altLang="ko-KR" sz="2400" dirty="0" smtClean="0"/>
              <a:t>(margin)</a:t>
            </a:r>
            <a:r>
              <a:rPr lang="ko-KR" altLang="en-US" sz="2400" dirty="0" smtClean="0"/>
              <a:t>과 패딩</a:t>
            </a:r>
            <a:r>
              <a:rPr lang="en-US" altLang="ko-KR" sz="2400" dirty="0" smtClean="0"/>
              <a:t>(padding)</a:t>
            </a:r>
          </a:p>
          <a:p>
            <a:pPr lvl="1"/>
            <a:r>
              <a:rPr lang="ko-KR" altLang="en-US" sz="2000" dirty="0" err="1" smtClean="0"/>
              <a:t>패딩은</a:t>
            </a:r>
            <a:r>
              <a:rPr lang="ko-KR" altLang="en-US" sz="2000" dirty="0" smtClean="0"/>
              <a:t> 안쪽 여백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마진은 바깥 여백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620688"/>
            <a:ext cx="84969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086600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1857</Words>
  <Application>Microsoft Office PowerPoint</Application>
  <PresentationFormat>화면 슬라이드 쇼(4:3)</PresentationFormat>
  <Paragraphs>505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233</cp:revision>
  <dcterms:created xsi:type="dcterms:W3CDTF">2018-03-28T12:54:45Z</dcterms:created>
  <dcterms:modified xsi:type="dcterms:W3CDTF">2023-12-26T23:55:32Z</dcterms:modified>
</cp:coreProperties>
</file>