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302" r:id="rId2"/>
    <p:sldId id="258" r:id="rId3"/>
    <p:sldId id="399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80" r:id="rId12"/>
    <p:sldId id="581" r:id="rId13"/>
    <p:sldId id="582" r:id="rId14"/>
    <p:sldId id="578" r:id="rId15"/>
    <p:sldId id="330" r:id="rId16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9857" autoAdjust="0"/>
  </p:normalViewPr>
  <p:slideViewPr>
    <p:cSldViewPr showGuides="1">
      <p:cViewPr varScale="1">
        <p:scale>
          <a:sx n="80" d="100"/>
          <a:sy n="80" d="100"/>
        </p:scale>
        <p:origin x="-96" y="-726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8109424-9B36-46C3-9AD7-E60826B288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435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60CB9FF-4B03-4985-8A51-8986B211B0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28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baseline="0" dirty="0" smtClean="0">
                <a:solidFill>
                  <a:srgbClr val="0066CC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1pPr>
            <a:lvl2pPr marL="534988" indent="-265113">
              <a:buClr>
                <a:srgbClr val="FF0000"/>
              </a:buClr>
              <a:buFont typeface="Wingdings" pitchFamily="2" charset="2"/>
              <a:buChar char="§"/>
              <a:defRPr lang="ko-KR" altLang="en-US" sz="21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717550" indent="-177800">
              <a:buClr>
                <a:schemeClr val="accent3"/>
              </a:buClr>
              <a:buFont typeface="Arial" pitchFamily="34" charset="0"/>
              <a:buChar char="•"/>
              <a:defRPr lang="en-US" altLang="ko-KR" sz="18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2663" indent="-180975">
              <a:buFont typeface="Wingdings" pitchFamily="2" charset="2"/>
              <a:buChar char="§"/>
              <a:defRPr sz="1500" baseline="0">
                <a:latin typeface="Times New Roman" pitchFamily="18" charset="0"/>
                <a:ea typeface="맑은 고딕" pitchFamily="50" charset="-127"/>
              </a:defRPr>
            </a:lvl5pPr>
            <a:lvl6pPr>
              <a:buNone/>
              <a:defRPr/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 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 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넷 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363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 baseline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EF9C974-4D08-4A44-914C-9312496638C6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/15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첫 번째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7" r:id="rId2"/>
    <p:sldLayoutId id="21474838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baseline="0" dirty="0">
          <a:solidFill>
            <a:srgbClr val="0066CC"/>
          </a:solidFill>
          <a:latin typeface="Times New Roman" pitchFamily="18" charset="0"/>
          <a:ea typeface="맑은 고딕" pitchFamily="50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1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2pPr>
      <a:lvl3pPr marL="882650" indent="-342900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18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3pPr>
      <a:lvl4pPr marL="882650" indent="-3429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ko-KR" altLang="en-US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430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15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사용자 중심 디자인</a:t>
            </a:r>
          </a:p>
        </p:txBody>
      </p:sp>
      <p:sp>
        <p:nvSpPr>
          <p:cNvPr id="3075" name="내용 개체 틀 8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  <a:endParaRPr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 디자인에서의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844146"/>
          </a:xfrm>
        </p:spPr>
        <p:txBody>
          <a:bodyPr/>
          <a:lstStyle/>
          <a:p>
            <a:r>
              <a:rPr lang="ko-KR" altLang="en-US" dirty="0"/>
              <a:t>유용성을 위한 웹 </a:t>
            </a:r>
            <a:r>
              <a:rPr lang="ko-KR" altLang="en-US" dirty="0" smtClean="0"/>
              <a:t>인터페이스</a:t>
            </a:r>
            <a:endParaRPr lang="en-US" altLang="ko-KR" dirty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7-1] </a:t>
            </a:r>
            <a:r>
              <a:rPr lang="ko-KR" altLang="en-US" sz="1500" dirty="0" smtClean="0"/>
              <a:t>유용성을 위해 만들어진 웹 </a:t>
            </a:r>
            <a:r>
              <a:rPr lang="ko-KR" altLang="en-US" sz="1500" dirty="0" err="1" smtClean="0"/>
              <a:t>네비게이션</a:t>
            </a:r>
            <a:endParaRPr lang="ko-KR" altLang="en-US" sz="15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810886" y="1821074"/>
            <a:ext cx="6101753" cy="1786309"/>
            <a:chOff x="455796" y="1847682"/>
            <a:chExt cx="6101753" cy="1786309"/>
          </a:xfrm>
        </p:grpSpPr>
        <p:pic>
          <p:nvPicPr>
            <p:cNvPr id="1026" name="Picture 2" descr="D:\강의교안\7장_img\7장_img\ch07-01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5796" y="1847682"/>
              <a:ext cx="6101753" cy="1486404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331640" y="3356992"/>
              <a:ext cx="2339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7-1]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인터파크</a:t>
              </a:r>
              <a:r>
                <a:rPr lang="ko-KR" altLang="en-US" sz="1200" b="1" dirty="0" smtClean="0">
                  <a:latin typeface="+mn-ea"/>
                  <a:ea typeface="+mn-ea"/>
                </a:rPr>
                <a:t>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네비게이션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66183" y="3838173"/>
            <a:ext cx="7625632" cy="1567626"/>
            <a:chOff x="611560" y="3717032"/>
            <a:chExt cx="7625632" cy="1567626"/>
          </a:xfrm>
        </p:grpSpPr>
        <p:pic>
          <p:nvPicPr>
            <p:cNvPr id="1027" name="Picture 3" descr="D:\강의교안\7장_img\7장_img\ch07-0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3717032"/>
              <a:ext cx="7625632" cy="1274061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26888" y="5007659"/>
              <a:ext cx="2339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7-2]</a:t>
              </a:r>
              <a:r>
                <a:rPr lang="ko-KR" altLang="en-US" sz="1200" b="1" dirty="0" smtClean="0">
                  <a:latin typeface="+mn-ea"/>
                  <a:ea typeface="+mn-ea"/>
                </a:rPr>
                <a:t>조선일보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네비게이션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27584" y="5509215"/>
            <a:ext cx="5502195" cy="1232153"/>
            <a:chOff x="1619672" y="5301208"/>
            <a:chExt cx="5502195" cy="1232153"/>
          </a:xfrm>
        </p:grpSpPr>
        <p:pic>
          <p:nvPicPr>
            <p:cNvPr id="1028" name="Picture 4" descr="D:\강의교안\7장_img\7장_img\ch07-03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2" y="5301208"/>
              <a:ext cx="5502195" cy="9493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763688" y="6256362"/>
              <a:ext cx="2393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7-3]</a:t>
              </a:r>
              <a:r>
                <a:rPr lang="ko-KR" altLang="en-US" sz="1200" b="1" dirty="0" smtClean="0">
                  <a:latin typeface="+mn-ea"/>
                  <a:ea typeface="+mn-ea"/>
                </a:rPr>
                <a:t>국민은행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네비게이션</a:t>
              </a:r>
              <a:r>
                <a:rPr lang="ko-KR" altLang="en-US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 디자인에서의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844146"/>
          </a:xfrm>
        </p:spPr>
        <p:txBody>
          <a:bodyPr/>
          <a:lstStyle/>
          <a:p>
            <a:r>
              <a:rPr lang="ko-KR" altLang="en-US" dirty="0"/>
              <a:t>유용성을 위한 웹 </a:t>
            </a:r>
            <a:r>
              <a:rPr lang="ko-KR" altLang="en-US" dirty="0" smtClean="0"/>
              <a:t>인터페이스</a:t>
            </a:r>
            <a:endParaRPr lang="en-US" altLang="ko-KR" dirty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7-2] </a:t>
            </a:r>
            <a:r>
              <a:rPr lang="ko-KR" altLang="en-US" sz="1500" dirty="0" smtClean="0"/>
              <a:t>고속버스 예약 및 구매 사이트</a:t>
            </a:r>
            <a:endParaRPr lang="ko-KR" altLang="en-US" sz="15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691680" y="1787673"/>
            <a:ext cx="5616624" cy="4637718"/>
            <a:chOff x="1691680" y="1787673"/>
            <a:chExt cx="5616624" cy="4637718"/>
          </a:xfrm>
        </p:grpSpPr>
        <p:sp>
          <p:nvSpPr>
            <p:cNvPr id="7" name="TextBox 6"/>
            <p:cNvSpPr txBox="1"/>
            <p:nvPr/>
          </p:nvSpPr>
          <p:spPr>
            <a:xfrm>
              <a:off x="1691680" y="6148392"/>
              <a:ext cx="2492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7-4] </a:t>
              </a:r>
              <a:r>
                <a:rPr lang="ko-KR" altLang="en-US" sz="1200" b="1" dirty="0" err="1" smtClean="0">
                  <a:latin typeface="+mn-ea"/>
                  <a:ea typeface="+mn-ea"/>
                </a:rPr>
                <a:t>고속버스운송사업조압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050" name="Picture 2" descr="D:\강의교안\7장_img\7장_img\ch07-04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1787673"/>
              <a:ext cx="5616624" cy="42931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 디자인에서의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844146"/>
          </a:xfrm>
        </p:spPr>
        <p:txBody>
          <a:bodyPr/>
          <a:lstStyle/>
          <a:p>
            <a:r>
              <a:rPr lang="ko-KR" altLang="en-US" dirty="0"/>
              <a:t>유용성을 위한 웹 </a:t>
            </a:r>
            <a:r>
              <a:rPr lang="ko-KR" altLang="en-US" dirty="0" smtClean="0"/>
              <a:t>인터페이스</a:t>
            </a:r>
            <a:endParaRPr lang="en-US" altLang="ko-KR" dirty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7-3] </a:t>
            </a:r>
            <a:r>
              <a:rPr lang="ko-KR" altLang="en-US" sz="1500" dirty="0" smtClean="0"/>
              <a:t>쇼핑몰 사이트의 </a:t>
            </a:r>
            <a:r>
              <a:rPr lang="ko-KR" altLang="en-US" sz="1500" dirty="0" err="1" smtClean="0"/>
              <a:t>히스토리</a:t>
            </a:r>
            <a:r>
              <a:rPr lang="ko-KR" altLang="en-US" sz="1500" dirty="0" smtClean="0"/>
              <a:t> 기능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55576" y="1844824"/>
            <a:ext cx="7737513" cy="4447946"/>
            <a:chOff x="755576" y="1844824"/>
            <a:chExt cx="7737513" cy="4447946"/>
          </a:xfrm>
        </p:grpSpPr>
        <p:sp>
          <p:nvSpPr>
            <p:cNvPr id="7" name="TextBox 6"/>
            <p:cNvSpPr txBox="1"/>
            <p:nvPr/>
          </p:nvSpPr>
          <p:spPr>
            <a:xfrm>
              <a:off x="755576" y="6015771"/>
              <a:ext cx="1571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7-5] </a:t>
              </a:r>
              <a:r>
                <a:rPr lang="en-US" altLang="ko-KR" sz="1200" b="1" dirty="0" err="1" smtClean="0">
                  <a:latin typeface="+mn-ea"/>
                  <a:ea typeface="+mn-ea"/>
                </a:rPr>
                <a:t>D&amp;Shop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3074" name="Picture 2" descr="D:\강의교안\7장_img\7장_img\ch07-05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844824"/>
              <a:ext cx="7737513" cy="403244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 디자인에서의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844146"/>
          </a:xfrm>
        </p:spPr>
        <p:txBody>
          <a:bodyPr/>
          <a:lstStyle/>
          <a:p>
            <a:r>
              <a:rPr lang="ko-KR" altLang="en-US" dirty="0"/>
              <a:t>유용성을 위한 웹 </a:t>
            </a:r>
            <a:r>
              <a:rPr lang="ko-KR" altLang="en-US" dirty="0" smtClean="0"/>
              <a:t>인터페이스</a:t>
            </a:r>
            <a:endParaRPr lang="en-US" altLang="ko-KR" dirty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7-4] </a:t>
            </a:r>
            <a:r>
              <a:rPr lang="ko-KR" altLang="en-US" sz="1500" dirty="0" smtClean="0"/>
              <a:t>쇼핑몰의 관심 상품 등록하기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83568" y="1772816"/>
            <a:ext cx="5386096" cy="4891182"/>
            <a:chOff x="1547664" y="1772816"/>
            <a:chExt cx="5386096" cy="489118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6386999"/>
              <a:ext cx="5026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7-6] G</a:t>
              </a:r>
              <a:r>
                <a:rPr lang="ko-KR" altLang="en-US" sz="1200" b="1" dirty="0" smtClean="0">
                  <a:latin typeface="+mn-ea"/>
                  <a:ea typeface="+mn-ea"/>
                </a:rPr>
                <a:t>마켓의 관심 상품 등록하기</a:t>
              </a:r>
              <a:r>
                <a:rPr lang="en-US" altLang="ko-KR" sz="1200" b="1" dirty="0" smtClean="0">
                  <a:latin typeface="+mn-ea"/>
                  <a:ea typeface="+mn-ea"/>
                </a:rPr>
                <a:t> ( http://www.gmarket.co.kr)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4098" name="Picture 2" descr="D:\강의교안\7장_img\7장_img\ch07-06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1772816"/>
              <a:ext cx="5269891" cy="46085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 디자인에서의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2500330"/>
          </a:xfrm>
        </p:spPr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사용하는 사이트에서 유용성을 고려하여 설계된 사례가 있으면 소개해보자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사용하는 사이트에서 사용하기 불편하여 재설계가 요구되는 기능이 있으면 무엇인지 알아보자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어떻게 재설계해야 유용한 사이트가 만들어질 것인지 논의해보자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36867" name="내용 개체 틀 3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>
            <a:normAutofit/>
          </a:bodyPr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사용자 중심의 디자인이 중요한 이유를 이해한다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웹 사이트에서 유용성이란 무엇인지 이해한다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err="1" smtClean="0"/>
              <a:t>인터랙션과</a:t>
            </a:r>
            <a:r>
              <a:rPr lang="ko-KR" altLang="en-US" sz="2400" dirty="0" smtClean="0"/>
              <a:t> 인터페이스 디자인의 정의를 알아본다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자주 접하는 사이트 중 유용성을 고려하여 설계된 인터페이스 사례를 찾아본다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웹에서의 사용자 중심 디자인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인터페이스 디자인에서의 유용성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웹에서의 사용자 중심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 중심 디자인이란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중심 디자인 </a:t>
            </a:r>
            <a:r>
              <a:rPr lang="en-US" altLang="ko-KR" dirty="0" smtClean="0"/>
              <a:t>(User Centered Design)</a:t>
            </a:r>
          </a:p>
          <a:p>
            <a:pPr lvl="2"/>
            <a:r>
              <a:rPr lang="ko-KR" altLang="en-US" dirty="0" smtClean="0"/>
              <a:t>웹 사이트는 파워 유저나 초보자를 제외한 일반 사용자를 중심으로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개개인은 다르다는 점을 항상 염두에 두어야 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유용성이란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웹의 유용성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웹 사이트 이용이 얼마나 쉽고 만족스러운가</a:t>
            </a:r>
            <a:r>
              <a:rPr lang="en-US" altLang="ko-KR" dirty="0" smtClean="0"/>
              <a:t>?’</a:t>
            </a:r>
            <a:r>
              <a:rPr lang="ko-KR" altLang="en-US" dirty="0" smtClean="0"/>
              <a:t>를 의미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사람마다 유용성의 기준이 다르므로 유용한 사이트를 만드는 것은 어려움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사용자 중심의 사이트는 인터뷰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디자인의 반복적인 과정을 통해 계속적인 보완 작업이 이루어져야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유용성이란 특정한 사용 환경에서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그룹의 사용자가 특정한 목적을 달성하기 위해 효과적이고 효율적이며 만족스럽게 웹 사이트를 이용하는 범위를 의미함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웹에서의 사용자 중심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유용성이란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제이콥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닐슨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Jakob</a:t>
            </a:r>
            <a:r>
              <a:rPr lang="en-US" altLang="ko-KR" dirty="0" smtClean="0"/>
              <a:t> Nielsen)</a:t>
            </a:r>
            <a:r>
              <a:rPr lang="ko-KR" altLang="en-US" dirty="0"/>
              <a:t> </a:t>
            </a:r>
            <a:r>
              <a:rPr lang="ko-KR" altLang="en-US" dirty="0" smtClean="0"/>
              <a:t>사이트의 유용성을 결정하는 다섯 가지 아이디어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제이콥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닐슨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최고의 </a:t>
            </a:r>
            <a:r>
              <a:rPr lang="ko-KR" altLang="en-US" dirty="0" err="1" smtClean="0"/>
              <a:t>유저빌리티</a:t>
            </a:r>
            <a:r>
              <a:rPr lang="en-US" altLang="ko-KR" dirty="0" smtClean="0"/>
              <a:t>(Usability) </a:t>
            </a:r>
            <a:r>
              <a:rPr lang="ko-KR" altLang="en-US" dirty="0" smtClean="0"/>
              <a:t>전문가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습득 가능성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learnability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배우기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기억 가능성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rememberability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이용 방법을 기억하기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효율성 </a:t>
            </a:r>
            <a:r>
              <a:rPr lang="en-US" altLang="ko-KR" dirty="0" smtClean="0"/>
              <a:t>(efficiency of use) : </a:t>
            </a:r>
            <a:r>
              <a:rPr lang="ko-KR" altLang="en-US" dirty="0" smtClean="0"/>
              <a:t>효율적으로 이용할 수 있어야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신뢰성 </a:t>
            </a:r>
            <a:r>
              <a:rPr lang="en-US" altLang="ko-KR" dirty="0" smtClean="0"/>
              <a:t>(reliability in use) : </a:t>
            </a:r>
            <a:r>
              <a:rPr lang="ko-KR" altLang="en-US" dirty="0" smtClean="0"/>
              <a:t>잘 작동된다는 신뢰감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만족도 </a:t>
            </a:r>
            <a:r>
              <a:rPr lang="en-US" altLang="ko-KR" dirty="0" smtClean="0"/>
              <a:t>(user satisfaction) : </a:t>
            </a:r>
            <a:r>
              <a:rPr lang="ko-KR" altLang="en-US" dirty="0" smtClean="0"/>
              <a:t>사이트를 사용하면서 만족감을 느낌</a:t>
            </a:r>
            <a:endParaRPr lang="en-US" altLang="ko-KR" dirty="0"/>
          </a:p>
          <a:p>
            <a:pPr lvl="1"/>
            <a:r>
              <a:rPr lang="ko-KR" altLang="en-US" dirty="0" smtClean="0"/>
              <a:t>유용성은 사용자 개인마다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사람들은 서로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웹에 대한 인식 능력도 다르므로 모두에게 유용한 웹 사이트는 있을 수 없음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웹에서의 사용자 중심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각자 유용한 사이트 사례를 제시해보고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이유를 설명해보자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 디자인에서의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인터페이스 디자인의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인터랙티브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(Interactive Interface)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시스템을 통해 동일한 기능을 컴퓨터와 인간 사이에서 상호 작용하도록 구현하는 것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인터랙션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(Interaction)</a:t>
            </a:r>
          </a:p>
          <a:p>
            <a:pPr lvl="4"/>
            <a:r>
              <a:rPr lang="ko-KR" altLang="en-US" dirty="0" smtClean="0"/>
              <a:t>사용자와 시스템이 상호 작용하는 것을 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(User Interface)</a:t>
            </a:r>
          </a:p>
          <a:p>
            <a:pPr lvl="4"/>
            <a:r>
              <a:rPr lang="ko-KR" altLang="en-US" dirty="0" smtClean="0"/>
              <a:t>사용자가 시스템에 입력하는 것과 시스템이 사용자에게 보여주는 출력 화면을 합쳐서 사용자 인터페이스라 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 디자인에서의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인터페이스 디자인의 정의</a:t>
            </a:r>
            <a:endParaRPr lang="en-US" altLang="ko-KR" dirty="0" smtClean="0"/>
          </a:p>
          <a:p>
            <a:pPr lvl="1"/>
            <a:r>
              <a:rPr lang="ko-KR" altLang="en-US" dirty="0"/>
              <a:t>인터페이스 디자인을 위한 과정</a:t>
            </a:r>
            <a:endParaRPr lang="en-US" altLang="ko-KR" dirty="0"/>
          </a:p>
          <a:p>
            <a:pPr lvl="2"/>
            <a:r>
              <a:rPr lang="ko-KR" altLang="en-US" dirty="0"/>
              <a:t>특정 제품과 관련해서 사용자의 실제 사용 행동을 다양한 방법으로 분석</a:t>
            </a:r>
            <a:endParaRPr lang="en-US" altLang="ko-KR" dirty="0"/>
          </a:p>
          <a:p>
            <a:pPr lvl="2"/>
            <a:r>
              <a:rPr lang="ko-KR" altLang="en-US" dirty="0"/>
              <a:t>분석 데이터를 토대로 사용자의 심성 모형</a:t>
            </a:r>
            <a:r>
              <a:rPr lang="en-US" altLang="ko-KR" dirty="0"/>
              <a:t>(mental model)</a:t>
            </a:r>
            <a:r>
              <a:rPr lang="ko-KR" altLang="en-US" dirty="0"/>
              <a:t>을 정확히 파악</a:t>
            </a:r>
            <a:endParaRPr lang="en-US" altLang="ko-KR" dirty="0"/>
          </a:p>
          <a:p>
            <a:pPr lvl="2"/>
            <a:r>
              <a:rPr lang="ko-KR" altLang="en-US" dirty="0"/>
              <a:t>사용자의 정신 모형 및 인지 능력과 일치하지 않는 디자인의 문제점을 파악하여 개선안 제시</a:t>
            </a:r>
            <a:endParaRPr lang="en-US" altLang="ko-KR" dirty="0"/>
          </a:p>
          <a:p>
            <a:pPr lvl="2"/>
            <a:r>
              <a:rPr lang="ko-KR" altLang="en-US" dirty="0"/>
              <a:t>제안된 디자인 요소를 반영하여 </a:t>
            </a:r>
            <a:r>
              <a:rPr lang="ko-KR" altLang="en-US" dirty="0" err="1"/>
              <a:t>프로토타입</a:t>
            </a:r>
            <a:r>
              <a:rPr lang="en-US" altLang="ko-KR" dirty="0"/>
              <a:t>(prototype)</a:t>
            </a:r>
            <a:r>
              <a:rPr lang="ko-KR" altLang="en-US" dirty="0"/>
              <a:t>을 제작</a:t>
            </a:r>
            <a:endParaRPr lang="en-US" altLang="ko-KR" dirty="0"/>
          </a:p>
          <a:p>
            <a:pPr lvl="2"/>
            <a:r>
              <a:rPr lang="ko-KR" altLang="en-US" dirty="0" smtClean="0"/>
              <a:t>실제 응답자를 대상으로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평가 실험 과정을 </a:t>
            </a:r>
            <a:r>
              <a:rPr lang="ko-KR" altLang="en-US" dirty="0" err="1" smtClean="0"/>
              <a:t>시뮬레이션하여</a:t>
            </a:r>
            <a:r>
              <a:rPr lang="ko-KR" altLang="en-US" dirty="0" smtClean="0"/>
              <a:t> 사용 편의성 및 사용자의 의견을 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수정하여야 할 것이 있으면 보완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 디자인에서의 유용성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유용성을 위한 웹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사이트에서의 유용성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사이트는 기능성을 우선적으로 강조해야 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모바일</a:t>
            </a:r>
            <a:r>
              <a:rPr lang="ko-KR" altLang="en-US" dirty="0" smtClean="0"/>
              <a:t> 웹의 경우 화면의 크기가 작고 조작할 수 있는 인터페이스가 많지 않아 효율적으로 화면을 활용할 수 있고 신속하고 편리한 작업 수행이 가능하도록 구성되어야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네비게이션</a:t>
            </a:r>
            <a:r>
              <a:rPr lang="ko-KR" altLang="en-US" dirty="0" smtClean="0"/>
              <a:t> 표시자</a:t>
            </a:r>
            <a:r>
              <a:rPr lang="en-US" altLang="ko-KR" dirty="0" smtClean="0"/>
              <a:t>(indicator), </a:t>
            </a:r>
            <a:r>
              <a:rPr lang="ko-KR" altLang="en-US" dirty="0" smtClean="0"/>
              <a:t>시각적 표시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페이지의 위치를 표시해주거나 </a:t>
            </a:r>
            <a:r>
              <a:rPr lang="ko-KR" altLang="en-US" dirty="0" err="1" smtClean="0"/>
              <a:t>내비게이션</a:t>
            </a:r>
            <a:r>
              <a:rPr lang="ko-KR" altLang="en-US" dirty="0" smtClean="0"/>
              <a:t> 내에서 사용자의 현재 위치를 알 수 있는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측면의 필요성이 웹 인터페이스 내에 구현된 예이며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무엇보다도 중요한 웹 사이트의 설계 조건임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7254</TotalTime>
  <Words>616</Words>
  <Application>Microsoft Office PowerPoint</Application>
  <PresentationFormat>화면 슬라이드 쇼(4:3)</PresentationFormat>
  <Paragraphs>86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한빛마스터</vt:lpstr>
      <vt:lpstr>사용자 중심 디자인</vt:lpstr>
      <vt:lpstr>PowerPoint 프레젠테이션</vt:lpstr>
      <vt:lpstr>목 차</vt:lpstr>
      <vt:lpstr>01 웹에서의 사용자 중심 디자인</vt:lpstr>
      <vt:lpstr>01 웹에서의 사용자 중심 디자인</vt:lpstr>
      <vt:lpstr>01 웹에서의 사용자 중심 디자인</vt:lpstr>
      <vt:lpstr>02 인터페이스 디자인에서의 유용성</vt:lpstr>
      <vt:lpstr>02 인터페이스 디자인에서의 유용성</vt:lpstr>
      <vt:lpstr>02 인터페이스 디자인에서의 유용성</vt:lpstr>
      <vt:lpstr>02 인터페이스 디자인에서의 유용성</vt:lpstr>
      <vt:lpstr>02 인터페이스 디자인에서의 유용성</vt:lpstr>
      <vt:lpstr>02 인터페이스 디자인에서의 유용성</vt:lpstr>
      <vt:lpstr>02 인터페이스 디자인에서의 유용성</vt:lpstr>
      <vt:lpstr>02 인터페이스 디자인에서의 유용성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Hiya</cp:lastModifiedBy>
  <cp:revision>467</cp:revision>
  <dcterms:created xsi:type="dcterms:W3CDTF">1601-01-01T00:00:00Z</dcterms:created>
  <dcterms:modified xsi:type="dcterms:W3CDTF">2012-02-05T16:50:41Z</dcterms:modified>
</cp:coreProperties>
</file>