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30243463" cy="4277360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4310390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5028789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5747187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7">
          <p15:clr>
            <a:srgbClr val="A4A3A4"/>
          </p15:clr>
        </p15:guide>
        <p15:guide id="2" orient="horz" pos="26173">
          <p15:clr>
            <a:srgbClr val="A4A3A4"/>
          </p15:clr>
        </p15:guide>
        <p15:guide id="3" orient="horz" pos="25900">
          <p15:clr>
            <a:srgbClr val="A4A3A4"/>
          </p15:clr>
        </p15:guide>
        <p15:guide id="4" orient="horz" pos="771">
          <p15:clr>
            <a:srgbClr val="A4A3A4"/>
          </p15:clr>
        </p15:guide>
        <p15:guide id="5" orient="horz" pos="4899">
          <p15:clr>
            <a:srgbClr val="A4A3A4"/>
          </p15:clr>
        </p15:guide>
        <p15:guide id="6" orient="horz" pos="25583">
          <p15:clr>
            <a:srgbClr val="A4A3A4"/>
          </p15:clr>
        </p15:guide>
        <p15:guide id="7" orient="horz" pos="12429">
          <p15:clr>
            <a:srgbClr val="A4A3A4"/>
          </p15:clr>
        </p15:guide>
        <p15:guide id="8" orient="horz" pos="12882">
          <p15:clr>
            <a:srgbClr val="A4A3A4"/>
          </p15:clr>
        </p15:guide>
        <p15:guide id="9" orient="horz" pos="15468">
          <p15:clr>
            <a:srgbClr val="A4A3A4"/>
          </p15:clr>
        </p15:guide>
        <p15:guide id="10" orient="horz" pos="15014">
          <p15:clr>
            <a:srgbClr val="A4A3A4"/>
          </p15:clr>
        </p15:guide>
        <p15:guide id="11" orient="horz" pos="19097">
          <p15:clr>
            <a:srgbClr val="A4A3A4"/>
          </p15:clr>
        </p15:guide>
        <p15:guide id="12" orient="horz" pos="18643">
          <p15:clr>
            <a:srgbClr val="A4A3A4"/>
          </p15:clr>
        </p15:guide>
        <p15:guide id="13" orient="horz" pos="5353">
          <p15:clr>
            <a:srgbClr val="A4A3A4"/>
          </p15:clr>
        </p15:guide>
        <p15:guide id="14" orient="horz" pos="5579">
          <p15:clr>
            <a:srgbClr val="A4A3A4"/>
          </p15:clr>
        </p15:guide>
        <p15:guide id="15" orient="horz" pos="8120">
          <p15:clr>
            <a:srgbClr val="A4A3A4"/>
          </p15:clr>
        </p15:guide>
        <p15:guide id="16" orient="horz" pos="24177">
          <p15:clr>
            <a:srgbClr val="A4A3A4"/>
          </p15:clr>
        </p15:guide>
        <p15:guide id="17" orient="horz" pos="24630">
          <p15:clr>
            <a:srgbClr val="A4A3A4"/>
          </p15:clr>
        </p15:guide>
        <p15:guide id="18" orient="horz" pos="24404">
          <p15:clr>
            <a:srgbClr val="A4A3A4"/>
          </p15:clr>
        </p15:guide>
        <p15:guide id="19" orient="horz" pos="4627">
          <p15:clr>
            <a:srgbClr val="A4A3A4"/>
          </p15:clr>
        </p15:guide>
        <p15:guide id="20" orient="horz" pos="8800">
          <p15:clr>
            <a:srgbClr val="A4A3A4"/>
          </p15:clr>
        </p15:guide>
        <p15:guide id="21" pos="9389">
          <p15:clr>
            <a:srgbClr val="A4A3A4"/>
          </p15:clr>
        </p15:guide>
        <p15:guide id="22" pos="680">
          <p15:clr>
            <a:srgbClr val="A4A3A4"/>
          </p15:clr>
        </p15:guide>
        <p15:guide id="23" pos="18688">
          <p15:clr>
            <a:srgbClr val="A4A3A4"/>
          </p15:clr>
        </p15:guide>
        <p15:guide id="24" pos="18869">
          <p15:clr>
            <a:srgbClr val="A4A3A4"/>
          </p15:clr>
        </p15:guide>
        <p15:guide id="25" pos="181">
          <p15:clr>
            <a:srgbClr val="A4A3A4"/>
          </p15:clr>
        </p15:guide>
        <p15:guide id="26" pos="9661">
          <p15:clr>
            <a:srgbClr val="A4A3A4"/>
          </p15:clr>
        </p15:guide>
        <p15:guide id="27" pos="9207">
          <p15:clr>
            <a:srgbClr val="A4A3A4"/>
          </p15:clr>
        </p15:guide>
        <p15:guide id="28" pos="1270">
          <p15:clr>
            <a:srgbClr val="A4A3A4"/>
          </p15:clr>
        </p15:guide>
        <p15:guide id="29" pos="10160">
          <p15:clr>
            <a:srgbClr val="A4A3A4"/>
          </p15:clr>
        </p15:guide>
        <p15:guide id="30" pos="14152">
          <p15:clr>
            <a:srgbClr val="A4A3A4"/>
          </p15:clr>
        </p15:guide>
        <p15:guide id="31" pos="13970">
          <p15:clr>
            <a:srgbClr val="A4A3A4"/>
          </p15:clr>
        </p15:guide>
        <p15:guide id="32" pos="18597">
          <p15:clr>
            <a:srgbClr val="A4A3A4"/>
          </p15:clr>
        </p15:guide>
        <p15:guide id="33" pos="272">
          <p15:clr>
            <a:srgbClr val="A4A3A4"/>
          </p15:clr>
        </p15:guide>
        <p15:guide id="34" pos="9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E1D"/>
    <a:srgbClr val="0000FF"/>
    <a:srgbClr val="080808"/>
    <a:srgbClr val="05BEFF"/>
    <a:srgbClr val="6699FF"/>
    <a:srgbClr val="FFEEB7"/>
    <a:srgbClr val="DCEEF0"/>
    <a:srgbClr val="DAA600"/>
    <a:srgbClr val="FFE181"/>
    <a:srgbClr val="A2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22" autoAdjust="0"/>
    <p:restoredTop sz="86383" autoAdjust="0"/>
  </p:normalViewPr>
  <p:slideViewPr>
    <p:cSldViewPr>
      <p:cViewPr>
        <p:scale>
          <a:sx n="25" d="100"/>
          <a:sy n="25" d="100"/>
        </p:scale>
        <p:origin x="624" y="144"/>
      </p:cViewPr>
      <p:guideLst>
        <p:guide orient="horz" pos="3947"/>
        <p:guide orient="horz" pos="26173"/>
        <p:guide orient="horz" pos="25900"/>
        <p:guide orient="horz" pos="771"/>
        <p:guide orient="horz" pos="4899"/>
        <p:guide orient="horz" pos="25583"/>
        <p:guide orient="horz" pos="12429"/>
        <p:guide orient="horz" pos="12882"/>
        <p:guide orient="horz" pos="15468"/>
        <p:guide orient="horz" pos="15014"/>
        <p:guide orient="horz" pos="19097"/>
        <p:guide orient="horz" pos="18643"/>
        <p:guide orient="horz" pos="5353"/>
        <p:guide orient="horz" pos="5579"/>
        <p:guide orient="horz" pos="8120"/>
        <p:guide orient="horz" pos="24177"/>
        <p:guide orient="horz" pos="24630"/>
        <p:guide orient="horz" pos="24404"/>
        <p:guide orient="horz" pos="4627"/>
        <p:guide orient="horz" pos="8800"/>
        <p:guide pos="9389"/>
        <p:guide pos="680"/>
        <p:guide pos="18688"/>
        <p:guide pos="18869"/>
        <p:guide pos="181"/>
        <p:guide pos="9661"/>
        <p:guide pos="9207"/>
        <p:guide pos="1270"/>
        <p:guide pos="10160"/>
        <p:guide pos="14152"/>
        <p:guide pos="13970"/>
        <p:guide pos="18597"/>
        <p:guide pos="272"/>
        <p:guide pos="9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02" y="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8350"/>
            <a:ext cx="2711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04" y="4861612"/>
            <a:ext cx="5679440" cy="46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95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b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02" y="972095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b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fld id="{7A196F4C-6589-416D-9CFF-245884620A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7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10390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28789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47187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DBF49-17EF-446F-A8E7-8DA5EBDC284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8350"/>
            <a:ext cx="2711450" cy="3836988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2747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325" y="13286609"/>
            <a:ext cx="25708813" cy="91704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7144" y="24238208"/>
            <a:ext cx="21169176" cy="10931641"/>
          </a:xfrm>
        </p:spPr>
        <p:txBody>
          <a:bodyPr/>
          <a:lstStyle>
            <a:lvl1pPr marL="0" indent="0" algn="ctr">
              <a:buNone/>
              <a:defRPr/>
            </a:lvl1pPr>
            <a:lvl2pPr marL="718398" indent="0" algn="ctr">
              <a:buNone/>
              <a:defRPr/>
            </a:lvl2pPr>
            <a:lvl3pPr marL="1436797" indent="0" algn="ctr">
              <a:buNone/>
              <a:defRPr/>
            </a:lvl3pPr>
            <a:lvl4pPr marL="2155195" indent="0" algn="ctr">
              <a:buNone/>
              <a:defRPr/>
            </a:lvl4pPr>
            <a:lvl5pPr marL="2873593" indent="0" algn="ctr">
              <a:buNone/>
              <a:defRPr/>
            </a:lvl5pPr>
            <a:lvl6pPr marL="3591992" indent="0" algn="ctr">
              <a:buNone/>
              <a:defRPr/>
            </a:lvl6pPr>
            <a:lvl7pPr marL="4310390" indent="0" algn="ctr">
              <a:buNone/>
              <a:defRPr/>
            </a:lvl7pPr>
            <a:lvl8pPr marL="5028789" indent="0" algn="ctr">
              <a:buNone/>
              <a:defRPr/>
            </a:lvl8pPr>
            <a:lvl9pPr marL="574718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77325-F599-444D-B5DB-C78F75595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1C4F5-F822-4D5F-B2FA-7C68A193FD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7446" y="1716333"/>
            <a:ext cx="6804467" cy="364895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1550" y="1716333"/>
            <a:ext cx="20176443" cy="364895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9EB4B-96DE-44D4-B4A4-934569ABC9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59586-8B19-489C-9E3B-E6545BBBC2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46" y="27486266"/>
            <a:ext cx="25706319" cy="849435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9546" y="18128763"/>
            <a:ext cx="25706319" cy="9357504"/>
          </a:xfrm>
        </p:spPr>
        <p:txBody>
          <a:bodyPr anchor="b"/>
          <a:lstStyle>
            <a:lvl1pPr marL="0" indent="0">
              <a:buNone/>
              <a:defRPr sz="3100"/>
            </a:lvl1pPr>
            <a:lvl2pPr marL="718398" indent="0">
              <a:buNone/>
              <a:defRPr sz="2800"/>
            </a:lvl2pPr>
            <a:lvl3pPr marL="1436797" indent="0">
              <a:buNone/>
              <a:defRPr sz="2500"/>
            </a:lvl3pPr>
            <a:lvl4pPr marL="2155195" indent="0">
              <a:buNone/>
              <a:defRPr sz="2200"/>
            </a:lvl4pPr>
            <a:lvl5pPr marL="2873593" indent="0">
              <a:buNone/>
              <a:defRPr sz="2200"/>
            </a:lvl5pPr>
            <a:lvl6pPr marL="3591992" indent="0">
              <a:buNone/>
              <a:defRPr sz="2200"/>
            </a:lvl6pPr>
            <a:lvl7pPr marL="4310390" indent="0">
              <a:buNone/>
              <a:defRPr sz="2200"/>
            </a:lvl7pPr>
            <a:lvl8pPr marL="5028789" indent="0">
              <a:buNone/>
              <a:defRPr sz="2200"/>
            </a:lvl8pPr>
            <a:lvl9pPr marL="5747187" indent="0">
              <a:buNone/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BD91-1726-48A0-A655-1942B6149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1549" y="9981173"/>
            <a:ext cx="13489208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40211" y="9981173"/>
            <a:ext cx="13491703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0791-04CA-4E2A-A6EC-C47558FB1C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13840"/>
            <a:ext cx="27220364" cy="712726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1551" y="9574541"/>
            <a:ext cx="13364492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1551" y="13566013"/>
            <a:ext cx="13364492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2432" y="9574541"/>
            <a:ext cx="13369481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2432" y="13566013"/>
            <a:ext cx="13369481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9C10B-8705-4498-AC69-6CBDDA5145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AC729-A666-4A93-8A75-76D77F7528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16960-334E-4806-BE0D-B6D431E99C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03860"/>
            <a:ext cx="9949788" cy="724701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5507" y="1703861"/>
            <a:ext cx="16906407" cy="36504495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1550" y="8950873"/>
            <a:ext cx="9949788" cy="29257482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4D5E4-B02C-466A-8D74-869B3EF68F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8966" y="29941021"/>
            <a:ext cx="18146077" cy="3534947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8966" y="3821833"/>
            <a:ext cx="18146077" cy="25665158"/>
          </a:xfrm>
        </p:spPr>
        <p:txBody>
          <a:bodyPr/>
          <a:lstStyle>
            <a:lvl1pPr marL="0" indent="0">
              <a:buNone/>
              <a:defRPr sz="5000"/>
            </a:lvl1pPr>
            <a:lvl2pPr marL="718398" indent="0">
              <a:buNone/>
              <a:defRPr sz="4400"/>
            </a:lvl2pPr>
            <a:lvl3pPr marL="1436797" indent="0">
              <a:buNone/>
              <a:defRPr sz="3800"/>
            </a:lvl3pPr>
            <a:lvl4pPr marL="2155195" indent="0">
              <a:buNone/>
              <a:defRPr sz="3100"/>
            </a:lvl4pPr>
            <a:lvl5pPr marL="2873593" indent="0">
              <a:buNone/>
              <a:defRPr sz="3100"/>
            </a:lvl5pPr>
            <a:lvl6pPr marL="3591992" indent="0">
              <a:buNone/>
              <a:defRPr sz="3100"/>
            </a:lvl6pPr>
            <a:lvl7pPr marL="4310390" indent="0">
              <a:buNone/>
              <a:defRPr sz="3100"/>
            </a:lvl7pPr>
            <a:lvl8pPr marL="5028789" indent="0">
              <a:buNone/>
              <a:defRPr sz="3100"/>
            </a:lvl8pPr>
            <a:lvl9pPr marL="5747187" indent="0">
              <a:buNone/>
              <a:defRPr sz="31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8966" y="33475968"/>
            <a:ext cx="18146077" cy="5019275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7D85-511A-4A3D-AE38-B898E4851A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1550" y="1716332"/>
            <a:ext cx="27220364" cy="712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550" y="9981173"/>
            <a:ext cx="27220364" cy="2822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549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911" y="38949273"/>
            <a:ext cx="9575641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5521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9E959FCD-035F-4395-88AC-A075EDA251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718398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436797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2155195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873593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564014" indent="-1564014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600">
          <a:solidFill>
            <a:schemeClr val="tx1"/>
          </a:solidFill>
          <a:latin typeface="+mn-lt"/>
          <a:ea typeface="+mn-ea"/>
          <a:cs typeface="+mn-cs"/>
        </a:defRPr>
      </a:lvl1pPr>
      <a:lvl2pPr marL="3389943" indent="-1304592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700">
          <a:solidFill>
            <a:schemeClr val="tx1"/>
          </a:solidFill>
          <a:latin typeface="+mn-lt"/>
          <a:ea typeface="+mn-ea"/>
        </a:defRPr>
      </a:lvl2pPr>
      <a:lvl3pPr marL="5215872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0">
          <a:solidFill>
            <a:schemeClr val="tx1"/>
          </a:solidFill>
          <a:latin typeface="+mn-lt"/>
          <a:ea typeface="+mn-ea"/>
        </a:defRPr>
      </a:lvl3pPr>
      <a:lvl4pPr marL="7301223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100">
          <a:solidFill>
            <a:schemeClr val="tx1"/>
          </a:solidFill>
          <a:latin typeface="+mn-lt"/>
          <a:ea typeface="+mn-ea"/>
        </a:defRPr>
      </a:lvl4pPr>
      <a:lvl5pPr marL="9386574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5pPr>
      <a:lvl6pPr marL="10104972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6pPr>
      <a:lvl7pPr marL="10823371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7pPr>
      <a:lvl8pPr marL="11541769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8pPr>
      <a:lvl9pPr marL="12260167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98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79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5195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3593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92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1039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28789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4718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1875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29135" y="442790"/>
            <a:ext cx="29783626" cy="2995735"/>
          </a:xfrm>
          <a:prstGeom prst="rect">
            <a:avLst/>
          </a:prstGeom>
          <a:noFill/>
        </p:spPr>
        <p:txBody>
          <a:bodyPr wrap="none" lIns="143680" tIns="71840" rIns="143680" bIns="7184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Evaluating the Input Perturbation Robustness of CIFAR-10 Classifiers:</a:t>
            </a:r>
          </a:p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 Comparison of Blur, Salt-and-Pepper Noise, and Geometric Distortions</a:t>
            </a:r>
          </a:p>
        </p:txBody>
      </p:sp>
      <p:sp>
        <p:nvSpPr>
          <p:cNvPr id="287" name="직사각형 286"/>
          <p:cNvSpPr/>
          <p:nvPr/>
        </p:nvSpPr>
        <p:spPr>
          <a:xfrm>
            <a:off x="2103921" y="3622831"/>
            <a:ext cx="26033397" cy="2058427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algn="ctr" latinLnBrk="0">
              <a:spcAft>
                <a:spcPts val="1000"/>
              </a:spcAft>
            </a:pPr>
            <a:r>
              <a:rPr lang="en-US" altLang="ko-KR" sz="4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Kyeonghwan</a:t>
            </a:r>
            <a:r>
              <a:rPr lang="en-US" altLang="ko-KR" sz="4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Kim</a:t>
            </a:r>
            <a:endParaRPr lang="en-US" altLang="ko-KR" sz="4400" b="1" baseline="300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latinLnBrk="0"/>
            <a:r>
              <a:rPr lang="en-US" altLang="ko-KR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Computer Science and Engineering, Seoul National University</a:t>
            </a:r>
          </a:p>
          <a:p>
            <a:pPr algn="ctr" latinLnBrk="0"/>
            <a:r>
              <a:rPr lang="en-US" altLang="ko-KR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qwerq123456@snu.ac.kr</a:t>
            </a:r>
          </a:p>
        </p:txBody>
      </p:sp>
      <p:pic>
        <p:nvPicPr>
          <p:cNvPr id="289" name="그림 288" descr="top_bg.png"/>
          <p:cNvPicPr>
            <a:picLocks noChangeAspect="1"/>
          </p:cNvPicPr>
          <p:nvPr/>
        </p:nvPicPr>
        <p:blipFill>
          <a:blip r:embed="rId4" cstate="print"/>
          <a:srcRect b="11045"/>
          <a:stretch>
            <a:fillRect/>
          </a:stretch>
        </p:blipFill>
        <p:spPr>
          <a:xfrm>
            <a:off x="-2" y="41549638"/>
            <a:ext cx="30243466" cy="1223962"/>
          </a:xfrm>
          <a:prstGeom prst="rect">
            <a:avLst/>
          </a:prstGeom>
        </p:spPr>
      </p:pic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0"/>
            <a:ext cx="6840538" cy="0"/>
          </a:xfrm>
          <a:prstGeom prst="rect">
            <a:avLst/>
          </a:prstGeom>
          <a:solidFill>
            <a:srgbClr val="5D8B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0" rIns="630039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7" name="Picture 99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1442" r="211" b="2354"/>
          <a:stretch/>
        </p:blipFill>
        <p:spPr bwMode="auto">
          <a:xfrm>
            <a:off x="27529584" y="41549600"/>
            <a:ext cx="2713879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 bwMode="auto">
          <a:xfrm>
            <a:off x="265855" y="25281660"/>
            <a:ext cx="14616955" cy="15821326"/>
          </a:xfrm>
          <a:prstGeom prst="roundRect">
            <a:avLst>
              <a:gd name="adj" fmla="val 1976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66274" y="24797568"/>
            <a:ext cx="4863534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Methodology 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15273338" y="28796419"/>
            <a:ext cx="14617701" cy="12228977"/>
          </a:xfrm>
          <a:prstGeom prst="roundRect">
            <a:avLst>
              <a:gd name="adj" fmla="val 3689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278662" y="28371072"/>
            <a:ext cx="6556433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Concluding Remarks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592221" y="29291210"/>
            <a:ext cx="13752935" cy="12561944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ts val="45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experiments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demonstrate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simple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CNN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trained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clean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CIFAR-10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data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highly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vulnerable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range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perturbations.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blur,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salt-and-pepper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noise,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geometric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distortions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each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caused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significant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degradation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compared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72.53%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baseline.</a:t>
            </a:r>
          </a:p>
          <a:p>
            <a:pPr marL="457200" indent="-457200" algn="just" latinLnBrk="0">
              <a:lnSpc>
                <a:spcPts val="45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Salt-and-Pepper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noise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proved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especially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damaging: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only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1%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pixel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corruption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dropped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72.53%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down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63.80%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5%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corruption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drove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below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40%.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indicates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sparse,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high-magnitude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pixel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errors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are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harder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network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ignore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than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mild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blurring.</a:t>
            </a:r>
          </a:p>
          <a:p>
            <a:pPr marL="457200" indent="-457200" algn="just" latinLnBrk="0">
              <a:lnSpc>
                <a:spcPts val="45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Random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Affine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distortions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likewise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inflicted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severe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performance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drops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transformation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parameters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intensified.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moderate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translation,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rotation,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scale,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shear,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accuracy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fell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35.51%.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Under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strongest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affine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settings,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sank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26.60%.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This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highlights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spatial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shifts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warping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critically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impair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learned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representations.</a:t>
            </a:r>
          </a:p>
          <a:p>
            <a:pPr marL="457200" indent="-457200" algn="just" latinLnBrk="0">
              <a:lnSpc>
                <a:spcPts val="45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blur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produces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gradual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decline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72.53%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57.02%.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nonetheless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confirms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that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smoothing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out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high-frequency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details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also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limits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classification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ability.</a:t>
            </a:r>
          </a:p>
          <a:p>
            <a:pPr marL="457200" indent="-457200" algn="just" latinLnBrk="0">
              <a:lnSpc>
                <a:spcPts val="45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Future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work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(1)integrating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these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perturbations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pipeline. (2) Using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more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advanced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architectures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to. Valuate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whether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deeper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feature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hierarchies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confer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greater</a:t>
            </a:r>
            <a:r>
              <a:rPr lang="ko-KR" altLang="en-US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2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resilience</a:t>
            </a:r>
          </a:p>
          <a:p>
            <a:pPr lvl="1" algn="just" latinLnBrk="0">
              <a:lnSpc>
                <a:spcPts val="4500"/>
              </a:lnSpc>
              <a:spcBef>
                <a:spcPts val="500"/>
              </a:spcBef>
              <a:spcAft>
                <a:spcPts val="700"/>
              </a:spcAft>
            </a:pPr>
            <a:endParaRPr lang="en-US" altLang="ko-KR" sz="3200" dirty="0">
              <a:solidFill>
                <a:srgbClr val="080808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15336838" y="14192328"/>
            <a:ext cx="14609001" cy="13985564"/>
          </a:xfrm>
          <a:prstGeom prst="roundRect">
            <a:avLst>
              <a:gd name="adj" fmla="val 1948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319117" y="13690868"/>
            <a:ext cx="4267794" cy="91452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Experiments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538244" y="25852878"/>
            <a:ext cx="14203957" cy="19531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latinLnBrk="0">
              <a:lnSpc>
                <a:spcPts val="55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1D8E1D"/>
                </a:solidFill>
                <a:latin typeface="Times New Roman" pitchFamily="18" charset="0"/>
                <a:cs typeface="Times New Roman" pitchFamily="18" charset="0"/>
              </a:rPr>
              <a:t>Data and Model</a:t>
            </a:r>
          </a:p>
          <a:p>
            <a:pPr marL="900000" lvl="1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Dataset : CIFAR-10 (50,000 training images, 10,000 test images).</a:t>
            </a:r>
          </a:p>
          <a:p>
            <a:pPr marL="900000" lvl="1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Model architecture : Simple CNN</a:t>
            </a:r>
          </a:p>
          <a:p>
            <a:pPr marL="571500" indent="-571500" latinLnBrk="0">
              <a:lnSpc>
                <a:spcPts val="55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1D8E1D"/>
                </a:solidFill>
                <a:latin typeface="Times New Roman" pitchFamily="18" charset="0"/>
                <a:cs typeface="Times New Roman" pitchFamily="18" charset="0"/>
              </a:rPr>
              <a:t>Training</a:t>
            </a:r>
          </a:p>
          <a:p>
            <a:pPr marL="900000" lvl="1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Apply only </a:t>
            </a:r>
            <a:r>
              <a:rPr lang="en-US" altLang="ko-KR" sz="3600" dirty="0" err="1">
                <a:latin typeface="Times New Roman" pitchFamily="18" charset="0"/>
                <a:cs typeface="Times New Roman" pitchFamily="18" charset="0"/>
              </a:rPr>
              <a:t>ToTensor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– Normalize to all training images</a:t>
            </a:r>
          </a:p>
          <a:p>
            <a:pPr marL="571500" indent="-571500" latinLnBrk="0">
              <a:lnSpc>
                <a:spcPts val="55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ko-KR" sz="3600" b="1" dirty="0">
                <a:solidFill>
                  <a:srgbClr val="1D8E1D"/>
                </a:solidFill>
                <a:latin typeface="Times New Roman" pitchFamily="18" charset="0"/>
                <a:cs typeface="Times New Roman" pitchFamily="18" charset="0"/>
              </a:rPr>
              <a:t>Evaluation (perturbed </a:t>
            </a:r>
            <a:r>
              <a:rPr lang="en-US" altLang="ko-KR" sz="3600" b="1" dirty="0" err="1">
                <a:solidFill>
                  <a:srgbClr val="1D8E1D"/>
                </a:solidFill>
                <a:latin typeface="Times New Roman" pitchFamily="18" charset="0"/>
                <a:cs typeface="Times New Roman" pitchFamily="18" charset="0"/>
              </a:rPr>
              <a:t>Testsets</a:t>
            </a:r>
            <a:r>
              <a:rPr lang="en-US" altLang="ko-KR" sz="3600" b="1" dirty="0">
                <a:solidFill>
                  <a:srgbClr val="1D8E1D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900000" lvl="1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Load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the. Retrained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evaluate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on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test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sets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with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various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perturbations.</a:t>
            </a:r>
          </a:p>
          <a:p>
            <a:pPr marL="900000" lvl="1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Perturbation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types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strengths</a:t>
            </a:r>
          </a:p>
          <a:p>
            <a:pPr marL="1904149" lvl="2" indent="-742950" latinLnBrk="0">
              <a:lnSpc>
                <a:spcPts val="5500"/>
              </a:lnSpc>
              <a:spcAft>
                <a:spcPts val="1000"/>
              </a:spcAft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Gaussian</a:t>
            </a:r>
            <a:r>
              <a:rPr lang="ko-KR" altLang="en-US" sz="36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anose="02020603050405020304" pitchFamily="18" charset="0"/>
                <a:cs typeface="Times New Roman" pitchFamily="18" charset="0"/>
              </a:rPr>
              <a:t>Blur:</a:t>
            </a:r>
            <a:r>
              <a:rPr lang="ko-KR" altLang="en-US" sz="3600" dirty="0"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l-GR" altLang="ko-Kore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0.0,</a:t>
            </a:r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0.5,</a:t>
            </a:r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1.0,</a:t>
            </a:r>
            <a:r>
              <a:rPr lang="ko-KR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1.5</a:t>
            </a:r>
          </a:p>
          <a:p>
            <a:pPr marL="1904149" lvl="2" indent="-742950" latinLnBrk="0">
              <a:lnSpc>
                <a:spcPts val="5500"/>
              </a:lnSpc>
              <a:spcAft>
                <a:spcPts val="1000"/>
              </a:spcAft>
              <a:buAutoNum type="arabicPeriod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Salt-and-Pepper Noise : amount = 0.00, 0.01, 0.03, 0.05</a:t>
            </a:r>
          </a:p>
          <a:p>
            <a:pPr marL="1904149" lvl="2" indent="-742950" latinLnBrk="0">
              <a:lnSpc>
                <a:spcPts val="5500"/>
              </a:lnSpc>
              <a:spcAft>
                <a:spcPts val="1000"/>
              </a:spcAft>
              <a:buAutoNum type="arabicPeriod"/>
            </a:pPr>
            <a:r>
              <a:rPr lang="en-US" altLang="ko-KR" sz="3600" dirty="0" err="1">
                <a:latin typeface="Times New Roman" pitchFamily="18" charset="0"/>
                <a:cs typeface="Times New Roman" pitchFamily="18" charset="0"/>
              </a:rPr>
              <a:t>RandomAffine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Distortion : degrees = 10, 15, 20</a:t>
            </a:r>
          </a:p>
          <a:p>
            <a:pPr marL="900000" lvl="1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Evaluation procedure</a:t>
            </a:r>
          </a:p>
          <a:p>
            <a:pPr marL="1618399" lvl="2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For each perturbation setting, build a </a:t>
            </a:r>
            <a:r>
              <a:rPr lang="en-US" altLang="ko-KR" sz="3600" dirty="0" err="1">
                <a:latin typeface="Times New Roman" pitchFamily="18" charset="0"/>
                <a:cs typeface="Times New Roman" pitchFamily="18" charset="0"/>
              </a:rPr>
              <a:t>Dataloader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 that applies the specified transform to every test image.</a:t>
            </a:r>
          </a:p>
          <a:p>
            <a:pPr marL="1618399" lvl="2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Compute overall test accuracy (number of correct predictions / total images).</a:t>
            </a:r>
          </a:p>
          <a:p>
            <a:pPr marL="1618399" lvl="2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Record the accuracy for each noise/parameter combination.</a:t>
            </a:r>
          </a:p>
          <a:p>
            <a:pPr marL="1904149" lvl="2" indent="-742950" latinLnBrk="0">
              <a:lnSpc>
                <a:spcPts val="5500"/>
              </a:lnSpc>
              <a:spcAft>
                <a:spcPts val="1000"/>
              </a:spcAft>
              <a:buAutoNum type="arabicPeriod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442800" lvl="1" latinLnBrk="0">
              <a:lnSpc>
                <a:spcPts val="5500"/>
              </a:lnSpc>
              <a:spcAft>
                <a:spcPts val="1000"/>
              </a:spcAft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181602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900000" lvl="1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  <a:p>
            <a:pPr marL="181602" indent="-457200" latinLnBrk="0">
              <a:lnSpc>
                <a:spcPts val="5500"/>
              </a:lnSpc>
              <a:spcAft>
                <a:spcPts val="1000"/>
              </a:spcAft>
              <a:buFont typeface="Arial" pitchFamily="34" charset="0"/>
              <a:buChar char="•"/>
            </a:pPr>
            <a:endParaRPr lang="en-US" altLang="ko-KR" sz="3600" dirty="0">
              <a:latin typeface="Cambria Math" panose="02040503050406030204" pitchFamily="18" charset="0"/>
              <a:ea typeface="Cambria Math" panose="02040503050406030204" pitchFamily="18" charset="0"/>
              <a:cs typeface="Times New Roman" pitchFamily="18" charset="0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286701" y="7716428"/>
            <a:ext cx="29667838" cy="5662226"/>
          </a:xfrm>
          <a:prstGeom prst="roundRect">
            <a:avLst>
              <a:gd name="adj" fmla="val 4838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91427" y="7239041"/>
            <a:ext cx="4454448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Backgrounds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991428" y="8172000"/>
            <a:ext cx="8343720" cy="4760001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342900" indent="-342900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GB" altLang="ko-KR" sz="3400" dirty="0">
                <a:latin typeface="Times New Roman" pitchFamily="18" charset="0"/>
                <a:cs typeface="Times New Roman" pitchFamily="18" charset="0"/>
              </a:rPr>
              <a:t>Deep learning-based image classification models are often exposed to various types of noise or distortions in real-world applications. Assessing a model’s robustness to input perturbations is therefore crucial</a:t>
            </a:r>
          </a:p>
        </p:txBody>
      </p:sp>
      <p:grpSp>
        <p:nvGrpSpPr>
          <p:cNvPr id="2058" name="그룹 2057"/>
          <p:cNvGrpSpPr/>
          <p:nvPr/>
        </p:nvGrpSpPr>
        <p:grpSpPr>
          <a:xfrm>
            <a:off x="311714" y="13675185"/>
            <a:ext cx="14616955" cy="11880519"/>
            <a:chOff x="311714" y="18245112"/>
            <a:chExt cx="14616955" cy="5558855"/>
          </a:xfrm>
        </p:grpSpPr>
        <p:sp>
          <p:nvSpPr>
            <p:cNvPr id="1285" name="모서리가 둥근 직사각형 1284"/>
            <p:cNvSpPr/>
            <p:nvPr/>
          </p:nvSpPr>
          <p:spPr bwMode="auto">
            <a:xfrm>
              <a:off x="311714" y="18465464"/>
              <a:ext cx="14616955" cy="4688059"/>
            </a:xfrm>
            <a:prstGeom prst="roundRect">
              <a:avLst>
                <a:gd name="adj" fmla="val 4838"/>
              </a:avLst>
            </a:prstGeom>
            <a:noFill/>
            <a:ln w="63500" cap="flat" cmpd="sng" algn="ctr">
              <a:gradFill flip="none" rotWithShape="1">
                <a:gsLst>
                  <a:gs pos="0">
                    <a:schemeClr val="accent1">
                      <a:lumMod val="25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5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6558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86" name="TextBox 1285"/>
            <p:cNvSpPr txBox="1"/>
            <p:nvPr/>
          </p:nvSpPr>
          <p:spPr>
            <a:xfrm>
              <a:off x="992415" y="18245112"/>
              <a:ext cx="4893093" cy="9145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43680" tIns="71840" rIns="143680" bIns="71840" rtlCol="0">
              <a:spAutoFit/>
            </a:bodyPr>
            <a:lstStyle/>
            <a:p>
              <a:r>
                <a:rPr lang="en-US" altLang="ko-KR" sz="5000" b="1" dirty="0">
                  <a:solidFill>
                    <a:srgbClr val="11263F"/>
                  </a:solidFill>
                  <a:latin typeface="맑은 고딕" pitchFamily="50" charset="-127"/>
                  <a:ea typeface="맑은 고딕" pitchFamily="50" charset="-127"/>
                </a:rPr>
                <a:t>Research Goals</a:t>
              </a:r>
              <a:endParaRPr lang="ko-KR" altLang="en-US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7" name="직사각형 1286"/>
            <p:cNvSpPr/>
            <p:nvPr/>
          </p:nvSpPr>
          <p:spPr>
            <a:xfrm>
              <a:off x="587380" y="18477134"/>
              <a:ext cx="13915032" cy="5326833"/>
            </a:xfrm>
            <a:prstGeom prst="rect">
              <a:avLst/>
            </a:prstGeom>
          </p:spPr>
          <p:txBody>
            <a:bodyPr wrap="square" lIns="143680" tIns="71840" rIns="143680" bIns="71840">
              <a:spAutoFit/>
            </a:bodyPr>
            <a:lstStyle/>
            <a:p>
              <a:pPr marL="457200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+mn-ea"/>
                </a:rPr>
                <a:t>Compare classifier performance under multiple perturbation types</a:t>
              </a:r>
            </a:p>
            <a:p>
              <a:pPr marL="1175598" lvl="1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400" dirty="0">
                  <a:latin typeface="Times New Roman" pitchFamily="18" charset="0"/>
                  <a:cs typeface="Times New Roman" pitchFamily="18" charset="0"/>
                </a:rPr>
                <a:t>In addition to prior Gaussian blur experiments, measure how Salt-and-Pepper noise and Random Affine distortions (with varying strengths) impact accuracy.</a:t>
              </a:r>
            </a:p>
            <a:p>
              <a:pPr marL="457200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+mn-ea"/>
                </a:rPr>
                <a:t>Identify vulnerabilities by noise type</a:t>
              </a:r>
            </a:p>
            <a:p>
              <a:pPr marL="1175598" lvl="1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400" dirty="0">
                  <a:latin typeface="Times New Roman" panose="02020603050405020304" pitchFamily="18" charset="0"/>
                  <a:ea typeface="+mn-ea"/>
                  <a:cs typeface="Times New Roman" pitchFamily="18" charset="0"/>
                </a:rPr>
                <a:t>Determine which perturbation the model is most sensitive to and investigate any class-specific misclassification patterns.</a:t>
              </a:r>
            </a:p>
            <a:p>
              <a:pPr marL="457200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+mn-ea"/>
                </a:rPr>
                <a:t>Lay groundwork for mitigation strategies</a:t>
              </a:r>
            </a:p>
            <a:p>
              <a:pPr marL="1175598" lvl="1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400" dirty="0">
                  <a:latin typeface="Times New Roman" panose="02020603050405020304" pitchFamily="18" charset="0"/>
                  <a:ea typeface="+mn-ea"/>
                  <a:cs typeface="Times New Roman" pitchFamily="18" charset="0"/>
                </a:rPr>
                <a:t>Provide baseline robustness data that can inform future efforts to apply robust loss functions, data augmentation, or other defenses against corrupted inputs.</a:t>
              </a:r>
            </a:p>
            <a:p>
              <a:pPr marL="1175598" lvl="1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endParaRPr lang="en-US" altLang="ko-KR" sz="3400" dirty="0">
                <a:latin typeface="Times New Roman" panose="02020603050405020304" pitchFamily="18" charset="0"/>
                <a:ea typeface="+mn-ea"/>
                <a:cs typeface="Times New Roman" pitchFamily="18" charset="0"/>
              </a:endParaRP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9608217" y="8172000"/>
            <a:ext cx="9329938" cy="2405510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itchFamily="18" charset="0"/>
                <a:cs typeface="Times New Roman" pitchFamily="18" charset="0"/>
              </a:rPr>
              <a:t>We use the CIFAR-10 dataset to train a Simple CNN model and have previously examined how Gaussian blur (varying </a:t>
            </a:r>
            <a:r>
              <a:rPr lang="el-GR" altLang="ko-Kore-K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ko-Kore-KR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affects its performance</a:t>
            </a:r>
            <a:endParaRPr lang="en-US" altLang="ko-KR" sz="3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9689337" y="8172000"/>
            <a:ext cx="9329938" cy="5031485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However, Gaussian blur is only one possible perturbation. Other forms such as Salt=and pepper noise (random pixel corruption) and geometric distortions (Random Affine) can also significantly degrade classification accuracy. </a:t>
            </a:r>
            <a:endParaRPr lang="en-US" altLang="ko-KR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5421056" y="17320683"/>
            <a:ext cx="13915032" cy="13664618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Gaussian Blur</a:t>
            </a:r>
            <a:endParaRPr lang="en-US" altLang="ko-KR" sz="36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As </a:t>
            </a:r>
            <a:r>
              <a:rPr lang="el-GR" altLang="ko-Kore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altLang="ko-Kore-K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increases from 0.0 to 2.5, accuracy steadily drops from 72.53% to 57.02%</a:t>
            </a:r>
            <a:endParaRPr lang="en-US" altLang="ko-KR" sz="3600" b="1" dirty="0">
              <a:solidFill>
                <a:srgbClr val="008000"/>
              </a:solidFill>
              <a:latin typeface="Times New Roman" panose="02020603050405020304" pitchFamily="18" charset="0"/>
              <a:ea typeface="+mn-ea"/>
            </a:endParaRP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</a:rPr>
              <a:t>Salt-and-Pepper Noise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As noise increase from 0 to 5%, accuracy drops from 72.53% to 37.24%.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Even a small amount of Salt-and-Pepper noise causes a sharp drop in accuracy.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</a:rPr>
              <a:t>Random Affine Distortion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Increasing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geometric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distortion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leads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to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greater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performance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degradation: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26.60%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accuracy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at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the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strongest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set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of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parameters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versus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72.53%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with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no</a:t>
            </a:r>
            <a:r>
              <a:rPr lang="ko-KR" altLang="en-US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transform.</a:t>
            </a:r>
          </a:p>
          <a:p>
            <a:pPr lvl="1" algn="just" latinLnBrk="0">
              <a:lnSpc>
                <a:spcPct val="150000"/>
              </a:lnSpc>
              <a:spcAft>
                <a:spcPts val="1000"/>
              </a:spcAft>
            </a:pPr>
            <a:endParaRPr lang="en-US" altLang="ko-KR" sz="36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endParaRPr lang="en-US" altLang="ko-KR" sz="36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lvl="1" algn="just" latinLnBrk="0">
              <a:lnSpc>
                <a:spcPct val="150000"/>
              </a:lnSpc>
              <a:spcAft>
                <a:spcPts val="1000"/>
              </a:spcAft>
            </a:pP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AutoShape 6" descr="SE (3) and the corresponding Lie algebra as tangent space at identity">
            <a:extLst>
              <a:ext uri="{FF2B5EF4-FFF2-40B4-BE49-F238E27FC236}">
                <a16:creationId xmlns:a16="http://schemas.microsoft.com/office/drawing/2014/main" id="{895578AF-4FF5-F62C-E80E-0C5437ED5B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68538" y="21234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34DCFC6-3C10-C60A-DB47-183682D89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988" y="14632271"/>
            <a:ext cx="4377382" cy="2715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6FD583-D842-B7F9-21E6-B5E9B56CC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5562" y="14577598"/>
            <a:ext cx="6233456" cy="395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C559157-8225-F74C-78FE-9F8A3C2D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69108" y="14582518"/>
            <a:ext cx="4401877" cy="290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B39DE48-ADD9-AA46-A89F-5D26B3A83C10}">
  <we:reference id="wa104381909" version="3.14.0.0" store="en-GB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14369</TotalTime>
  <Words>634</Words>
  <Application>Microsoft Macintosh PowerPoint</Application>
  <PresentationFormat>사용자 지정</PresentationFormat>
  <Paragraphs>52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굴림</vt:lpstr>
      <vt:lpstr>맑은 고딕</vt:lpstr>
      <vt:lpstr>Arial</vt:lpstr>
      <vt:lpstr>Cambria Math</vt:lpstr>
      <vt:lpstr>Times New Roman</vt:lpstr>
      <vt:lpstr>Wingdings</vt:lpstr>
      <vt:lpstr>기본 디자인</vt:lpstr>
      <vt:lpstr>PowerPoint 프레젠테이션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이신목</dc:creator>
  <cp:lastModifiedBy>박선우(컴퓨터공학전공)</cp:lastModifiedBy>
  <cp:revision>931</cp:revision>
  <dcterms:created xsi:type="dcterms:W3CDTF">2006-12-16T11:45:24Z</dcterms:created>
  <dcterms:modified xsi:type="dcterms:W3CDTF">2025-06-03T19:57:27Z</dcterms:modified>
</cp:coreProperties>
</file>