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4"/>
  </p:notesMasterIdLst>
  <p:sldIdLst>
    <p:sldId id="346" r:id="rId2"/>
    <p:sldId id="397" r:id="rId3"/>
    <p:sldId id="357" r:id="rId4"/>
    <p:sldId id="420" r:id="rId5"/>
    <p:sldId id="437" r:id="rId6"/>
    <p:sldId id="438" r:id="rId7"/>
    <p:sldId id="421" r:id="rId8"/>
    <p:sldId id="422" r:id="rId9"/>
    <p:sldId id="423" r:id="rId10"/>
    <p:sldId id="424" r:id="rId11"/>
    <p:sldId id="425" r:id="rId12"/>
    <p:sldId id="848" r:id="rId13"/>
    <p:sldId id="445" r:id="rId14"/>
    <p:sldId id="432" r:id="rId15"/>
    <p:sldId id="849" r:id="rId16"/>
    <p:sldId id="435" r:id="rId17"/>
    <p:sldId id="436" r:id="rId18"/>
    <p:sldId id="440" r:id="rId19"/>
    <p:sldId id="468" r:id="rId20"/>
    <p:sldId id="474" r:id="rId21"/>
    <p:sldId id="448" r:id="rId22"/>
    <p:sldId id="776" r:id="rId23"/>
    <p:sldId id="777" r:id="rId24"/>
    <p:sldId id="850" r:id="rId25"/>
    <p:sldId id="779" r:id="rId26"/>
    <p:sldId id="823" r:id="rId27"/>
    <p:sldId id="841" r:id="rId28"/>
    <p:sldId id="459" r:id="rId29"/>
    <p:sldId id="844" r:id="rId30"/>
    <p:sldId id="461" r:id="rId31"/>
    <p:sldId id="842" r:id="rId32"/>
    <p:sldId id="449" r:id="rId33"/>
    <p:sldId id="405" r:id="rId34"/>
    <p:sldId id="406" r:id="rId35"/>
    <p:sldId id="851" r:id="rId36"/>
    <p:sldId id="845" r:id="rId37"/>
    <p:sldId id="495" r:id="rId38"/>
    <p:sldId id="482" r:id="rId39"/>
    <p:sldId id="447" r:id="rId40"/>
    <p:sldId id="846" r:id="rId41"/>
    <p:sldId id="847" r:id="rId42"/>
    <p:sldId id="460" r:id="rId4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gomoni Ganguli Mtira"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p:restoredTop sz="95037" autoAdjust="0"/>
  </p:normalViewPr>
  <p:slideViewPr>
    <p:cSldViewPr snapToGrid="0" snapToObjects="1">
      <p:cViewPr varScale="1">
        <p:scale>
          <a:sx n="111" d="100"/>
          <a:sy n="111" d="100"/>
        </p:scale>
        <p:origin x="543" y="54"/>
      </p:cViewPr>
      <p:guideLst>
        <p:guide orient="horz" pos="2160"/>
        <p:guide pos="2880"/>
      </p:guideLst>
    </p:cSldViewPr>
  </p:slid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png"/><Relationship Id="rId1" Type="http://schemas.openxmlformats.org/officeDocument/2006/relationships/image" Target="../media/image11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806400" y="5332446"/>
            <a:ext cx="6450816" cy="5051592"/>
          </a:xfrm>
          <a:prstGeom prst="rect">
            <a:avLst/>
          </a:prstGeom>
        </p:spPr>
        <p:txBody>
          <a:bodyPr lIns="0" tIns="0" rIns="0" bIns="0"/>
          <a:lstStyle/>
          <a:p>
            <a:r>
              <a:rPr lang="en-GB" sz="2100">
                <a:latin typeface="Arial"/>
              </a:rPr>
              <a:t>Click to edit the notes format</a:t>
            </a:r>
            <a:endParaRPr/>
          </a:p>
        </p:txBody>
      </p:sp>
      <p:sp>
        <p:nvSpPr>
          <p:cNvPr id="79" name="PlaceHolder 2"/>
          <p:cNvSpPr>
            <a:spLocks noGrp="1"/>
          </p:cNvSpPr>
          <p:nvPr>
            <p:ph type="hdr"/>
          </p:nvPr>
        </p:nvSpPr>
        <p:spPr>
          <a:xfrm>
            <a:off x="0" y="0"/>
            <a:ext cx="3499392" cy="560952"/>
          </a:xfrm>
          <a:prstGeom prst="rect">
            <a:avLst/>
          </a:prstGeom>
        </p:spPr>
        <p:txBody>
          <a:bodyPr lIns="0" tIns="0" rIns="0" bIns="0"/>
          <a:lstStyle/>
          <a:p>
            <a:r>
              <a:rPr lang="en-GB" sz="1500">
                <a:latin typeface="Times New Roman"/>
              </a:rPr>
              <a:t>&lt;header&gt;</a:t>
            </a:r>
            <a:endParaRPr/>
          </a:p>
        </p:txBody>
      </p:sp>
      <p:sp>
        <p:nvSpPr>
          <p:cNvPr id="80" name="PlaceHolder 3"/>
          <p:cNvSpPr>
            <a:spLocks noGrp="1"/>
          </p:cNvSpPr>
          <p:nvPr>
            <p:ph type="dt"/>
          </p:nvPr>
        </p:nvSpPr>
        <p:spPr>
          <a:xfrm>
            <a:off x="4564224" y="0"/>
            <a:ext cx="3499392" cy="560952"/>
          </a:xfrm>
          <a:prstGeom prst="rect">
            <a:avLst/>
          </a:prstGeom>
        </p:spPr>
        <p:txBody>
          <a:bodyPr lIns="0" tIns="0" rIns="0" bIns="0"/>
          <a:lstStyle/>
          <a:p>
            <a:pPr algn="r"/>
            <a:r>
              <a:rPr lang="en-GB" sz="1500">
                <a:latin typeface="Times New Roman"/>
              </a:rPr>
              <a:t>&lt;date/time&gt;</a:t>
            </a:r>
            <a:endParaRPr/>
          </a:p>
        </p:txBody>
      </p:sp>
      <p:sp>
        <p:nvSpPr>
          <p:cNvPr id="81" name="PlaceHolder 4"/>
          <p:cNvSpPr>
            <a:spLocks noGrp="1"/>
          </p:cNvSpPr>
          <p:nvPr>
            <p:ph type="ftr"/>
          </p:nvPr>
        </p:nvSpPr>
        <p:spPr>
          <a:xfrm>
            <a:off x="0" y="10665270"/>
            <a:ext cx="3499392" cy="560952"/>
          </a:xfrm>
          <a:prstGeom prst="rect">
            <a:avLst/>
          </a:prstGeom>
        </p:spPr>
        <p:txBody>
          <a:bodyPr lIns="0" tIns="0" rIns="0" bIns="0" anchor="b"/>
          <a:lstStyle/>
          <a:p>
            <a:r>
              <a:rPr lang="en-GB" sz="1500">
                <a:latin typeface="Times New Roman"/>
              </a:rPr>
              <a:t>&lt;footer&gt;</a:t>
            </a:r>
            <a:endParaRPr/>
          </a:p>
        </p:txBody>
      </p:sp>
      <p:sp>
        <p:nvSpPr>
          <p:cNvPr id="82" name="PlaceHolder 5"/>
          <p:cNvSpPr>
            <a:spLocks noGrp="1"/>
          </p:cNvSpPr>
          <p:nvPr>
            <p:ph type="sldNum"/>
          </p:nvPr>
        </p:nvSpPr>
        <p:spPr>
          <a:xfrm>
            <a:off x="4564224" y="10665270"/>
            <a:ext cx="3499392" cy="560952"/>
          </a:xfrm>
          <a:prstGeom prst="rect">
            <a:avLst/>
          </a:prstGeom>
        </p:spPr>
        <p:txBody>
          <a:bodyPr lIns="0" tIns="0" rIns="0" bIns="0" anchor="b"/>
          <a:lstStyle/>
          <a:p>
            <a:pPr algn="r"/>
            <a:fld id="{7662CC69-AFDB-46CD-9212-650247FD596B}" type="slidenum">
              <a:rPr lang="en-GB" sz="1500">
                <a:latin typeface="Times New Roman"/>
              </a:rPr>
              <a:t>‹#›</a:t>
            </a:fld>
            <a:endParaRPr/>
          </a:p>
        </p:txBody>
      </p:sp>
    </p:spTree>
    <p:extLst>
      <p:ext uri="{BB962C8B-B14F-4D97-AF65-F5344CB8AC3E}">
        <p14:creationId xmlns:p14="http://schemas.microsoft.com/office/powerpoint/2010/main" val="17577401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7662CC69-AFDB-46CD-9212-650247FD596B}" type="slidenum">
              <a:rPr lang="en-GB" sz="1500">
                <a:latin typeface="Times New Roman"/>
              </a:rPr>
              <a:t>1</a:t>
            </a:fld>
            <a:endParaRPr lang="en-GB"/>
          </a:p>
        </p:txBody>
      </p:sp>
    </p:spTree>
    <p:extLst>
      <p:ext uri="{BB962C8B-B14F-4D97-AF65-F5344CB8AC3E}">
        <p14:creationId xmlns:p14="http://schemas.microsoft.com/office/powerpoint/2010/main" val="406344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72B94425-B8A8-4F4F-AEAA-FEB195187B04}"/>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611D5D1D-4040-4A5B-9CC3-BB5C863A0E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E579C901-ADB4-452D-B7D3-7E6D3E9E77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56DD15D-6A50-4529-8C5A-99A5B60866C1}" type="slidenum">
              <a:rPr lang="en-US" altLang="en-US" smtClean="0"/>
              <a:pPr>
                <a:spcBef>
                  <a:spcPct val="0"/>
                </a:spcBef>
              </a:pPr>
              <a:t>25</a:t>
            </a:fld>
            <a:endParaRPr lang="en-US" altLang="en-US"/>
          </a:p>
        </p:txBody>
      </p:sp>
    </p:spTree>
    <p:extLst>
      <p:ext uri="{BB962C8B-B14F-4D97-AF65-F5344CB8AC3E}">
        <p14:creationId xmlns:p14="http://schemas.microsoft.com/office/powerpoint/2010/main" val="2468584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7662CC69-AFDB-46CD-9212-650247FD596B}" type="slidenum">
              <a:rPr lang="en-GB" sz="1500" smtClean="0">
                <a:latin typeface="Times New Roman"/>
              </a:rPr>
              <a:t>28</a:t>
            </a:fld>
            <a:endParaRPr lang="en-GB"/>
          </a:p>
        </p:txBody>
      </p:sp>
    </p:spTree>
    <p:extLst>
      <p:ext uri="{BB962C8B-B14F-4D97-AF65-F5344CB8AC3E}">
        <p14:creationId xmlns:p14="http://schemas.microsoft.com/office/powerpoint/2010/main" val="266782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7662CC69-AFDB-46CD-9212-650247FD596B}" type="slidenum">
              <a:rPr lang="en-GB" sz="1500" smtClean="0">
                <a:latin typeface="Times New Roman"/>
              </a:rPr>
              <a:t>2</a:t>
            </a:fld>
            <a:endParaRPr lang="en-GB"/>
          </a:p>
        </p:txBody>
      </p:sp>
    </p:spTree>
    <p:extLst>
      <p:ext uri="{BB962C8B-B14F-4D97-AF65-F5344CB8AC3E}">
        <p14:creationId xmlns:p14="http://schemas.microsoft.com/office/powerpoint/2010/main" val="2957990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p:nvPr>
        </p:nvSpPr>
        <p:spPr/>
        <p:txBody>
          <a:bodyPr/>
          <a:lstStyle/>
          <a:p>
            <a:pPr algn="r"/>
            <a:fld id="{7662CC69-AFDB-46CD-9212-650247FD596B}" type="slidenum">
              <a:rPr lang="en-GB" sz="1500" smtClean="0">
                <a:latin typeface="Times New Roman"/>
              </a:rPr>
              <a:t>3</a:t>
            </a:fld>
            <a:endParaRPr lang="en-GB"/>
          </a:p>
        </p:txBody>
      </p:sp>
    </p:spTree>
    <p:extLst>
      <p:ext uri="{BB962C8B-B14F-4D97-AF65-F5344CB8AC3E}">
        <p14:creationId xmlns:p14="http://schemas.microsoft.com/office/powerpoint/2010/main" val="312245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p:nvPr>
        </p:nvSpPr>
        <p:spPr/>
        <p:txBody>
          <a:bodyPr/>
          <a:lstStyle/>
          <a:p>
            <a:pPr algn="r"/>
            <a:fld id="{7662CC69-AFDB-46CD-9212-650247FD596B}" type="slidenum">
              <a:rPr lang="en-GB" sz="1500" smtClean="0">
                <a:latin typeface="Times New Roman"/>
              </a:rPr>
              <a:t>5</a:t>
            </a:fld>
            <a:endParaRPr lang="en-GB"/>
          </a:p>
        </p:txBody>
      </p:sp>
    </p:spTree>
    <p:extLst>
      <p:ext uri="{BB962C8B-B14F-4D97-AF65-F5344CB8AC3E}">
        <p14:creationId xmlns:p14="http://schemas.microsoft.com/office/powerpoint/2010/main" val="341893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p:nvPr>
        </p:nvSpPr>
        <p:spPr/>
        <p:txBody>
          <a:bodyPr/>
          <a:lstStyle/>
          <a:p>
            <a:pPr algn="r"/>
            <a:fld id="{7662CC69-AFDB-46CD-9212-650247FD596B}" type="slidenum">
              <a:rPr lang="en-GB" sz="1500" smtClean="0">
                <a:latin typeface="Times New Roman"/>
              </a:rPr>
              <a:t>7</a:t>
            </a:fld>
            <a:endParaRPr lang="en-GB"/>
          </a:p>
        </p:txBody>
      </p:sp>
    </p:spTree>
    <p:extLst>
      <p:ext uri="{BB962C8B-B14F-4D97-AF65-F5344CB8AC3E}">
        <p14:creationId xmlns:p14="http://schemas.microsoft.com/office/powerpoint/2010/main" val="89027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p:nvPr>
        </p:nvSpPr>
        <p:spPr/>
        <p:txBody>
          <a:bodyPr/>
          <a:lstStyle/>
          <a:p>
            <a:pPr algn="r"/>
            <a:fld id="{7662CC69-AFDB-46CD-9212-650247FD596B}" type="slidenum">
              <a:rPr lang="en-GB" sz="1500" smtClean="0">
                <a:latin typeface="Times New Roman"/>
              </a:rPr>
              <a:t>8</a:t>
            </a:fld>
            <a:endParaRPr lang="en-GB"/>
          </a:p>
        </p:txBody>
      </p:sp>
    </p:spTree>
    <p:extLst>
      <p:ext uri="{BB962C8B-B14F-4D97-AF65-F5344CB8AC3E}">
        <p14:creationId xmlns:p14="http://schemas.microsoft.com/office/powerpoint/2010/main" val="3512059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7662CC69-AFDB-46CD-9212-650247FD596B}" type="slidenum">
              <a:rPr lang="en-GB" sz="1500" smtClean="0">
                <a:latin typeface="Times New Roman"/>
              </a:rPr>
              <a:t>9</a:t>
            </a:fld>
            <a:endParaRPr lang="en-GB"/>
          </a:p>
        </p:txBody>
      </p:sp>
    </p:spTree>
    <p:extLst>
      <p:ext uri="{BB962C8B-B14F-4D97-AF65-F5344CB8AC3E}">
        <p14:creationId xmlns:p14="http://schemas.microsoft.com/office/powerpoint/2010/main" val="2353588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7662CC69-AFDB-46CD-9212-650247FD596B}" type="slidenum">
              <a:rPr lang="en-GB" sz="1500" smtClean="0">
                <a:latin typeface="Times New Roman"/>
              </a:rPr>
              <a:t>11</a:t>
            </a:fld>
            <a:endParaRPr lang="en-GB"/>
          </a:p>
        </p:txBody>
      </p:sp>
    </p:spTree>
    <p:extLst>
      <p:ext uri="{BB962C8B-B14F-4D97-AF65-F5344CB8AC3E}">
        <p14:creationId xmlns:p14="http://schemas.microsoft.com/office/powerpoint/2010/main" val="224731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7662CC69-AFDB-46CD-9212-650247FD596B}" type="slidenum">
              <a:rPr lang="en-GB" sz="1500" smtClean="0">
                <a:latin typeface="Times New Roman"/>
              </a:rPr>
              <a:t>15</a:t>
            </a:fld>
            <a:endParaRPr lang="en-GB"/>
          </a:p>
        </p:txBody>
      </p:sp>
    </p:spTree>
    <p:extLst>
      <p:ext uri="{BB962C8B-B14F-4D97-AF65-F5344CB8AC3E}">
        <p14:creationId xmlns:p14="http://schemas.microsoft.com/office/powerpoint/2010/main" val="421411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4"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5"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6" name="Picture 75"/>
          <p:cNvPicPr/>
          <p:nvPr/>
        </p:nvPicPr>
        <p:blipFill>
          <a:blip r:embed="rId2"/>
          <a:stretch>
            <a:fillRect/>
          </a:stretch>
        </p:blipFill>
        <p:spPr>
          <a:xfrm>
            <a:off x="2079000" y="1604520"/>
            <a:ext cx="4984920" cy="3977280"/>
          </a:xfrm>
          <a:prstGeom prst="rect">
            <a:avLst/>
          </a:prstGeom>
          <a:ln>
            <a:noFill/>
          </a:ln>
        </p:spPr>
      </p:pic>
      <p:pic>
        <p:nvPicPr>
          <p:cNvPr id="77" name="Picture 76"/>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4038600"/>
            <a:ext cx="3810000" cy="228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4038600"/>
            <a:ext cx="3810000" cy="228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7CD033D9-62B3-40E4-A3CB-F255ABA3341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EF91EE58-3464-4DF4-AA7F-38132CF35EAB}"/>
              </a:ext>
            </a:extLst>
          </p:cNvPr>
          <p:cNvSpPr>
            <a:spLocks noGrp="1" noChangeArrowheads="1"/>
          </p:cNvSpPr>
          <p:nvPr>
            <p:ph type="sldNum" sz="quarter" idx="11"/>
          </p:nvPr>
        </p:nvSpPr>
        <p:spPr>
          <a:ln/>
        </p:spPr>
        <p:txBody>
          <a:bodyPr/>
          <a:lstStyle>
            <a:lvl1pPr>
              <a:defRPr/>
            </a:lvl1pPr>
          </a:lstStyle>
          <a:p>
            <a:pPr>
              <a:defRPr/>
            </a:pPr>
            <a:fld id="{158DE3F8-7C0A-4953-A2F1-BF1F0416457E}" type="slidenum">
              <a:rPr lang="en-US" altLang="x-none"/>
              <a:pPr>
                <a:defRPr/>
              </a:pPr>
              <a:t>‹#›</a:t>
            </a:fld>
            <a:endParaRPr lang="en-US" altLang="x-none"/>
          </a:p>
        </p:txBody>
      </p:sp>
    </p:spTree>
    <p:extLst>
      <p:ext uri="{BB962C8B-B14F-4D97-AF65-F5344CB8AC3E}">
        <p14:creationId xmlns:p14="http://schemas.microsoft.com/office/powerpoint/2010/main" val="2113301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668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5"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0"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6"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9001080" y="0"/>
            <a:ext cx="142200" cy="1370880"/>
          </a:xfrm>
          <a:prstGeom prst="rect">
            <a:avLst/>
          </a:prstGeom>
          <a:solidFill>
            <a:srgbClr val="D1282E"/>
          </a:solidFill>
          <a:ln w="28440">
            <a:noFill/>
          </a:ln>
        </p:spPr>
      </p:sp>
      <p:sp>
        <p:nvSpPr>
          <p:cNvPr id="41" name="CustomShape 2"/>
          <p:cNvSpPr/>
          <p:nvPr/>
        </p:nvSpPr>
        <p:spPr>
          <a:xfrm>
            <a:off x="9001080" y="1371600"/>
            <a:ext cx="142200" cy="5485680"/>
          </a:xfrm>
          <a:prstGeom prst="rect">
            <a:avLst/>
          </a:prstGeom>
          <a:solidFill>
            <a:srgbClr val="000000"/>
          </a:solidFill>
          <a:ln w="28440">
            <a:noFill/>
          </a:ln>
        </p:spPr>
      </p:sp>
      <p:sp>
        <p:nvSpPr>
          <p:cNvPr id="42"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GB" sz="4400">
                <a:latin typeface="Arial"/>
              </a:rPr>
              <a:t>Click to edit the title text format</a:t>
            </a:r>
            <a:endParaRPr/>
          </a:p>
        </p:txBody>
      </p:sp>
      <p:sp>
        <p:nvSpPr>
          <p:cNvPr id="43"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8.xml"/><Relationship Id="rId7" Type="http://schemas.openxmlformats.org/officeDocument/2006/relationships/image" Target="../media/image44.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49.png"/><Relationship Id="rId5" Type="http://schemas.openxmlformats.org/officeDocument/2006/relationships/image" Target="../media/image47.pn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image" Target="../media/image45.wmf"/></Relationships>
</file>

<file path=ppt/slides/_rels/slide1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50.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53.png"/><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png"/><Relationship Id="rId7" Type="http://schemas.openxmlformats.org/officeDocument/2006/relationships/image" Target="../media/image62.png"/><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59.wmf"/><Relationship Id="rId5" Type="http://schemas.openxmlformats.org/officeDocument/2006/relationships/oleObject" Target="../embeddings/oleObject9.bin"/><Relationship Id="rId10" Type="http://schemas.openxmlformats.org/officeDocument/2006/relationships/image" Target="../media/image65.wmf"/><Relationship Id="rId4" Type="http://schemas.openxmlformats.org/officeDocument/2006/relationships/image" Target="../media/image61.png"/><Relationship Id="rId9" Type="http://schemas.openxmlformats.org/officeDocument/2006/relationships/image" Target="../media/image64.png"/></Relationships>
</file>

<file path=ppt/slides/_rels/slide1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png"/><Relationship Id="rId7" Type="http://schemas.openxmlformats.org/officeDocument/2006/relationships/image" Target="../media/image69.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68.png"/><Relationship Id="rId5" Type="http://schemas.openxmlformats.org/officeDocument/2006/relationships/image" Target="../media/image66.w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en.wikipedia.org/wiki/Shallow_trench_isolation" TargetMode="Externa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74.wmf"/><Relationship Id="rId5" Type="http://schemas.openxmlformats.org/officeDocument/2006/relationships/oleObject" Target="../embeddings/oleObject12.bin"/><Relationship Id="rId4" Type="http://schemas.openxmlformats.org/officeDocument/2006/relationships/image" Target="../media/image73.wmf"/></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5.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oleObject" Target="../embeddings/oleObject13.bin"/><Relationship Id="rId7" Type="http://schemas.openxmlformats.org/officeDocument/2006/relationships/image" Target="../media/image78.png"/><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77.wmf"/><Relationship Id="rId5" Type="http://schemas.openxmlformats.org/officeDocument/2006/relationships/oleObject" Target="../embeddings/oleObject14.bin"/><Relationship Id="rId4" Type="http://schemas.openxmlformats.org/officeDocument/2006/relationships/image" Target="../media/image76.wmf"/><Relationship Id="rId9" Type="http://schemas.openxmlformats.org/officeDocument/2006/relationships/image" Target="../media/image80.png"/></Relationships>
</file>

<file path=ppt/slides/_rels/slide2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2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notesSlide" Target="../notesSlides/notesSlide10.xml"/><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86.wmf"/><Relationship Id="rId5" Type="http://schemas.openxmlformats.org/officeDocument/2006/relationships/oleObject" Target="../embeddings/oleObject15.bin"/><Relationship Id="rId4" Type="http://schemas.openxmlformats.org/officeDocument/2006/relationships/image" Target="../media/image88.png"/></Relationships>
</file>

<file path=ppt/slides/_rels/slide26.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image" Target="../media/image13.png"/><Relationship Id="rId3" Type="http://schemas.openxmlformats.org/officeDocument/2006/relationships/oleObject" Target="../embeddings/oleObject17.bin"/><Relationship Id="rId7" Type="http://schemas.openxmlformats.org/officeDocument/2006/relationships/oleObject" Target="../embeddings/oleObject18.bin"/><Relationship Id="rId12" Type="http://schemas.openxmlformats.org/officeDocument/2006/relationships/image" Target="../media/image92.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94.png"/><Relationship Id="rId11" Type="http://schemas.openxmlformats.org/officeDocument/2006/relationships/oleObject" Target="../embeddings/oleObject20.bin"/><Relationship Id="rId5" Type="http://schemas.openxmlformats.org/officeDocument/2006/relationships/image" Target="../media/image93.png"/><Relationship Id="rId10" Type="http://schemas.openxmlformats.org/officeDocument/2006/relationships/image" Target="../media/image91.wmf"/><Relationship Id="rId4" Type="http://schemas.openxmlformats.org/officeDocument/2006/relationships/image" Target="../media/image89.wmf"/><Relationship Id="rId9"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90.wmf"/></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29.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01.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image" Target="../media/image106.png"/><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25.bin"/><Relationship Id="rId14" Type="http://schemas.openxmlformats.org/officeDocument/2006/relationships/image" Target="../media/image105.wmf"/></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10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107.png"/><Relationship Id="rId7" Type="http://schemas.openxmlformats.org/officeDocument/2006/relationships/image" Target="../media/image109.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image" Target="../media/image108.wmf"/><Relationship Id="rId4" Type="http://schemas.openxmlformats.org/officeDocument/2006/relationships/oleObject" Target="../embeddings/oleObject28.bin"/><Relationship Id="rId9" Type="http://schemas.openxmlformats.org/officeDocument/2006/relationships/image" Target="../media/image110.wmf"/></Relationships>
</file>

<file path=ppt/slides/_rels/slide3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119.png"/><Relationship Id="rId5" Type="http://schemas.openxmlformats.org/officeDocument/2006/relationships/oleObject" Target="../embeddings/oleObject32.bin"/><Relationship Id="rId4" Type="http://schemas.openxmlformats.org/officeDocument/2006/relationships/image" Target="../media/image118.png"/></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1.wmf"/><Relationship Id="rId3" Type="http://schemas.openxmlformats.org/officeDocument/2006/relationships/image" Target="../media/image12.png"/><Relationship Id="rId7" Type="http://schemas.openxmlformats.org/officeDocument/2006/relationships/oleObject" Target="../embeddings/oleObject1.bin"/><Relationship Id="rId12"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0.wmf"/><Relationship Id="rId4" Type="http://schemas.openxmlformats.org/officeDocument/2006/relationships/image" Target="../media/image13.png"/><Relationship Id="rId9" Type="http://schemas.openxmlformats.org/officeDocument/2006/relationships/oleObject" Target="../embeddings/oleObject2.bin"/><Relationship Id="rId14" Type="http://schemas.openxmlformats.org/officeDocument/2006/relationships/image" Target="../media/image17.png"/></Relationships>
</file>

<file path=ppt/slides/_rels/slide40.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emf"/><Relationship Id="rId11" Type="http://schemas.openxmlformats.org/officeDocument/2006/relationships/image" Target="../media/image26.png"/><Relationship Id="rId5" Type="http://schemas.openxmlformats.org/officeDocument/2006/relationships/image" Target="../media/image20.emf"/><Relationship Id="rId10" Type="http://schemas.openxmlformats.org/officeDocument/2006/relationships/image" Target="../media/image25.png"/><Relationship Id="rId4" Type="http://schemas.openxmlformats.org/officeDocument/2006/relationships/image" Target="../media/image19.emf"/><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3.png"/><Relationship Id="rId11" Type="http://schemas.openxmlformats.org/officeDocument/2006/relationships/image" Target="../media/image30.wmf"/><Relationship Id="rId5" Type="http://schemas.openxmlformats.org/officeDocument/2006/relationships/image" Target="../media/image32.png"/><Relationship Id="rId10" Type="http://schemas.openxmlformats.org/officeDocument/2006/relationships/oleObject" Target="../embeddings/oleObject5.bin"/><Relationship Id="rId4" Type="http://schemas.openxmlformats.org/officeDocument/2006/relationships/image" Target="../media/image31.png"/><Relationship Id="rId9" Type="http://schemas.openxmlformats.org/officeDocument/2006/relationships/image" Target="../media/image29.wmf"/></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61546" y="152640"/>
            <a:ext cx="8776814" cy="761040"/>
          </a:xfrm>
          <a:prstGeom prst="rect">
            <a:avLst/>
          </a:prstGeom>
          <a:noFill/>
          <a:ln>
            <a:noFill/>
          </a:ln>
        </p:spPr>
        <p:txBody>
          <a:bodyPr lIns="90000" tIns="45000" rIns="90000" bIns="45000" anchor="b"/>
          <a:lstStyle/>
          <a:p>
            <a:pPr>
              <a:lnSpc>
                <a:spcPct val="100000"/>
              </a:lnSpc>
            </a:pPr>
            <a:endParaRPr lang="en-GB" sz="3600" dirty="0">
              <a:solidFill>
                <a:srgbClr val="D1282E"/>
              </a:solidFill>
              <a:latin typeface="Arial Black"/>
            </a:endParaRPr>
          </a:p>
          <a:p>
            <a:pPr>
              <a:lnSpc>
                <a:spcPct val="100000"/>
              </a:lnSpc>
            </a:pPr>
            <a:endParaRPr lang="en-GB" sz="3600" dirty="0">
              <a:solidFill>
                <a:srgbClr val="D1282E"/>
              </a:solidFill>
              <a:latin typeface="Arial Black"/>
            </a:endParaRPr>
          </a:p>
          <a:p>
            <a:pPr>
              <a:lnSpc>
                <a:spcPct val="100000"/>
              </a:lnSpc>
            </a:pPr>
            <a:r>
              <a:rPr lang="en-GB" sz="2800" dirty="0">
                <a:solidFill>
                  <a:srgbClr val="D1282E"/>
                </a:solidFill>
                <a:latin typeface="Arial Black"/>
              </a:rPr>
              <a:t>Reviewer for the  final exams(</a:t>
            </a:r>
            <a:r>
              <a:rPr lang="en-GB" sz="2800" dirty="0" err="1">
                <a:solidFill>
                  <a:srgbClr val="D1282E"/>
                </a:solidFill>
                <a:latin typeface="Arial Black"/>
              </a:rPr>
              <a:t>analog</a:t>
            </a:r>
            <a:r>
              <a:rPr lang="en-GB" sz="2800" dirty="0">
                <a:solidFill>
                  <a:srgbClr val="D1282E"/>
                </a:solidFill>
                <a:latin typeface="Arial Black"/>
              </a:rPr>
              <a:t> part)</a:t>
            </a:r>
            <a:endParaRPr sz="2800" dirty="0"/>
          </a:p>
        </p:txBody>
      </p:sp>
      <p:sp>
        <p:nvSpPr>
          <p:cNvPr id="86" name="Line 2"/>
          <p:cNvSpPr/>
          <p:nvPr/>
        </p:nvSpPr>
        <p:spPr>
          <a:xfrm>
            <a:off x="199440" y="6476760"/>
            <a:ext cx="8868240" cy="0"/>
          </a:xfrm>
          <a:prstGeom prst="line">
            <a:avLst/>
          </a:prstGeom>
          <a:ln w="19080">
            <a:solidFill>
              <a:srgbClr val="000000"/>
            </a:solidFill>
            <a:round/>
          </a:ln>
        </p:spPr>
      </p:sp>
      <p:sp>
        <p:nvSpPr>
          <p:cNvPr id="87" name="Line 3"/>
          <p:cNvSpPr/>
          <p:nvPr/>
        </p:nvSpPr>
        <p:spPr>
          <a:xfrm>
            <a:off x="228600" y="914400"/>
            <a:ext cx="8868240" cy="0"/>
          </a:xfrm>
          <a:prstGeom prst="line">
            <a:avLst/>
          </a:prstGeom>
          <a:ln w="19080">
            <a:solidFill>
              <a:srgbClr val="D1282E"/>
            </a:solidFill>
            <a:round/>
          </a:ln>
        </p:spPr>
      </p:sp>
      <p:sp>
        <p:nvSpPr>
          <p:cNvPr id="5" name="TextBox 4"/>
          <p:cNvSpPr txBox="1"/>
          <p:nvPr/>
        </p:nvSpPr>
        <p:spPr>
          <a:xfrm>
            <a:off x="61546" y="983739"/>
            <a:ext cx="8835963"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b="1" dirty="0"/>
              <a:t>Read all the lecture slides carefully</a:t>
            </a:r>
          </a:p>
          <a:p>
            <a:pPr marL="285750" indent="-285750">
              <a:buClr>
                <a:srgbClr val="FF0000"/>
              </a:buClr>
              <a:buFont typeface="Wingdings" panose="05000000000000000000" pitchFamily="2" charset="2"/>
              <a:buChar char="Ø"/>
            </a:pPr>
            <a:r>
              <a:rPr lang="en-US" b="1" dirty="0"/>
              <a:t>Read the digital part home work questions and their resolutions(digital part)</a:t>
            </a:r>
          </a:p>
          <a:p>
            <a:pPr marL="285750" indent="-285750">
              <a:buClr>
                <a:srgbClr val="FF0000"/>
              </a:buClr>
              <a:buFont typeface="Wingdings" panose="05000000000000000000" pitchFamily="2" charset="2"/>
              <a:buChar char="Ø"/>
            </a:pPr>
            <a:r>
              <a:rPr lang="en-US" b="1" dirty="0"/>
              <a:t>Read the review for the digital part </a:t>
            </a:r>
          </a:p>
        </p:txBody>
      </p:sp>
    </p:spTree>
    <p:extLst>
      <p:ext uri="{BB962C8B-B14F-4D97-AF65-F5344CB8AC3E}">
        <p14:creationId xmlns:p14="http://schemas.microsoft.com/office/powerpoint/2010/main" val="37659737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CS Amplifier: Active Load</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13" name="Picture 12"/>
          <p:cNvPicPr>
            <a:picLocks noChangeAspect="1"/>
          </p:cNvPicPr>
          <p:nvPr/>
        </p:nvPicPr>
        <p:blipFill>
          <a:blip r:embed="rId2"/>
          <a:stretch>
            <a:fillRect/>
          </a:stretch>
        </p:blipFill>
        <p:spPr>
          <a:xfrm>
            <a:off x="5305329" y="1729504"/>
            <a:ext cx="2819400" cy="933450"/>
          </a:xfrm>
          <a:prstGeom prst="rect">
            <a:avLst/>
          </a:prstGeom>
        </p:spPr>
      </p:pic>
      <p:pic>
        <p:nvPicPr>
          <p:cNvPr id="14" name="Picture 13"/>
          <p:cNvPicPr>
            <a:picLocks noChangeAspect="1"/>
          </p:cNvPicPr>
          <p:nvPr/>
        </p:nvPicPr>
        <p:blipFill rotWithShape="1">
          <a:blip r:embed="rId3"/>
          <a:srcRect r="70331"/>
          <a:stretch/>
        </p:blipFill>
        <p:spPr>
          <a:xfrm>
            <a:off x="457200" y="1065790"/>
            <a:ext cx="2222625" cy="2355906"/>
          </a:xfrm>
          <a:prstGeom prst="rect">
            <a:avLst/>
          </a:prstGeom>
        </p:spPr>
      </p:pic>
      <p:pic>
        <p:nvPicPr>
          <p:cNvPr id="10" name="Picture 9"/>
          <p:cNvPicPr>
            <a:picLocks noChangeAspect="1"/>
          </p:cNvPicPr>
          <p:nvPr/>
        </p:nvPicPr>
        <p:blipFill>
          <a:blip r:embed="rId4"/>
          <a:stretch>
            <a:fillRect/>
          </a:stretch>
        </p:blipFill>
        <p:spPr>
          <a:xfrm>
            <a:off x="228600" y="3847472"/>
            <a:ext cx="2362200" cy="2105025"/>
          </a:xfrm>
          <a:prstGeom prst="rect">
            <a:avLst/>
          </a:prstGeom>
        </p:spPr>
      </p:pic>
      <p:sp>
        <p:nvSpPr>
          <p:cNvPr id="11" name="TextBox 10"/>
          <p:cNvSpPr txBox="1"/>
          <p:nvPr/>
        </p:nvSpPr>
        <p:spPr>
          <a:xfrm>
            <a:off x="6247227" y="4092274"/>
            <a:ext cx="1877502" cy="369332"/>
          </a:xfrm>
          <a:prstGeom prst="rect">
            <a:avLst/>
          </a:prstGeom>
          <a:noFill/>
        </p:spPr>
        <p:txBody>
          <a:bodyPr wrap="none" rtlCol="0">
            <a:spAutoFit/>
          </a:bodyPr>
          <a:lstStyle/>
          <a:p>
            <a:r>
              <a:rPr lang="en-US" dirty="0"/>
              <a:t>PMOS Amplifier </a:t>
            </a:r>
            <a:endParaRPr lang="en-GB" dirty="0"/>
          </a:p>
        </p:txBody>
      </p:sp>
      <p:pic>
        <p:nvPicPr>
          <p:cNvPr id="12" name="Picture 11"/>
          <p:cNvPicPr>
            <a:picLocks noChangeAspect="1"/>
          </p:cNvPicPr>
          <p:nvPr/>
        </p:nvPicPr>
        <p:blipFill>
          <a:blip r:embed="rId5"/>
          <a:stretch>
            <a:fillRect/>
          </a:stretch>
        </p:blipFill>
        <p:spPr>
          <a:xfrm>
            <a:off x="6040386" y="4641121"/>
            <a:ext cx="2466975" cy="485775"/>
          </a:xfrm>
          <a:prstGeom prst="rect">
            <a:avLst/>
          </a:prstGeom>
        </p:spPr>
      </p:pic>
      <p:sp>
        <p:nvSpPr>
          <p:cNvPr id="2" name="Rectangle 1">
            <a:extLst>
              <a:ext uri="{FF2B5EF4-FFF2-40B4-BE49-F238E27FC236}">
                <a16:creationId xmlns:a16="http://schemas.microsoft.com/office/drawing/2014/main" id="{D9DF2B96-B1A1-4C13-BBA4-AC8596D7CBB9}"/>
              </a:ext>
            </a:extLst>
          </p:cNvPr>
          <p:cNvSpPr/>
          <p:nvPr/>
        </p:nvSpPr>
        <p:spPr>
          <a:xfrm>
            <a:off x="393826" y="3422417"/>
            <a:ext cx="5466522" cy="369332"/>
          </a:xfrm>
          <a:prstGeom prst="rect">
            <a:avLst/>
          </a:prstGeom>
        </p:spPr>
        <p:txBody>
          <a:bodyPr wrap="square">
            <a:spAutoFit/>
          </a:bodyPr>
          <a:lstStyle/>
          <a:p>
            <a:r>
              <a:rPr lang="en-GB" dirty="0">
                <a:latin typeface="Times-Roman"/>
              </a:rPr>
              <a:t>The PMOS device serves as a constant current source</a:t>
            </a:r>
            <a:endParaRPr lang="en-GB" dirty="0"/>
          </a:p>
        </p:txBody>
      </p:sp>
      <p:sp>
        <p:nvSpPr>
          <p:cNvPr id="3" name="Rectangle 2">
            <a:extLst>
              <a:ext uri="{FF2B5EF4-FFF2-40B4-BE49-F238E27FC236}">
                <a16:creationId xmlns:a16="http://schemas.microsoft.com/office/drawing/2014/main" id="{E90EF808-806D-415C-95A6-B268D37E5408}"/>
              </a:ext>
            </a:extLst>
          </p:cNvPr>
          <p:cNvSpPr/>
          <p:nvPr/>
        </p:nvSpPr>
        <p:spPr>
          <a:xfrm>
            <a:off x="228600" y="6027513"/>
            <a:ext cx="4275529" cy="369332"/>
          </a:xfrm>
          <a:prstGeom prst="rect">
            <a:avLst/>
          </a:prstGeom>
        </p:spPr>
        <p:txBody>
          <a:bodyPr wrap="none">
            <a:spAutoFit/>
          </a:bodyPr>
          <a:lstStyle/>
          <a:p>
            <a:r>
              <a:rPr lang="en-US" dirty="0">
                <a:latin typeface="Times-Italic"/>
              </a:rPr>
              <a:t>PMOS</a:t>
            </a:r>
            <a:r>
              <a:rPr lang="en-US" i="1" dirty="0">
                <a:latin typeface="Times-Italic"/>
              </a:rPr>
              <a:t> M</a:t>
            </a:r>
            <a:r>
              <a:rPr lang="en-US" sz="800" dirty="0">
                <a:latin typeface="Times-Roman"/>
              </a:rPr>
              <a:t>2 </a:t>
            </a:r>
            <a:r>
              <a:rPr lang="en-US" dirty="0">
                <a:latin typeface="Times-Roman"/>
              </a:rPr>
              <a:t>to operate as an </a:t>
            </a:r>
            <a:r>
              <a:rPr lang="en-US" i="1" dirty="0">
                <a:latin typeface="Times-Italic"/>
              </a:rPr>
              <a:t>amplifying </a:t>
            </a:r>
            <a:r>
              <a:rPr lang="en-US" dirty="0">
                <a:latin typeface="Times-Roman"/>
              </a:rPr>
              <a:t>device</a:t>
            </a:r>
            <a:endParaRPr lang="en-GB" dirty="0"/>
          </a:p>
        </p:txBody>
      </p:sp>
    </p:spTree>
    <p:extLst>
      <p:ext uri="{BB962C8B-B14F-4D97-AF65-F5344CB8AC3E}">
        <p14:creationId xmlns:p14="http://schemas.microsoft.com/office/powerpoint/2010/main" val="196045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CS Amplifier: Diode Load</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2" name="Picture 1"/>
          <p:cNvPicPr>
            <a:picLocks noChangeAspect="1"/>
          </p:cNvPicPr>
          <p:nvPr/>
        </p:nvPicPr>
        <p:blipFill>
          <a:blip r:embed="rId4"/>
          <a:stretch>
            <a:fillRect/>
          </a:stretch>
        </p:blipFill>
        <p:spPr>
          <a:xfrm>
            <a:off x="457200" y="1145436"/>
            <a:ext cx="2228850" cy="2124075"/>
          </a:xfrm>
          <a:prstGeom prst="rect">
            <a:avLst/>
          </a:prstGeom>
        </p:spPr>
      </p:pic>
      <p:pic>
        <p:nvPicPr>
          <p:cNvPr id="3" name="Picture 2"/>
          <p:cNvPicPr>
            <a:picLocks noChangeAspect="1"/>
          </p:cNvPicPr>
          <p:nvPr/>
        </p:nvPicPr>
        <p:blipFill>
          <a:blip r:embed="rId5"/>
          <a:stretch>
            <a:fillRect/>
          </a:stretch>
        </p:blipFill>
        <p:spPr>
          <a:xfrm>
            <a:off x="4724280" y="1304924"/>
            <a:ext cx="2390775" cy="2085975"/>
          </a:xfrm>
          <a:prstGeom prst="rect">
            <a:avLst/>
          </a:prstGeom>
        </p:spPr>
      </p:pic>
      <p:sp>
        <p:nvSpPr>
          <p:cNvPr id="4" name="Rectangle 3"/>
          <p:cNvSpPr/>
          <p:nvPr/>
        </p:nvSpPr>
        <p:spPr>
          <a:xfrm>
            <a:off x="5837274" y="2562447"/>
            <a:ext cx="765545" cy="1063255"/>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Object 4"/>
          <p:cNvGraphicFramePr>
            <a:graphicFrameLocks noChangeAspect="1"/>
          </p:cNvGraphicFramePr>
          <p:nvPr/>
        </p:nvGraphicFramePr>
        <p:xfrm>
          <a:off x="7131050" y="1547813"/>
          <a:ext cx="1111250" cy="712787"/>
        </p:xfrm>
        <a:graphic>
          <a:graphicData uri="http://schemas.openxmlformats.org/presentationml/2006/ole">
            <mc:AlternateContent xmlns:mc="http://schemas.openxmlformats.org/markup-compatibility/2006">
              <mc:Choice xmlns:v="urn:schemas-microsoft-com:vml" Requires="v">
                <p:oleObj spid="_x0000_s5601" name="Equation" r:id="rId6" imgW="672840" imgH="431640" progId="Equation.DSMT4">
                  <p:embed/>
                </p:oleObj>
              </mc:Choice>
              <mc:Fallback>
                <p:oleObj name="Equation" r:id="rId6" imgW="672840" imgH="431640" progId="Equation.DSMT4">
                  <p:embed/>
                  <p:pic>
                    <p:nvPicPr>
                      <p:cNvPr id="0" name=""/>
                      <p:cNvPicPr/>
                      <p:nvPr/>
                    </p:nvPicPr>
                    <p:blipFill>
                      <a:blip r:embed="rId7"/>
                      <a:stretch>
                        <a:fillRect/>
                      </a:stretch>
                    </p:blipFill>
                    <p:spPr>
                      <a:xfrm>
                        <a:off x="7131050" y="1547813"/>
                        <a:ext cx="1111250" cy="712787"/>
                      </a:xfrm>
                      <a:prstGeom prst="rect">
                        <a:avLst/>
                      </a:prstGeom>
                    </p:spPr>
                  </p:pic>
                </p:oleObj>
              </mc:Fallback>
            </mc:AlternateContent>
          </a:graphicData>
        </a:graphic>
      </p:graphicFrame>
      <p:sp>
        <p:nvSpPr>
          <p:cNvPr id="6" name="Right Arrow 5"/>
          <p:cNvSpPr/>
          <p:nvPr/>
        </p:nvSpPr>
        <p:spPr>
          <a:xfrm>
            <a:off x="6741042" y="1661646"/>
            <a:ext cx="35462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 name="Object 6"/>
          <p:cNvGraphicFramePr>
            <a:graphicFrameLocks noChangeAspect="1"/>
          </p:cNvGraphicFramePr>
          <p:nvPr>
            <p:extLst>
              <p:ext uri="{D42A27DB-BD31-4B8C-83A1-F6EECF244321}">
                <p14:modId xmlns:p14="http://schemas.microsoft.com/office/powerpoint/2010/main" val="1863374623"/>
              </p:ext>
            </p:extLst>
          </p:nvPr>
        </p:nvGraphicFramePr>
        <p:xfrm>
          <a:off x="1874800" y="3348921"/>
          <a:ext cx="2387600" cy="442912"/>
        </p:xfrm>
        <a:graphic>
          <a:graphicData uri="http://schemas.openxmlformats.org/presentationml/2006/ole">
            <mc:AlternateContent xmlns:mc="http://schemas.openxmlformats.org/markup-compatibility/2006">
              <mc:Choice xmlns:v="urn:schemas-microsoft-com:vml" Requires="v">
                <p:oleObj spid="_x0000_s5602" name="Equation" r:id="rId8" imgW="1231560" imgH="228600" progId="Equation.DSMT4">
                  <p:embed/>
                </p:oleObj>
              </mc:Choice>
              <mc:Fallback>
                <p:oleObj name="Equation" r:id="rId8" imgW="1231560" imgH="228600" progId="Equation.DSMT4">
                  <p:embed/>
                  <p:pic>
                    <p:nvPicPr>
                      <p:cNvPr id="0" name=""/>
                      <p:cNvPicPr/>
                      <p:nvPr/>
                    </p:nvPicPr>
                    <p:blipFill>
                      <a:blip r:embed="rId9"/>
                      <a:stretch>
                        <a:fillRect/>
                      </a:stretch>
                    </p:blipFill>
                    <p:spPr>
                      <a:xfrm>
                        <a:off x="1874800" y="3348921"/>
                        <a:ext cx="2387600" cy="442912"/>
                      </a:xfrm>
                      <a:prstGeom prst="rect">
                        <a:avLst/>
                      </a:prstGeom>
                    </p:spPr>
                  </p:pic>
                </p:oleObj>
              </mc:Fallback>
            </mc:AlternateContent>
          </a:graphicData>
        </a:graphic>
      </p:graphicFrame>
      <p:pic>
        <p:nvPicPr>
          <p:cNvPr id="8" name="Picture 7"/>
          <p:cNvPicPr>
            <a:picLocks noChangeAspect="1"/>
          </p:cNvPicPr>
          <p:nvPr/>
        </p:nvPicPr>
        <p:blipFill>
          <a:blip r:embed="rId10"/>
          <a:stretch>
            <a:fillRect/>
          </a:stretch>
        </p:blipFill>
        <p:spPr>
          <a:xfrm>
            <a:off x="1496433" y="3897643"/>
            <a:ext cx="3493653" cy="950935"/>
          </a:xfrm>
          <a:prstGeom prst="rect">
            <a:avLst/>
          </a:prstGeom>
        </p:spPr>
      </p:pic>
      <p:pic>
        <p:nvPicPr>
          <p:cNvPr id="9" name="Picture 8"/>
          <p:cNvPicPr>
            <a:picLocks noChangeAspect="1"/>
          </p:cNvPicPr>
          <p:nvPr/>
        </p:nvPicPr>
        <p:blipFill>
          <a:blip r:embed="rId11"/>
          <a:stretch>
            <a:fillRect/>
          </a:stretch>
        </p:blipFill>
        <p:spPr>
          <a:xfrm>
            <a:off x="5361966" y="3813692"/>
            <a:ext cx="2701408" cy="921909"/>
          </a:xfrm>
          <a:prstGeom prst="rect">
            <a:avLst/>
          </a:prstGeom>
        </p:spPr>
      </p:pic>
      <p:sp>
        <p:nvSpPr>
          <p:cNvPr id="10" name="Rectangle 9">
            <a:extLst>
              <a:ext uri="{FF2B5EF4-FFF2-40B4-BE49-F238E27FC236}">
                <a16:creationId xmlns:a16="http://schemas.microsoft.com/office/drawing/2014/main" id="{4148FDB3-2A5C-49FF-B1FA-8DC6E9E3C98C}"/>
              </a:ext>
            </a:extLst>
          </p:cNvPr>
          <p:cNvSpPr/>
          <p:nvPr/>
        </p:nvSpPr>
        <p:spPr>
          <a:xfrm>
            <a:off x="332912" y="5176694"/>
            <a:ext cx="8505448" cy="923330"/>
          </a:xfrm>
          <a:prstGeom prst="rect">
            <a:avLst/>
          </a:prstGeom>
        </p:spPr>
        <p:txBody>
          <a:bodyPr wrap="square">
            <a:spAutoFit/>
          </a:bodyPr>
          <a:lstStyle/>
          <a:p>
            <a:pPr marL="285750" indent="-285750" algn="just">
              <a:buClr>
                <a:srgbClr val="FF0000"/>
              </a:buClr>
              <a:buFont typeface="Wingdings" panose="05000000000000000000" pitchFamily="2" charset="2"/>
              <a:buChar char="Ø"/>
            </a:pPr>
            <a:r>
              <a:rPr lang="en-US" dirty="0"/>
              <a:t>In some CMOS technologies, it is difficult to fabricate resistors with tightly controlled values or a reasonable physical size. Consequently, it is desirable to replace </a:t>
            </a:r>
            <a:r>
              <a:rPr lang="en-US" i="1" dirty="0"/>
              <a:t>R</a:t>
            </a:r>
            <a:r>
              <a:rPr lang="en-US" sz="800" i="1" dirty="0"/>
              <a:t>D </a:t>
            </a:r>
            <a:r>
              <a:rPr lang="en-US" dirty="0"/>
              <a:t>with a MOS transistor</a:t>
            </a:r>
            <a:endParaRPr lang="en-GB" dirty="0"/>
          </a:p>
        </p:txBody>
      </p:sp>
    </p:spTree>
    <p:extLst>
      <p:ext uri="{BB962C8B-B14F-4D97-AF65-F5344CB8AC3E}">
        <p14:creationId xmlns:p14="http://schemas.microsoft.com/office/powerpoint/2010/main" val="9281360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Source Follower</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3" name="Picture 2"/>
          <p:cNvPicPr>
            <a:picLocks noChangeAspect="1"/>
          </p:cNvPicPr>
          <p:nvPr/>
        </p:nvPicPr>
        <p:blipFill>
          <a:blip r:embed="rId3"/>
          <a:stretch>
            <a:fillRect/>
          </a:stretch>
        </p:blipFill>
        <p:spPr>
          <a:xfrm>
            <a:off x="122274" y="1322498"/>
            <a:ext cx="4683105" cy="2054299"/>
          </a:xfrm>
          <a:prstGeom prst="rect">
            <a:avLst/>
          </a:prstGeom>
        </p:spPr>
      </p:pic>
      <p:pic>
        <p:nvPicPr>
          <p:cNvPr id="4" name="Picture 3"/>
          <p:cNvPicPr>
            <a:picLocks noChangeAspect="1"/>
          </p:cNvPicPr>
          <p:nvPr/>
        </p:nvPicPr>
        <p:blipFill rotWithShape="1">
          <a:blip r:embed="rId4"/>
          <a:srcRect r="40969"/>
          <a:stretch/>
        </p:blipFill>
        <p:spPr>
          <a:xfrm>
            <a:off x="4805379" y="1458861"/>
            <a:ext cx="3784084" cy="1781571"/>
          </a:xfrm>
          <a:prstGeom prst="rect">
            <a:avLst/>
          </a:prstGeom>
        </p:spPr>
      </p:pic>
      <p:pic>
        <p:nvPicPr>
          <p:cNvPr id="9" name="Picture 8"/>
          <p:cNvPicPr>
            <a:picLocks noChangeAspect="1"/>
          </p:cNvPicPr>
          <p:nvPr/>
        </p:nvPicPr>
        <p:blipFill rotWithShape="1">
          <a:blip r:embed="rId4"/>
          <a:srcRect l="65187"/>
          <a:stretch/>
        </p:blipFill>
        <p:spPr>
          <a:xfrm>
            <a:off x="1348017" y="3977991"/>
            <a:ext cx="2231618" cy="1781571"/>
          </a:xfrm>
          <a:prstGeom prst="rect">
            <a:avLst/>
          </a:prstGeom>
        </p:spPr>
      </p:pic>
      <p:pic>
        <p:nvPicPr>
          <p:cNvPr id="2" name="Picture 1"/>
          <p:cNvPicPr>
            <a:picLocks noChangeAspect="1"/>
          </p:cNvPicPr>
          <p:nvPr/>
        </p:nvPicPr>
        <p:blipFill>
          <a:blip r:embed="rId5"/>
          <a:stretch>
            <a:fillRect/>
          </a:stretch>
        </p:blipFill>
        <p:spPr>
          <a:xfrm>
            <a:off x="4805379" y="3921258"/>
            <a:ext cx="2721425" cy="1735264"/>
          </a:xfrm>
          <a:prstGeom prst="rect">
            <a:avLst/>
          </a:prstGeom>
        </p:spPr>
      </p:pic>
      <p:graphicFrame>
        <p:nvGraphicFramePr>
          <p:cNvPr id="8" name="Object 7"/>
          <p:cNvGraphicFramePr>
            <a:graphicFrameLocks noChangeAspect="1"/>
          </p:cNvGraphicFramePr>
          <p:nvPr/>
        </p:nvGraphicFramePr>
        <p:xfrm>
          <a:off x="5845624" y="5841376"/>
          <a:ext cx="361950" cy="276785"/>
        </p:xfrm>
        <a:graphic>
          <a:graphicData uri="http://schemas.openxmlformats.org/presentationml/2006/ole">
            <mc:AlternateContent xmlns:mc="http://schemas.openxmlformats.org/markup-compatibility/2006">
              <mc:Choice xmlns:v="urn:schemas-microsoft-com:vml" Requires="v">
                <p:oleObj spid="_x0000_s27730" name="Equation" r:id="rId6" imgW="215640" imgH="164880" progId="Equation.DSMT4">
                  <p:embed/>
                </p:oleObj>
              </mc:Choice>
              <mc:Fallback>
                <p:oleObj name="Equation" r:id="rId6" imgW="215640" imgH="164880" progId="Equation.DSMT4">
                  <p:embed/>
                  <p:pic>
                    <p:nvPicPr>
                      <p:cNvPr id="8" name="Object 7"/>
                      <p:cNvPicPr/>
                      <p:nvPr/>
                    </p:nvPicPr>
                    <p:blipFill>
                      <a:blip r:embed="rId7"/>
                      <a:stretch>
                        <a:fillRect/>
                      </a:stretch>
                    </p:blipFill>
                    <p:spPr>
                      <a:xfrm>
                        <a:off x="5845624" y="5841376"/>
                        <a:ext cx="361950" cy="27678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17CB1413-D0DE-42F6-BBB2-55A9CEC953D1}"/>
              </a:ext>
            </a:extLst>
          </p:cNvPr>
          <p:cNvPicPr>
            <a:picLocks noChangeAspect="1"/>
          </p:cNvPicPr>
          <p:nvPr/>
        </p:nvPicPr>
        <p:blipFill rotWithShape="1">
          <a:blip r:embed="rId8"/>
          <a:srcRect/>
          <a:stretch/>
        </p:blipFill>
        <p:spPr>
          <a:xfrm>
            <a:off x="6330788" y="5724525"/>
            <a:ext cx="2019300" cy="438150"/>
          </a:xfrm>
          <a:prstGeom prst="rect">
            <a:avLst/>
          </a:prstGeom>
        </p:spPr>
      </p:pic>
    </p:spTree>
    <p:extLst>
      <p:ext uri="{BB962C8B-B14F-4D97-AF65-F5344CB8AC3E}">
        <p14:creationId xmlns:p14="http://schemas.microsoft.com/office/powerpoint/2010/main" val="14239639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Source Follower: Application</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8" name="Picture 7">
            <a:extLst>
              <a:ext uri="{FF2B5EF4-FFF2-40B4-BE49-F238E27FC236}">
                <a16:creationId xmlns:a16="http://schemas.microsoft.com/office/drawing/2014/main" id="{A757589A-72C5-4404-9D67-3AE8022E451D}"/>
              </a:ext>
            </a:extLst>
          </p:cNvPr>
          <p:cNvPicPr>
            <a:picLocks noChangeAspect="1"/>
          </p:cNvPicPr>
          <p:nvPr/>
        </p:nvPicPr>
        <p:blipFill>
          <a:blip r:embed="rId2"/>
          <a:stretch>
            <a:fillRect/>
          </a:stretch>
        </p:blipFill>
        <p:spPr>
          <a:xfrm>
            <a:off x="891097" y="1198384"/>
            <a:ext cx="7267482" cy="2646799"/>
          </a:xfrm>
          <a:prstGeom prst="rect">
            <a:avLst/>
          </a:prstGeom>
        </p:spPr>
      </p:pic>
      <p:sp>
        <p:nvSpPr>
          <p:cNvPr id="2" name="Rectangle 1">
            <a:extLst>
              <a:ext uri="{FF2B5EF4-FFF2-40B4-BE49-F238E27FC236}">
                <a16:creationId xmlns:a16="http://schemas.microsoft.com/office/drawing/2014/main" id="{B22927D3-47E8-4FFC-94FD-6CDA25D6E368}"/>
              </a:ext>
            </a:extLst>
          </p:cNvPr>
          <p:cNvSpPr/>
          <p:nvPr/>
        </p:nvSpPr>
        <p:spPr>
          <a:xfrm>
            <a:off x="378091" y="4191475"/>
            <a:ext cx="8387817" cy="1938992"/>
          </a:xfrm>
          <a:prstGeom prst="rect">
            <a:avLst/>
          </a:prstGeom>
        </p:spPr>
        <p:txBody>
          <a:bodyPr wrap="square">
            <a:spAutoFit/>
          </a:bodyPr>
          <a:lstStyle/>
          <a:p>
            <a:pPr marL="342900" indent="-342900" algn="just">
              <a:buClr>
                <a:srgbClr val="FF0000"/>
              </a:buClr>
              <a:buFont typeface="Wingdings" panose="05000000000000000000" pitchFamily="2" charset="2"/>
              <a:buChar char="Ø"/>
            </a:pPr>
            <a:r>
              <a:rPr lang="en-US" sz="2000" dirty="0">
                <a:solidFill>
                  <a:srgbClr val="242021"/>
                </a:solidFill>
                <a:latin typeface="Times-Roman"/>
              </a:rPr>
              <a:t>Our analysis of the common-source stage indicates that, to achieve a high voltage gain with limited supply voltage, the load impedance must be as large as possible. If such a stage is to drive a low-impedance load, then a “buffer” must be placed after the amplifier so as to drive the load with negligible reduction in gain. The source follower (also called the “common-drain” stage) can operate as a voltage buffer.</a:t>
            </a:r>
            <a:endParaRPr lang="en-GB" sz="2000" dirty="0"/>
          </a:p>
        </p:txBody>
      </p:sp>
    </p:spTree>
    <p:extLst>
      <p:ext uri="{BB962C8B-B14F-4D97-AF65-F5344CB8AC3E}">
        <p14:creationId xmlns:p14="http://schemas.microsoft.com/office/powerpoint/2010/main" val="42920977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SF </a:t>
            </a:r>
            <a:r>
              <a:rPr lang="en-GB" sz="3600" dirty="0" smtClean="0">
                <a:solidFill>
                  <a:srgbClr val="D1282E"/>
                </a:solidFill>
                <a:latin typeface="Arial Black"/>
              </a:rPr>
              <a:t>Biasing example (I</a:t>
            </a:r>
            <a:r>
              <a:rPr lang="en-GB" sz="3600" dirty="0">
                <a:solidFill>
                  <a:srgbClr val="D1282E"/>
                </a:solidFill>
                <a:latin typeface="Arial Black"/>
              </a:rPr>
              <a:t>)</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4" name="Picture 3">
            <a:extLst>
              <a:ext uri="{FF2B5EF4-FFF2-40B4-BE49-F238E27FC236}">
                <a16:creationId xmlns:a16="http://schemas.microsoft.com/office/drawing/2014/main" id="{DB435D93-8997-4CBF-8B14-23D86D8C3EC8}"/>
              </a:ext>
            </a:extLst>
          </p:cNvPr>
          <p:cNvPicPr>
            <a:picLocks noChangeAspect="1"/>
          </p:cNvPicPr>
          <p:nvPr/>
        </p:nvPicPr>
        <p:blipFill rotWithShape="1">
          <a:blip r:embed="rId2"/>
          <a:srcRect l="16708" r="3090"/>
          <a:stretch/>
        </p:blipFill>
        <p:spPr>
          <a:xfrm>
            <a:off x="4313842" y="2685708"/>
            <a:ext cx="4627935" cy="2632926"/>
          </a:xfrm>
          <a:prstGeom prst="rect">
            <a:avLst/>
          </a:prstGeom>
        </p:spPr>
      </p:pic>
      <p:sp>
        <p:nvSpPr>
          <p:cNvPr id="6" name="Rectangle 5">
            <a:extLst>
              <a:ext uri="{FF2B5EF4-FFF2-40B4-BE49-F238E27FC236}">
                <a16:creationId xmlns:a16="http://schemas.microsoft.com/office/drawing/2014/main" id="{B811A51A-53C1-41F9-AFCC-4FE518BC6C71}"/>
              </a:ext>
            </a:extLst>
          </p:cNvPr>
          <p:cNvSpPr/>
          <p:nvPr/>
        </p:nvSpPr>
        <p:spPr>
          <a:xfrm>
            <a:off x="199440" y="962826"/>
            <a:ext cx="8742337" cy="2031325"/>
          </a:xfrm>
          <a:prstGeom prst="rect">
            <a:avLst/>
          </a:prstGeom>
        </p:spPr>
        <p:txBody>
          <a:bodyPr wrap="square">
            <a:spAutoFit/>
          </a:bodyPr>
          <a:lstStyle/>
          <a:p>
            <a:r>
              <a:rPr lang="en-US" dirty="0">
                <a:solidFill>
                  <a:srgbClr val="242021"/>
                </a:solidFill>
                <a:latin typeface="Times-Roman"/>
              </a:rPr>
              <a:t>(a) In the circuit of Fig. 3.47(a), calculate the voltage gain if </a:t>
            </a:r>
            <a:r>
              <a:rPr lang="en-US" i="1" dirty="0">
                <a:solidFill>
                  <a:srgbClr val="242021"/>
                </a:solidFill>
                <a:latin typeface="Times-Italic"/>
              </a:rPr>
              <a:t>C</a:t>
            </a:r>
            <a:r>
              <a:rPr lang="en-US" sz="800" dirty="0">
                <a:solidFill>
                  <a:srgbClr val="242021"/>
                </a:solidFill>
                <a:latin typeface="Times-Roman"/>
              </a:rPr>
              <a:t>1 </a:t>
            </a:r>
            <a:r>
              <a:rPr lang="en-US" dirty="0">
                <a:solidFill>
                  <a:srgbClr val="242021"/>
                </a:solidFill>
                <a:latin typeface="Times-Roman"/>
              </a:rPr>
              <a:t>acts as an ac short at the frequency of interest. What is the maximum dc level of the input signal for which </a:t>
            </a:r>
            <a:r>
              <a:rPr lang="en-US" i="1" dirty="0">
                <a:solidFill>
                  <a:srgbClr val="242021"/>
                </a:solidFill>
                <a:latin typeface="Times-Italic"/>
              </a:rPr>
              <a:t>M</a:t>
            </a:r>
            <a:r>
              <a:rPr lang="en-US" sz="800" dirty="0">
                <a:solidFill>
                  <a:srgbClr val="242021"/>
                </a:solidFill>
                <a:latin typeface="Times-Roman"/>
              </a:rPr>
              <a:t>1 </a:t>
            </a:r>
            <a:r>
              <a:rPr lang="en-US" dirty="0">
                <a:solidFill>
                  <a:srgbClr val="242021"/>
                </a:solidFill>
                <a:latin typeface="Times-Roman"/>
              </a:rPr>
              <a:t>remains saturated?</a:t>
            </a:r>
            <a:br>
              <a:rPr lang="en-US" dirty="0">
                <a:solidFill>
                  <a:srgbClr val="242021"/>
                </a:solidFill>
                <a:latin typeface="Times-Roman"/>
              </a:rPr>
            </a:br>
            <a:r>
              <a:rPr lang="en-US" dirty="0">
                <a:solidFill>
                  <a:srgbClr val="242021"/>
                </a:solidFill>
                <a:latin typeface="Times-Roman"/>
              </a:rPr>
              <a:t>(b) To accommodate an input dc level close to </a:t>
            </a:r>
            <a:r>
              <a:rPr lang="en-US" i="1" dirty="0">
                <a:solidFill>
                  <a:srgbClr val="242021"/>
                </a:solidFill>
                <a:latin typeface="Times-Italic"/>
              </a:rPr>
              <a:t>V</a:t>
            </a:r>
            <a:r>
              <a:rPr lang="en-US" sz="800" i="1" dirty="0">
                <a:solidFill>
                  <a:srgbClr val="242021"/>
                </a:solidFill>
                <a:latin typeface="Times-Italic"/>
              </a:rPr>
              <a:t>DD</a:t>
            </a:r>
            <a:r>
              <a:rPr lang="en-US" dirty="0">
                <a:solidFill>
                  <a:srgbClr val="242021"/>
                </a:solidFill>
                <a:latin typeface="Times-Roman"/>
              </a:rPr>
              <a:t>, the circuit is modified as shown in Fig. 3.47(b). What relationship between the gate-source voltages of </a:t>
            </a:r>
            <a:r>
              <a:rPr lang="en-US" i="1" dirty="0">
                <a:solidFill>
                  <a:srgbClr val="242021"/>
                </a:solidFill>
                <a:latin typeface="Times-Italic"/>
              </a:rPr>
              <a:t>M</a:t>
            </a:r>
            <a:r>
              <a:rPr lang="en-US" sz="800" dirty="0">
                <a:solidFill>
                  <a:srgbClr val="242021"/>
                </a:solidFill>
                <a:latin typeface="Times-Roman"/>
              </a:rPr>
              <a:t>2 </a:t>
            </a:r>
            <a:r>
              <a:rPr lang="en-US" dirty="0">
                <a:solidFill>
                  <a:srgbClr val="242021"/>
                </a:solidFill>
                <a:latin typeface="Times-Roman"/>
              </a:rPr>
              <a:t>and </a:t>
            </a:r>
            <a:r>
              <a:rPr lang="en-US" i="1" dirty="0">
                <a:solidFill>
                  <a:srgbClr val="242021"/>
                </a:solidFill>
                <a:latin typeface="Times-Italic"/>
              </a:rPr>
              <a:t>M</a:t>
            </a:r>
            <a:r>
              <a:rPr lang="en-US" sz="800" dirty="0">
                <a:solidFill>
                  <a:srgbClr val="242021"/>
                </a:solidFill>
                <a:latin typeface="Times-Roman"/>
              </a:rPr>
              <a:t>3 </a:t>
            </a:r>
            <a:r>
              <a:rPr lang="en-US" dirty="0">
                <a:solidFill>
                  <a:srgbClr val="242021"/>
                </a:solidFill>
                <a:latin typeface="Times-Roman"/>
              </a:rPr>
              <a:t>guarantees that </a:t>
            </a:r>
            <a:r>
              <a:rPr lang="en-US" i="1" dirty="0">
                <a:solidFill>
                  <a:srgbClr val="242021"/>
                </a:solidFill>
                <a:latin typeface="Times-Italic"/>
              </a:rPr>
              <a:t>M</a:t>
            </a:r>
            <a:r>
              <a:rPr lang="en-US" sz="800" dirty="0">
                <a:solidFill>
                  <a:srgbClr val="242021"/>
                </a:solidFill>
                <a:latin typeface="Times-Roman"/>
              </a:rPr>
              <a:t>1 </a:t>
            </a:r>
            <a:r>
              <a:rPr lang="en-US" dirty="0">
                <a:solidFill>
                  <a:srgbClr val="242021"/>
                </a:solidFill>
                <a:latin typeface="Times-Roman"/>
              </a:rPr>
              <a:t>is saturated?</a:t>
            </a:r>
            <a:r>
              <a:rPr lang="en-US" dirty="0"/>
              <a:t> </a:t>
            </a:r>
            <a:br>
              <a:rPr lang="en-US" dirty="0"/>
            </a:br>
            <a:endParaRPr lang="en-GB" dirty="0"/>
          </a:p>
        </p:txBody>
      </p:sp>
      <p:sp>
        <p:nvSpPr>
          <p:cNvPr id="7" name="Rectangle 6">
            <a:extLst>
              <a:ext uri="{FF2B5EF4-FFF2-40B4-BE49-F238E27FC236}">
                <a16:creationId xmlns:a16="http://schemas.microsoft.com/office/drawing/2014/main" id="{7E947EF1-B9CA-45AE-9334-90493A8D911E}"/>
              </a:ext>
            </a:extLst>
          </p:cNvPr>
          <p:cNvSpPr/>
          <p:nvPr/>
        </p:nvSpPr>
        <p:spPr>
          <a:xfrm>
            <a:off x="835270" y="5489232"/>
            <a:ext cx="7921868" cy="646331"/>
          </a:xfrm>
          <a:prstGeom prst="rect">
            <a:avLst/>
          </a:prstGeom>
        </p:spPr>
        <p:txBody>
          <a:bodyPr wrap="square">
            <a:spAutoFit/>
          </a:bodyPr>
          <a:lstStyle/>
          <a:p>
            <a:r>
              <a:rPr lang="en-US" b="1" dirty="0"/>
              <a:t>Design of  Analog CMOS Integrated Circuits Behzad </a:t>
            </a:r>
            <a:r>
              <a:rPr lang="en-US" b="1" dirty="0" err="1"/>
              <a:t>Razavi</a:t>
            </a:r>
            <a:endParaRPr lang="en-US" b="1" dirty="0"/>
          </a:p>
          <a:p>
            <a:r>
              <a:rPr lang="en-US" b="1" dirty="0"/>
              <a:t>2</a:t>
            </a:r>
            <a:r>
              <a:rPr lang="en-US" b="1" baseline="30000" dirty="0"/>
              <a:t>nd</a:t>
            </a:r>
            <a:r>
              <a:rPr lang="en-US" b="1" dirty="0"/>
              <a:t> Edition, page 74-75</a:t>
            </a:r>
            <a:endParaRPr lang="en-GB" dirty="0"/>
          </a:p>
        </p:txBody>
      </p:sp>
      <p:pic>
        <p:nvPicPr>
          <p:cNvPr id="2" name="Picture 1"/>
          <p:cNvPicPr>
            <a:picLocks noChangeAspect="1"/>
          </p:cNvPicPr>
          <p:nvPr/>
        </p:nvPicPr>
        <p:blipFill>
          <a:blip r:embed="rId3"/>
          <a:stretch>
            <a:fillRect/>
          </a:stretch>
        </p:blipFill>
        <p:spPr>
          <a:xfrm>
            <a:off x="0" y="4261668"/>
            <a:ext cx="4885532" cy="1142265"/>
          </a:xfrm>
          <a:prstGeom prst="rect">
            <a:avLst/>
          </a:prstGeom>
        </p:spPr>
      </p:pic>
    </p:spTree>
    <p:extLst>
      <p:ext uri="{BB962C8B-B14F-4D97-AF65-F5344CB8AC3E}">
        <p14:creationId xmlns:p14="http://schemas.microsoft.com/office/powerpoint/2010/main" val="12056184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SF </a:t>
            </a:r>
            <a:r>
              <a:rPr lang="en-GB" sz="3600" dirty="0" smtClean="0">
                <a:solidFill>
                  <a:srgbClr val="D1282E"/>
                </a:solidFill>
                <a:latin typeface="Arial Black"/>
              </a:rPr>
              <a:t>Biasing example </a:t>
            </a:r>
            <a:r>
              <a:rPr lang="en-GB" sz="3600" dirty="0">
                <a:solidFill>
                  <a:srgbClr val="D1282E"/>
                </a:solidFill>
                <a:latin typeface="Arial Black"/>
              </a:rPr>
              <a:t>(II)</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sp>
        <p:nvSpPr>
          <p:cNvPr id="7" name="Rectangle 6">
            <a:extLst>
              <a:ext uri="{FF2B5EF4-FFF2-40B4-BE49-F238E27FC236}">
                <a16:creationId xmlns:a16="http://schemas.microsoft.com/office/drawing/2014/main" id="{7E947EF1-B9CA-45AE-9334-90493A8D911E}"/>
              </a:ext>
            </a:extLst>
          </p:cNvPr>
          <p:cNvSpPr/>
          <p:nvPr/>
        </p:nvSpPr>
        <p:spPr>
          <a:xfrm>
            <a:off x="457200" y="5901761"/>
            <a:ext cx="7921868" cy="646331"/>
          </a:xfrm>
          <a:prstGeom prst="rect">
            <a:avLst/>
          </a:prstGeom>
        </p:spPr>
        <p:txBody>
          <a:bodyPr wrap="square">
            <a:spAutoFit/>
          </a:bodyPr>
          <a:lstStyle/>
          <a:p>
            <a:r>
              <a:rPr lang="en-US" b="1" dirty="0">
                <a:solidFill>
                  <a:srgbClr val="0070C0"/>
                </a:solidFill>
              </a:rPr>
              <a:t>Design of  Analog CMOS Integrated Circuits Behzad </a:t>
            </a:r>
            <a:r>
              <a:rPr lang="en-US" b="1" dirty="0" err="1">
                <a:solidFill>
                  <a:srgbClr val="0070C0"/>
                </a:solidFill>
              </a:rPr>
              <a:t>Razavi</a:t>
            </a:r>
            <a:endParaRPr lang="en-US" b="1" dirty="0">
              <a:solidFill>
                <a:srgbClr val="0070C0"/>
              </a:solidFill>
            </a:endParaRPr>
          </a:p>
          <a:p>
            <a:r>
              <a:rPr lang="en-US" b="1" dirty="0">
                <a:solidFill>
                  <a:srgbClr val="0070C0"/>
                </a:solidFill>
              </a:rPr>
              <a:t>2</a:t>
            </a:r>
            <a:r>
              <a:rPr lang="en-US" b="1" baseline="30000" dirty="0">
                <a:solidFill>
                  <a:srgbClr val="0070C0"/>
                </a:solidFill>
              </a:rPr>
              <a:t>nd</a:t>
            </a:r>
            <a:r>
              <a:rPr lang="en-US" b="1" dirty="0">
                <a:solidFill>
                  <a:srgbClr val="0070C0"/>
                </a:solidFill>
              </a:rPr>
              <a:t> Edition, page 69-70</a:t>
            </a:r>
            <a:endParaRPr lang="en-GB" dirty="0">
              <a:solidFill>
                <a:srgbClr val="0070C0"/>
              </a:solidFill>
            </a:endParaRPr>
          </a:p>
        </p:txBody>
      </p:sp>
      <p:pic>
        <p:nvPicPr>
          <p:cNvPr id="2" name="Picture 1">
            <a:extLst>
              <a:ext uri="{FF2B5EF4-FFF2-40B4-BE49-F238E27FC236}">
                <a16:creationId xmlns:a16="http://schemas.microsoft.com/office/drawing/2014/main" id="{8621454C-838C-471A-A868-D7BB8CC13426}"/>
              </a:ext>
            </a:extLst>
          </p:cNvPr>
          <p:cNvPicPr>
            <a:picLocks noChangeAspect="1"/>
          </p:cNvPicPr>
          <p:nvPr/>
        </p:nvPicPr>
        <p:blipFill>
          <a:blip r:embed="rId3"/>
          <a:stretch>
            <a:fillRect/>
          </a:stretch>
        </p:blipFill>
        <p:spPr>
          <a:xfrm>
            <a:off x="156840" y="953109"/>
            <a:ext cx="6026438" cy="3337538"/>
          </a:xfrm>
          <a:prstGeom prst="rect">
            <a:avLst/>
          </a:prstGeom>
        </p:spPr>
      </p:pic>
      <p:pic>
        <p:nvPicPr>
          <p:cNvPr id="3" name="Picture 2">
            <a:extLst>
              <a:ext uri="{FF2B5EF4-FFF2-40B4-BE49-F238E27FC236}">
                <a16:creationId xmlns:a16="http://schemas.microsoft.com/office/drawing/2014/main" id="{D678080C-A368-4DC0-906D-55AC40E9626A}"/>
              </a:ext>
            </a:extLst>
          </p:cNvPr>
          <p:cNvPicPr>
            <a:picLocks noChangeAspect="1"/>
          </p:cNvPicPr>
          <p:nvPr/>
        </p:nvPicPr>
        <p:blipFill>
          <a:blip r:embed="rId4"/>
          <a:stretch>
            <a:fillRect/>
          </a:stretch>
        </p:blipFill>
        <p:spPr>
          <a:xfrm>
            <a:off x="2975048" y="4161858"/>
            <a:ext cx="2942175" cy="1782759"/>
          </a:xfrm>
          <a:prstGeom prst="rect">
            <a:avLst/>
          </a:prstGeom>
        </p:spPr>
      </p:pic>
    </p:spTree>
    <p:extLst>
      <p:ext uri="{BB962C8B-B14F-4D97-AF65-F5344CB8AC3E}">
        <p14:creationId xmlns:p14="http://schemas.microsoft.com/office/powerpoint/2010/main" val="36895657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Current Mirror</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2" name="Picture 1"/>
          <p:cNvPicPr>
            <a:picLocks noChangeAspect="1"/>
          </p:cNvPicPr>
          <p:nvPr/>
        </p:nvPicPr>
        <p:blipFill>
          <a:blip r:embed="rId3"/>
          <a:stretch>
            <a:fillRect/>
          </a:stretch>
        </p:blipFill>
        <p:spPr>
          <a:xfrm>
            <a:off x="228600" y="956217"/>
            <a:ext cx="8005763" cy="1886460"/>
          </a:xfrm>
          <a:prstGeom prst="rect">
            <a:avLst/>
          </a:prstGeom>
        </p:spPr>
      </p:pic>
      <p:grpSp>
        <p:nvGrpSpPr>
          <p:cNvPr id="10" name="Group 9"/>
          <p:cNvGrpSpPr/>
          <p:nvPr/>
        </p:nvGrpSpPr>
        <p:grpSpPr>
          <a:xfrm>
            <a:off x="945355" y="5094265"/>
            <a:ext cx="3171825" cy="1132385"/>
            <a:chOff x="1437501" y="5169556"/>
            <a:chExt cx="3171825" cy="1132385"/>
          </a:xfrm>
        </p:grpSpPr>
        <p:pic>
          <p:nvPicPr>
            <p:cNvPr id="5" name="Picture 4"/>
            <p:cNvPicPr>
              <a:picLocks noChangeAspect="1"/>
            </p:cNvPicPr>
            <p:nvPr/>
          </p:nvPicPr>
          <p:blipFill>
            <a:blip r:embed="rId4"/>
            <a:stretch>
              <a:fillRect/>
            </a:stretch>
          </p:blipFill>
          <p:spPr>
            <a:xfrm>
              <a:off x="1437501" y="5169556"/>
              <a:ext cx="3171825" cy="1105853"/>
            </a:xfrm>
            <a:prstGeom prst="rect">
              <a:avLst/>
            </a:prstGeom>
          </p:spPr>
        </p:pic>
        <p:sp>
          <p:nvSpPr>
            <p:cNvPr id="9" name="TextBox 8"/>
            <p:cNvSpPr txBox="1"/>
            <p:nvPr/>
          </p:nvSpPr>
          <p:spPr>
            <a:xfrm>
              <a:off x="3712368" y="6024942"/>
              <a:ext cx="257175" cy="276999"/>
            </a:xfrm>
            <a:prstGeom prst="rect">
              <a:avLst/>
            </a:prstGeom>
            <a:solidFill>
              <a:srgbClr val="FFFFFF"/>
            </a:solidFill>
          </p:spPr>
          <p:txBody>
            <a:bodyPr wrap="square" rtlCol="0">
              <a:spAutoFit/>
            </a:bodyPr>
            <a:lstStyle/>
            <a:p>
              <a:endParaRPr lang="en-GB" sz="1200" dirty="0"/>
            </a:p>
          </p:txBody>
        </p:sp>
      </p:grpSp>
      <p:graphicFrame>
        <p:nvGraphicFramePr>
          <p:cNvPr id="6" name="Object 5"/>
          <p:cNvGraphicFramePr>
            <a:graphicFrameLocks noChangeAspect="1"/>
          </p:cNvGraphicFramePr>
          <p:nvPr>
            <p:extLst>
              <p:ext uri="{D42A27DB-BD31-4B8C-83A1-F6EECF244321}">
                <p14:modId xmlns:p14="http://schemas.microsoft.com/office/powerpoint/2010/main" val="1450538313"/>
              </p:ext>
            </p:extLst>
          </p:nvPr>
        </p:nvGraphicFramePr>
        <p:xfrm>
          <a:off x="3257783" y="2582790"/>
          <a:ext cx="1309687" cy="328613"/>
        </p:xfrm>
        <a:graphic>
          <a:graphicData uri="http://schemas.openxmlformats.org/presentationml/2006/ole">
            <mc:AlternateContent xmlns:mc="http://schemas.openxmlformats.org/markup-compatibility/2006">
              <mc:Choice xmlns:v="urn:schemas-microsoft-com:vml" Requires="v">
                <p:oleObj spid="_x0000_s8433" name="Equation" r:id="rId5" imgW="914400" imgH="228600" progId="Equation.DSMT4">
                  <p:embed/>
                </p:oleObj>
              </mc:Choice>
              <mc:Fallback>
                <p:oleObj name="Equation" r:id="rId5" imgW="914400" imgH="228600" progId="Equation.DSMT4">
                  <p:embed/>
                  <p:pic>
                    <p:nvPicPr>
                      <p:cNvPr id="0" name=""/>
                      <p:cNvPicPr/>
                      <p:nvPr/>
                    </p:nvPicPr>
                    <p:blipFill>
                      <a:blip r:embed="rId6"/>
                      <a:stretch>
                        <a:fillRect/>
                      </a:stretch>
                    </p:blipFill>
                    <p:spPr>
                      <a:xfrm>
                        <a:off x="3257783" y="2582790"/>
                        <a:ext cx="1309687" cy="328613"/>
                      </a:xfrm>
                      <a:prstGeom prst="rect">
                        <a:avLst/>
                      </a:prstGeom>
                    </p:spPr>
                  </p:pic>
                </p:oleObj>
              </mc:Fallback>
            </mc:AlternateContent>
          </a:graphicData>
        </a:graphic>
      </p:graphicFrame>
      <p:sp>
        <p:nvSpPr>
          <p:cNvPr id="8" name="TextBox 7"/>
          <p:cNvSpPr txBox="1"/>
          <p:nvPr/>
        </p:nvSpPr>
        <p:spPr>
          <a:xfrm>
            <a:off x="251832" y="3007056"/>
            <a:ext cx="3005951" cy="369332"/>
          </a:xfrm>
          <a:prstGeom prst="rect">
            <a:avLst/>
          </a:prstGeom>
          <a:noFill/>
        </p:spPr>
        <p:txBody>
          <a:bodyPr wrap="none" rtlCol="0">
            <a:spAutoFit/>
          </a:bodyPr>
          <a:lstStyle/>
          <a:p>
            <a:r>
              <a:rPr lang="en-US" i="1" dirty="0"/>
              <a:t>M</a:t>
            </a:r>
            <a:r>
              <a:rPr lang="en-US" i="1" baseline="-25000" dirty="0"/>
              <a:t>REF</a:t>
            </a:r>
            <a:r>
              <a:rPr lang="en-US" dirty="0"/>
              <a:t> is always in saturation</a:t>
            </a:r>
            <a:endParaRPr lang="en-GB" dirty="0"/>
          </a:p>
        </p:txBody>
      </p:sp>
      <p:pic>
        <p:nvPicPr>
          <p:cNvPr id="11" name="Picture 10"/>
          <p:cNvPicPr>
            <a:picLocks noChangeAspect="1"/>
          </p:cNvPicPr>
          <p:nvPr/>
        </p:nvPicPr>
        <p:blipFill>
          <a:blip r:embed="rId7"/>
          <a:stretch>
            <a:fillRect/>
          </a:stretch>
        </p:blipFill>
        <p:spPr>
          <a:xfrm>
            <a:off x="445293" y="4279432"/>
            <a:ext cx="4171950" cy="674174"/>
          </a:xfrm>
          <a:prstGeom prst="rect">
            <a:avLst/>
          </a:prstGeom>
        </p:spPr>
      </p:pic>
      <p:pic>
        <p:nvPicPr>
          <p:cNvPr id="12" name="Picture 11"/>
          <p:cNvPicPr>
            <a:picLocks noChangeAspect="1"/>
          </p:cNvPicPr>
          <p:nvPr/>
        </p:nvPicPr>
        <p:blipFill>
          <a:blip r:embed="rId8"/>
          <a:stretch>
            <a:fillRect/>
          </a:stretch>
        </p:blipFill>
        <p:spPr>
          <a:xfrm>
            <a:off x="5139551" y="4342230"/>
            <a:ext cx="3525090" cy="620155"/>
          </a:xfrm>
          <a:prstGeom prst="rect">
            <a:avLst/>
          </a:prstGeom>
        </p:spPr>
      </p:pic>
      <p:pic>
        <p:nvPicPr>
          <p:cNvPr id="13" name="Picture 12"/>
          <p:cNvPicPr>
            <a:picLocks noChangeAspect="1"/>
          </p:cNvPicPr>
          <p:nvPr/>
        </p:nvPicPr>
        <p:blipFill>
          <a:blip r:embed="rId9"/>
          <a:stretch>
            <a:fillRect/>
          </a:stretch>
        </p:blipFill>
        <p:spPr>
          <a:xfrm>
            <a:off x="5780142" y="5094265"/>
            <a:ext cx="2243908" cy="1269281"/>
          </a:xfrm>
          <a:prstGeom prst="rect">
            <a:avLst/>
          </a:prstGeom>
        </p:spPr>
      </p:pic>
      <p:pic>
        <p:nvPicPr>
          <p:cNvPr id="14" name="Picture 13"/>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5734921" y="2749209"/>
            <a:ext cx="1679016" cy="1451577"/>
          </a:xfrm>
          <a:prstGeom prst="rect">
            <a:avLst/>
          </a:prstGeom>
          <a:noFill/>
          <a:ln>
            <a:noFill/>
          </a:ln>
        </p:spPr>
      </p:pic>
    </p:spTree>
    <p:extLst>
      <p:ext uri="{BB962C8B-B14F-4D97-AF65-F5344CB8AC3E}">
        <p14:creationId xmlns:p14="http://schemas.microsoft.com/office/powerpoint/2010/main" val="8185935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Current Mirror biasing</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2" name="Picture 1"/>
          <p:cNvPicPr>
            <a:picLocks noChangeAspect="1"/>
          </p:cNvPicPr>
          <p:nvPr/>
        </p:nvPicPr>
        <p:blipFill rotWithShape="1">
          <a:blip r:embed="rId3"/>
          <a:srcRect b="9223"/>
          <a:stretch/>
        </p:blipFill>
        <p:spPr>
          <a:xfrm>
            <a:off x="96077" y="1295036"/>
            <a:ext cx="3541432" cy="2376488"/>
          </a:xfrm>
          <a:prstGeom prst="rect">
            <a:avLst/>
          </a:prstGeom>
        </p:spPr>
      </p:pic>
      <p:sp>
        <p:nvSpPr>
          <p:cNvPr id="3" name="Rectangle 2"/>
          <p:cNvSpPr/>
          <p:nvPr/>
        </p:nvSpPr>
        <p:spPr>
          <a:xfrm>
            <a:off x="2648777" y="3014298"/>
            <a:ext cx="104775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Object 4"/>
          <p:cNvGraphicFramePr>
            <a:graphicFrameLocks noChangeAspect="1"/>
          </p:cNvGraphicFramePr>
          <p:nvPr>
            <p:extLst>
              <p:ext uri="{D42A27DB-BD31-4B8C-83A1-F6EECF244321}">
                <p14:modId xmlns:p14="http://schemas.microsoft.com/office/powerpoint/2010/main" val="2408674976"/>
              </p:ext>
            </p:extLst>
          </p:nvPr>
        </p:nvGraphicFramePr>
        <p:xfrm>
          <a:off x="961731" y="3620846"/>
          <a:ext cx="2126018" cy="679449"/>
        </p:xfrm>
        <a:graphic>
          <a:graphicData uri="http://schemas.openxmlformats.org/presentationml/2006/ole">
            <mc:AlternateContent xmlns:mc="http://schemas.openxmlformats.org/markup-compatibility/2006">
              <mc:Choice xmlns:v="urn:schemas-microsoft-com:vml" Requires="v">
                <p:oleObj spid="_x0000_s9456" name="Equation" r:id="rId4" imgW="1231560" imgH="393480" progId="Equation.DSMT4">
                  <p:embed/>
                </p:oleObj>
              </mc:Choice>
              <mc:Fallback>
                <p:oleObj name="Equation" r:id="rId4" imgW="1231560" imgH="393480" progId="Equation.DSMT4">
                  <p:embed/>
                  <p:pic>
                    <p:nvPicPr>
                      <p:cNvPr id="0" name=""/>
                      <p:cNvPicPr/>
                      <p:nvPr/>
                    </p:nvPicPr>
                    <p:blipFill>
                      <a:blip r:embed="rId5"/>
                      <a:stretch>
                        <a:fillRect/>
                      </a:stretch>
                    </p:blipFill>
                    <p:spPr>
                      <a:xfrm>
                        <a:off x="961731" y="3620846"/>
                        <a:ext cx="2126018" cy="679449"/>
                      </a:xfrm>
                      <a:prstGeom prst="rect">
                        <a:avLst/>
                      </a:prstGeom>
                    </p:spPr>
                  </p:pic>
                </p:oleObj>
              </mc:Fallback>
            </mc:AlternateContent>
          </a:graphicData>
        </a:graphic>
      </p:graphicFrame>
      <p:grpSp>
        <p:nvGrpSpPr>
          <p:cNvPr id="10" name="Group 9"/>
          <p:cNvGrpSpPr/>
          <p:nvPr/>
        </p:nvGrpSpPr>
        <p:grpSpPr>
          <a:xfrm>
            <a:off x="5448933" y="3182336"/>
            <a:ext cx="2600325" cy="2050852"/>
            <a:chOff x="3676650" y="3921083"/>
            <a:chExt cx="2600325" cy="2050852"/>
          </a:xfrm>
        </p:grpSpPr>
        <p:pic>
          <p:nvPicPr>
            <p:cNvPr id="6" name="Picture 5"/>
            <p:cNvPicPr>
              <a:picLocks noChangeAspect="1"/>
            </p:cNvPicPr>
            <p:nvPr/>
          </p:nvPicPr>
          <p:blipFill>
            <a:blip r:embed="rId6"/>
            <a:stretch>
              <a:fillRect/>
            </a:stretch>
          </p:blipFill>
          <p:spPr>
            <a:xfrm>
              <a:off x="3676650" y="3921083"/>
              <a:ext cx="2600325" cy="2050852"/>
            </a:xfrm>
            <a:prstGeom prst="rect">
              <a:avLst/>
            </a:prstGeom>
          </p:spPr>
        </p:pic>
        <p:sp>
          <p:nvSpPr>
            <p:cNvPr id="7" name="Rectangle 6"/>
            <p:cNvSpPr/>
            <p:nvPr/>
          </p:nvSpPr>
          <p:spPr>
            <a:xfrm>
              <a:off x="4200525" y="5524500"/>
              <a:ext cx="1066800" cy="447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4506267" y="5524500"/>
              <a:ext cx="312906" cy="369332"/>
            </a:xfrm>
            <a:prstGeom prst="rect">
              <a:avLst/>
            </a:prstGeom>
            <a:noFill/>
          </p:spPr>
          <p:txBody>
            <a:bodyPr wrap="none" rtlCol="0">
              <a:spAutoFit/>
            </a:bodyPr>
            <a:lstStyle/>
            <a:p>
              <a:r>
                <a:rPr lang="en-US" dirty="0"/>
                <a:t>?</a:t>
              </a:r>
              <a:endParaRPr lang="en-GB" dirty="0"/>
            </a:p>
          </p:txBody>
        </p:sp>
      </p:grpSp>
      <p:sp>
        <p:nvSpPr>
          <p:cNvPr id="9" name="TextBox 8"/>
          <p:cNvSpPr txBox="1"/>
          <p:nvPr/>
        </p:nvSpPr>
        <p:spPr>
          <a:xfrm>
            <a:off x="2892182" y="4137398"/>
            <a:ext cx="2326278" cy="369332"/>
          </a:xfrm>
          <a:prstGeom prst="rect">
            <a:avLst/>
          </a:prstGeom>
          <a:noFill/>
        </p:spPr>
        <p:txBody>
          <a:bodyPr wrap="none" rtlCol="0">
            <a:spAutoFit/>
          </a:bodyPr>
          <a:lstStyle/>
          <a:p>
            <a:r>
              <a:rPr lang="en-US" dirty="0"/>
              <a:t>What happens here?</a:t>
            </a:r>
            <a:endParaRPr lang="en-GB" dirty="0"/>
          </a:p>
        </p:txBody>
      </p:sp>
      <p:grpSp>
        <p:nvGrpSpPr>
          <p:cNvPr id="14" name="Group 13"/>
          <p:cNvGrpSpPr/>
          <p:nvPr/>
        </p:nvGrpSpPr>
        <p:grpSpPr>
          <a:xfrm>
            <a:off x="5738861" y="993284"/>
            <a:ext cx="3117402" cy="2236332"/>
            <a:chOff x="5090528" y="1228725"/>
            <a:chExt cx="3117402" cy="2236332"/>
          </a:xfrm>
        </p:grpSpPr>
        <p:pic>
          <p:nvPicPr>
            <p:cNvPr id="11" name="Picture 10"/>
            <p:cNvPicPr>
              <a:picLocks noChangeAspect="1"/>
            </p:cNvPicPr>
            <p:nvPr/>
          </p:nvPicPr>
          <p:blipFill>
            <a:blip r:embed="rId7"/>
            <a:stretch>
              <a:fillRect/>
            </a:stretch>
          </p:blipFill>
          <p:spPr>
            <a:xfrm>
              <a:off x="5090528" y="1421104"/>
              <a:ext cx="2848400" cy="2043953"/>
            </a:xfrm>
            <a:prstGeom prst="rect">
              <a:avLst/>
            </a:prstGeom>
          </p:spPr>
        </p:pic>
        <p:sp>
          <p:nvSpPr>
            <p:cNvPr id="12" name="Rectangle 11"/>
            <p:cNvSpPr/>
            <p:nvPr/>
          </p:nvSpPr>
          <p:spPr>
            <a:xfrm>
              <a:off x="6410325" y="1228725"/>
              <a:ext cx="990600" cy="28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217330" y="1458850"/>
              <a:ext cx="990600" cy="28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910974" y="1927454"/>
              <a:ext cx="104775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5" name="Picture 14"/>
          <p:cNvPicPr>
            <a:picLocks noChangeAspect="1"/>
          </p:cNvPicPr>
          <p:nvPr/>
        </p:nvPicPr>
        <p:blipFill>
          <a:blip r:embed="rId8"/>
          <a:stretch>
            <a:fillRect/>
          </a:stretch>
        </p:blipFill>
        <p:spPr>
          <a:xfrm>
            <a:off x="4459112" y="1620068"/>
            <a:ext cx="1518696" cy="1611505"/>
          </a:xfrm>
          <a:prstGeom prst="rect">
            <a:avLst/>
          </a:prstGeom>
        </p:spPr>
      </p:pic>
      <p:sp>
        <p:nvSpPr>
          <p:cNvPr id="18" name="Oval 17"/>
          <p:cNvSpPr/>
          <p:nvPr/>
        </p:nvSpPr>
        <p:spPr>
          <a:xfrm>
            <a:off x="1849659" y="1055929"/>
            <a:ext cx="1525206" cy="1533162"/>
          </a:xfrm>
          <a:prstGeom prst="ellipse">
            <a:avLst/>
          </a:prstGeom>
          <a:solidFill>
            <a:schemeClr val="accent1">
              <a:alpha val="37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6816598" y="1858137"/>
            <a:ext cx="1525206" cy="1533162"/>
          </a:xfrm>
          <a:prstGeom prst="ellipse">
            <a:avLst/>
          </a:prstGeom>
          <a:solidFill>
            <a:schemeClr val="accent1">
              <a:alpha val="37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581547" y="981466"/>
            <a:ext cx="1428661" cy="369332"/>
          </a:xfrm>
          <a:prstGeom prst="rect">
            <a:avLst/>
          </a:prstGeom>
          <a:noFill/>
        </p:spPr>
        <p:txBody>
          <a:bodyPr wrap="none" rtlCol="0">
            <a:spAutoFit/>
          </a:bodyPr>
          <a:lstStyle/>
          <a:p>
            <a:r>
              <a:rPr lang="en-US" dirty="0"/>
              <a:t>SF Amplifier</a:t>
            </a:r>
            <a:endParaRPr lang="en-GB" dirty="0"/>
          </a:p>
        </p:txBody>
      </p:sp>
      <p:sp>
        <p:nvSpPr>
          <p:cNvPr id="25" name="TextBox 24"/>
          <p:cNvSpPr txBox="1"/>
          <p:nvPr/>
        </p:nvSpPr>
        <p:spPr>
          <a:xfrm>
            <a:off x="4295603" y="981466"/>
            <a:ext cx="1454309" cy="369332"/>
          </a:xfrm>
          <a:prstGeom prst="rect">
            <a:avLst/>
          </a:prstGeom>
          <a:noFill/>
        </p:spPr>
        <p:txBody>
          <a:bodyPr wrap="none" rtlCol="0">
            <a:spAutoFit/>
          </a:bodyPr>
          <a:lstStyle/>
          <a:p>
            <a:r>
              <a:rPr lang="en-US" dirty="0"/>
              <a:t>CS Amplifier</a:t>
            </a:r>
            <a:endParaRPr lang="en-GB" dirty="0"/>
          </a:p>
        </p:txBody>
      </p:sp>
      <p:sp>
        <p:nvSpPr>
          <p:cNvPr id="4" name="Rectangle 3">
            <a:extLst>
              <a:ext uri="{FF2B5EF4-FFF2-40B4-BE49-F238E27FC236}">
                <a16:creationId xmlns:a16="http://schemas.microsoft.com/office/drawing/2014/main" id="{9D25F4A1-9480-4365-81E5-9DDA94B3595A}"/>
              </a:ext>
            </a:extLst>
          </p:cNvPr>
          <p:cNvSpPr/>
          <p:nvPr/>
        </p:nvSpPr>
        <p:spPr>
          <a:xfrm>
            <a:off x="92615" y="5165512"/>
            <a:ext cx="8352552" cy="1323439"/>
          </a:xfrm>
          <a:prstGeom prst="rect">
            <a:avLst/>
          </a:prstGeom>
        </p:spPr>
        <p:txBody>
          <a:bodyPr wrap="square">
            <a:spAutoFit/>
          </a:bodyPr>
          <a:lstStyle/>
          <a:p>
            <a:pPr marL="285750" indent="-285750" algn="just">
              <a:buClr>
                <a:srgbClr val="FF0000"/>
              </a:buClr>
              <a:buFont typeface="Wingdings" panose="05000000000000000000" pitchFamily="2" charset="2"/>
              <a:buChar char="Ø"/>
            </a:pPr>
            <a:r>
              <a:rPr lang="en-US" sz="1600" dirty="0"/>
              <a:t>This circuit is not a current mirror because only a diode-connected device can establish and hence a copy current independent of device parameters and temperature. Since the gates of </a:t>
            </a:r>
            <a:r>
              <a:rPr lang="en-US" sz="1600" i="1" dirty="0"/>
              <a:t>M</a:t>
            </a:r>
            <a:r>
              <a:rPr lang="en-US" sz="1600" baseline="-25000" dirty="0"/>
              <a:t>REF</a:t>
            </a:r>
            <a:r>
              <a:rPr lang="en-US" sz="1600" dirty="0"/>
              <a:t> and </a:t>
            </a:r>
            <a:r>
              <a:rPr lang="en-US" sz="1600" i="1" dirty="0"/>
              <a:t>M</a:t>
            </a:r>
            <a:r>
              <a:rPr lang="en-US" sz="1600" baseline="-25000" dirty="0"/>
              <a:t>1</a:t>
            </a:r>
            <a:r>
              <a:rPr lang="en-US" sz="1600" dirty="0"/>
              <a:t> are floating, they can assume any voltage, e.g., an initial condition created at node </a:t>
            </a:r>
            <a:r>
              <a:rPr lang="en-US" sz="1600" i="1" dirty="0"/>
              <a:t>X</a:t>
            </a:r>
            <a:r>
              <a:rPr lang="en-US" sz="1600" dirty="0"/>
              <a:t> when the power supply is turned on. In other words, </a:t>
            </a:r>
            <a:r>
              <a:rPr lang="en-US" sz="1600" i="1" dirty="0" err="1"/>
              <a:t>I</a:t>
            </a:r>
            <a:r>
              <a:rPr lang="en-US" sz="1600" baseline="-25000" dirty="0" err="1"/>
              <a:t>copy</a:t>
            </a:r>
            <a:r>
              <a:rPr lang="en-US" sz="1600" dirty="0"/>
              <a:t> is very poorly defined.</a:t>
            </a:r>
            <a:endParaRPr lang="en-GB" sz="1600" dirty="0"/>
          </a:p>
        </p:txBody>
      </p:sp>
    </p:spTree>
    <p:extLst>
      <p:ext uri="{BB962C8B-B14F-4D97-AF65-F5344CB8AC3E}">
        <p14:creationId xmlns:p14="http://schemas.microsoft.com/office/powerpoint/2010/main" val="13222076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Current Mirror biasing</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sp>
        <p:nvSpPr>
          <p:cNvPr id="13" name="Rectangle 12">
            <a:extLst>
              <a:ext uri="{FF2B5EF4-FFF2-40B4-BE49-F238E27FC236}">
                <a16:creationId xmlns:a16="http://schemas.microsoft.com/office/drawing/2014/main" id="{46A13E70-2AFE-479D-A128-D3341CC65BDC}"/>
              </a:ext>
            </a:extLst>
          </p:cNvPr>
          <p:cNvSpPr/>
          <p:nvPr/>
        </p:nvSpPr>
        <p:spPr>
          <a:xfrm>
            <a:off x="0" y="1015849"/>
            <a:ext cx="9178343" cy="923330"/>
          </a:xfrm>
          <a:prstGeom prst="rect">
            <a:avLst/>
          </a:prstGeom>
        </p:spPr>
        <p:txBody>
          <a:bodyPr wrap="square">
            <a:spAutoFit/>
          </a:bodyPr>
          <a:lstStyle/>
          <a:p>
            <a:pPr marL="285750" indent="-285750">
              <a:buClr>
                <a:srgbClr val="FF0000"/>
              </a:buClr>
              <a:buFont typeface="Wingdings" panose="05000000000000000000" pitchFamily="2" charset="2"/>
              <a:buChar char="Ø"/>
            </a:pPr>
            <a:r>
              <a:rPr lang="en-US" dirty="0">
                <a:solidFill>
                  <a:srgbClr val="231F20"/>
                </a:solidFill>
                <a:latin typeface="TimesTen-Roman"/>
              </a:rPr>
              <a:t>An integrated circuit employs the source follower and the common-source stage shown below. Design a current mirror that produces </a:t>
            </a:r>
            <a:r>
              <a:rPr lang="en-US" i="1" dirty="0">
                <a:solidFill>
                  <a:srgbClr val="231F20"/>
                </a:solidFill>
                <a:latin typeface="TimesTen-Italic"/>
              </a:rPr>
              <a:t>I</a:t>
            </a:r>
            <a:r>
              <a:rPr lang="en-US" sz="800" dirty="0">
                <a:solidFill>
                  <a:srgbClr val="231F20"/>
                </a:solidFill>
                <a:latin typeface="TimesTen-Roman"/>
              </a:rPr>
              <a:t>1 </a:t>
            </a:r>
            <a:r>
              <a:rPr lang="en-US" dirty="0">
                <a:solidFill>
                  <a:srgbClr val="231F20"/>
                </a:solidFill>
                <a:latin typeface="TimesTen-Roman"/>
              </a:rPr>
              <a:t>and </a:t>
            </a:r>
            <a:r>
              <a:rPr lang="en-US" i="1" dirty="0">
                <a:solidFill>
                  <a:srgbClr val="231F20"/>
                </a:solidFill>
                <a:latin typeface="TimesTen-Italic"/>
              </a:rPr>
              <a:t>I</a:t>
            </a:r>
            <a:r>
              <a:rPr lang="en-US" sz="800" dirty="0">
                <a:solidFill>
                  <a:srgbClr val="231F20"/>
                </a:solidFill>
                <a:latin typeface="TimesTen-Roman"/>
              </a:rPr>
              <a:t>2 </a:t>
            </a:r>
            <a:r>
              <a:rPr lang="en-US" dirty="0">
                <a:solidFill>
                  <a:srgbClr val="231F20"/>
                </a:solidFill>
                <a:latin typeface="TimesTen-Roman"/>
              </a:rPr>
              <a:t>from a </a:t>
            </a:r>
            <a:r>
              <a:rPr lang="en-US" dirty="0" smtClean="0">
                <a:solidFill>
                  <a:srgbClr val="231F20"/>
                </a:solidFill>
                <a:latin typeface="TimesTen-Roman"/>
              </a:rPr>
              <a:t>0.3-mA reference</a:t>
            </a:r>
            <a:r>
              <a:rPr lang="en-US" dirty="0" smtClean="0"/>
              <a:t> </a:t>
            </a:r>
            <a:r>
              <a:rPr lang="en-US" dirty="0"/>
              <a:t/>
            </a:r>
            <a:br>
              <a:rPr lang="en-US" dirty="0"/>
            </a:br>
            <a:endParaRPr lang="en-GB" dirty="0"/>
          </a:p>
        </p:txBody>
      </p:sp>
      <p:pic>
        <p:nvPicPr>
          <p:cNvPr id="20" name="Picture 19">
            <a:extLst>
              <a:ext uri="{FF2B5EF4-FFF2-40B4-BE49-F238E27FC236}">
                <a16:creationId xmlns:a16="http://schemas.microsoft.com/office/drawing/2014/main" id="{8E81AE29-2DD3-414F-9548-E5A653523328}"/>
              </a:ext>
            </a:extLst>
          </p:cNvPr>
          <p:cNvPicPr>
            <a:picLocks noChangeAspect="1"/>
          </p:cNvPicPr>
          <p:nvPr/>
        </p:nvPicPr>
        <p:blipFill>
          <a:blip r:embed="rId2"/>
          <a:stretch>
            <a:fillRect/>
          </a:stretch>
        </p:blipFill>
        <p:spPr>
          <a:xfrm>
            <a:off x="1759267" y="2042070"/>
            <a:ext cx="4872121" cy="4387147"/>
          </a:xfrm>
          <a:prstGeom prst="rect">
            <a:avLst/>
          </a:prstGeom>
        </p:spPr>
      </p:pic>
    </p:spTree>
    <p:extLst>
      <p:ext uri="{BB962C8B-B14F-4D97-AF65-F5344CB8AC3E}">
        <p14:creationId xmlns:p14="http://schemas.microsoft.com/office/powerpoint/2010/main" val="306539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228600" y="0"/>
            <a:ext cx="8609760" cy="913680"/>
          </a:xfrm>
          <a:prstGeom prst="rect">
            <a:avLst/>
          </a:prstGeom>
          <a:noFill/>
          <a:ln>
            <a:noFill/>
          </a:ln>
        </p:spPr>
        <p:txBody>
          <a:bodyPr lIns="90000" tIns="45000" rIns="90000" bIns="45000" anchor="b"/>
          <a:lstStyle/>
          <a:p>
            <a:pPr algn="just">
              <a:lnSpc>
                <a:spcPct val="100000"/>
              </a:lnSpc>
            </a:pPr>
            <a:r>
              <a:rPr lang="en-US" sz="2800" dirty="0">
                <a:solidFill>
                  <a:srgbClr val="D1282E"/>
                </a:solidFill>
                <a:latin typeface="Arial Black"/>
              </a:rPr>
              <a:t>Two-Stage CMOS Op Amp</a:t>
            </a:r>
            <a:endParaRPr lang="en-GB" sz="2800" dirty="0"/>
          </a:p>
        </p:txBody>
      </p:sp>
      <p:sp>
        <p:nvSpPr>
          <p:cNvPr id="414" name="Line 3"/>
          <p:cNvSpPr/>
          <p:nvPr/>
        </p:nvSpPr>
        <p:spPr>
          <a:xfrm>
            <a:off x="228600" y="914400"/>
            <a:ext cx="8868240" cy="0"/>
          </a:xfrm>
          <a:prstGeom prst="line">
            <a:avLst/>
          </a:prstGeom>
          <a:ln w="19080">
            <a:solidFill>
              <a:srgbClr val="D1282E"/>
            </a:solidFill>
            <a:round/>
          </a:ln>
        </p:spPr>
      </p:sp>
      <p:sp>
        <p:nvSpPr>
          <p:cNvPr id="3" name="Rectangle 2">
            <a:extLst>
              <a:ext uri="{FF2B5EF4-FFF2-40B4-BE49-F238E27FC236}">
                <a16:creationId xmlns:a16="http://schemas.microsoft.com/office/drawing/2014/main" id="{1B234D3A-D0D6-424B-9BAC-81F3A7B324D6}"/>
              </a:ext>
            </a:extLst>
          </p:cNvPr>
          <p:cNvSpPr/>
          <p:nvPr/>
        </p:nvSpPr>
        <p:spPr>
          <a:xfrm>
            <a:off x="8142135" y="1092476"/>
            <a:ext cx="791338" cy="437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2992CE0-F382-4C91-9E9D-134BCF035EB2}"/>
              </a:ext>
            </a:extLst>
          </p:cNvPr>
          <p:cNvSpPr/>
          <p:nvPr/>
        </p:nvSpPr>
        <p:spPr>
          <a:xfrm>
            <a:off x="8188385" y="1730056"/>
            <a:ext cx="791338" cy="437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E73BF0A3-7E88-475F-8451-EB64A5422F77}"/>
              </a:ext>
            </a:extLst>
          </p:cNvPr>
          <p:cNvSpPr/>
          <p:nvPr/>
        </p:nvSpPr>
        <p:spPr>
          <a:xfrm>
            <a:off x="8305502" y="1203443"/>
            <a:ext cx="627971" cy="41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F784ADE-6D33-43F4-BE52-ECC970E4D1E2}"/>
              </a:ext>
            </a:extLst>
          </p:cNvPr>
          <p:cNvSpPr/>
          <p:nvPr/>
        </p:nvSpPr>
        <p:spPr>
          <a:xfrm>
            <a:off x="8290427" y="1292019"/>
            <a:ext cx="689296" cy="41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CF75C4E1-F008-4569-88BA-5893B590EA64}"/>
              </a:ext>
            </a:extLst>
          </p:cNvPr>
          <p:cNvSpPr/>
          <p:nvPr/>
        </p:nvSpPr>
        <p:spPr>
          <a:xfrm>
            <a:off x="8289657" y="1332963"/>
            <a:ext cx="689296" cy="41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EC650729-84AB-496E-AED9-3E1CFB4F1FE0}"/>
              </a:ext>
            </a:extLst>
          </p:cNvPr>
          <p:cNvPicPr>
            <a:picLocks noChangeAspect="1"/>
          </p:cNvPicPr>
          <p:nvPr/>
        </p:nvPicPr>
        <p:blipFill>
          <a:blip r:embed="rId2"/>
          <a:stretch>
            <a:fillRect/>
          </a:stretch>
        </p:blipFill>
        <p:spPr>
          <a:xfrm>
            <a:off x="0" y="968257"/>
            <a:ext cx="9003067" cy="4050995"/>
          </a:xfrm>
          <a:prstGeom prst="rect">
            <a:avLst/>
          </a:prstGeom>
        </p:spPr>
      </p:pic>
      <p:pic>
        <p:nvPicPr>
          <p:cNvPr id="12" name="Picture 1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86745" y="5073108"/>
            <a:ext cx="1858754" cy="1746449"/>
          </a:xfrm>
          <a:prstGeom prst="rect">
            <a:avLst/>
          </a:prstGeom>
          <a:noFill/>
          <a:ln>
            <a:noFill/>
          </a:ln>
        </p:spPr>
      </p:pic>
    </p:spTree>
    <p:extLst>
      <p:ext uri="{BB962C8B-B14F-4D97-AF65-F5344CB8AC3E}">
        <p14:creationId xmlns:p14="http://schemas.microsoft.com/office/powerpoint/2010/main" val="13803223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Transistor</a:t>
            </a:r>
            <a:endParaRPr dirty="0"/>
          </a:p>
        </p:txBody>
      </p:sp>
      <p:sp>
        <p:nvSpPr>
          <p:cNvPr id="413" name="Line 2"/>
          <p:cNvSpPr/>
          <p:nvPr/>
        </p:nvSpPr>
        <p:spPr>
          <a:xfrm>
            <a:off x="160748" y="6839515"/>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3" name="Picture 2"/>
          <p:cNvPicPr>
            <a:picLocks noChangeAspect="1"/>
          </p:cNvPicPr>
          <p:nvPr/>
        </p:nvPicPr>
        <p:blipFill rotWithShape="1">
          <a:blip r:embed="rId3"/>
          <a:srcRect b="15564"/>
          <a:stretch/>
        </p:blipFill>
        <p:spPr>
          <a:xfrm>
            <a:off x="973731" y="947531"/>
            <a:ext cx="6761798" cy="3999365"/>
          </a:xfrm>
          <a:prstGeom prst="rect">
            <a:avLst/>
          </a:prstGeom>
        </p:spPr>
      </p:pic>
      <p:sp>
        <p:nvSpPr>
          <p:cNvPr id="2" name="Rectangle 1"/>
          <p:cNvSpPr/>
          <p:nvPr/>
        </p:nvSpPr>
        <p:spPr>
          <a:xfrm>
            <a:off x="1983658" y="4473646"/>
            <a:ext cx="2821424" cy="576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a:off x="1966566" y="4824738"/>
            <a:ext cx="0" cy="438385"/>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962529" y="5250121"/>
            <a:ext cx="5657471"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32254" y="4815768"/>
            <a:ext cx="0" cy="438385"/>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09660" y="4288980"/>
            <a:ext cx="761747" cy="307777"/>
          </a:xfrm>
          <a:prstGeom prst="rect">
            <a:avLst/>
          </a:prstGeom>
          <a:solidFill>
            <a:srgbClr val="FFFFFF"/>
          </a:solidFill>
        </p:spPr>
        <p:txBody>
          <a:bodyPr wrap="none" rtlCol="0">
            <a:spAutoFit/>
          </a:bodyPr>
          <a:lstStyle/>
          <a:p>
            <a:r>
              <a:rPr lang="en-GB" sz="1400" b="1" dirty="0"/>
              <a:t>n-MOS</a:t>
            </a:r>
          </a:p>
        </p:txBody>
      </p:sp>
      <p:sp>
        <p:nvSpPr>
          <p:cNvPr id="14" name="TextBox 13"/>
          <p:cNvSpPr txBox="1"/>
          <p:nvPr/>
        </p:nvSpPr>
        <p:spPr>
          <a:xfrm>
            <a:off x="5815009" y="4322444"/>
            <a:ext cx="761747" cy="307777"/>
          </a:xfrm>
          <a:prstGeom prst="rect">
            <a:avLst/>
          </a:prstGeom>
          <a:solidFill>
            <a:srgbClr val="FFFFFF"/>
          </a:solidFill>
        </p:spPr>
        <p:txBody>
          <a:bodyPr wrap="none" rtlCol="0">
            <a:spAutoFit/>
          </a:bodyPr>
          <a:lstStyle/>
          <a:p>
            <a:r>
              <a:rPr lang="en-GB" sz="1400" b="1" dirty="0"/>
              <a:t>p-MOS</a:t>
            </a:r>
          </a:p>
        </p:txBody>
      </p:sp>
      <p:sp>
        <p:nvSpPr>
          <p:cNvPr id="4" name="Rectangle 3"/>
          <p:cNvSpPr/>
          <p:nvPr/>
        </p:nvSpPr>
        <p:spPr>
          <a:xfrm>
            <a:off x="-214023" y="5731734"/>
            <a:ext cx="6586743" cy="1107996"/>
          </a:xfrm>
          <a:prstGeom prst="rect">
            <a:avLst/>
          </a:prstGeom>
        </p:spPr>
        <p:txBody>
          <a:bodyPr wrap="square">
            <a:spAutoFit/>
          </a:bodyPr>
          <a:lstStyle/>
          <a:p>
            <a:pPr marL="800100" lvl="1" indent="-342900">
              <a:buFont typeface="Wingdings" panose="05000000000000000000" pitchFamily="2" charset="2"/>
              <a:buChar char="§"/>
            </a:pPr>
            <a:r>
              <a:rPr lang="en-US" altLang="en-US" sz="2200" dirty="0"/>
              <a:t>M1 for within-cell routing</a:t>
            </a:r>
          </a:p>
          <a:p>
            <a:pPr marL="800100" lvl="1" indent="-342900">
              <a:buFont typeface="Wingdings" panose="05000000000000000000" pitchFamily="2" charset="2"/>
              <a:buChar char="§"/>
            </a:pPr>
            <a:r>
              <a:rPr lang="en-US" altLang="en-US" sz="2200" dirty="0"/>
              <a:t>M2 for vertical routing between cells</a:t>
            </a:r>
          </a:p>
          <a:p>
            <a:pPr marL="800100" lvl="1" indent="-342900">
              <a:buFont typeface="Wingdings" panose="05000000000000000000" pitchFamily="2" charset="2"/>
              <a:buChar char="§"/>
            </a:pPr>
            <a:r>
              <a:rPr lang="en-US" altLang="en-US" sz="2200" dirty="0"/>
              <a:t>M3 for horizontal routing between cells</a:t>
            </a:r>
          </a:p>
        </p:txBody>
      </p:sp>
      <p:sp>
        <p:nvSpPr>
          <p:cNvPr id="6" name="Rectangle 5"/>
          <p:cNvSpPr/>
          <p:nvPr/>
        </p:nvSpPr>
        <p:spPr>
          <a:xfrm>
            <a:off x="5815009" y="5348369"/>
            <a:ext cx="3095719" cy="369332"/>
          </a:xfrm>
          <a:prstGeom prst="rect">
            <a:avLst/>
          </a:prstGeom>
        </p:spPr>
        <p:txBody>
          <a:bodyPr wrap="none">
            <a:spAutoFit/>
          </a:bodyPr>
          <a:lstStyle/>
          <a:p>
            <a:r>
              <a:rPr lang="en-GB" u="sng" dirty="0" smtClean="0">
                <a:solidFill>
                  <a:srgbClr val="660099"/>
                </a:solidFill>
                <a:latin typeface="arial" panose="020B0604020202020204" pitchFamily="34" charset="0"/>
                <a:hlinkClick r:id="rId4"/>
              </a:rPr>
              <a:t>STI: Shallow </a:t>
            </a:r>
            <a:r>
              <a:rPr lang="en-GB" u="sng" dirty="0">
                <a:solidFill>
                  <a:srgbClr val="660099"/>
                </a:solidFill>
                <a:latin typeface="arial" panose="020B0604020202020204" pitchFamily="34" charset="0"/>
                <a:hlinkClick r:id="rId4"/>
              </a:rPr>
              <a:t>trench isolation</a:t>
            </a:r>
            <a:endParaRPr lang="en-GB" b="0" i="0" u="sng" dirty="0">
              <a:solidFill>
                <a:srgbClr val="660099"/>
              </a:solidFill>
              <a:effectLst/>
              <a:latin typeface="arial" panose="020B0604020202020204" pitchFamily="34" charset="0"/>
              <a:hlinkClick r:id="rId4"/>
            </a:endParaRPr>
          </a:p>
        </p:txBody>
      </p:sp>
      <p:sp>
        <p:nvSpPr>
          <p:cNvPr id="7" name="Rectangle 6"/>
          <p:cNvSpPr/>
          <p:nvPr/>
        </p:nvSpPr>
        <p:spPr>
          <a:xfrm>
            <a:off x="259724" y="5362402"/>
            <a:ext cx="5145961" cy="430887"/>
          </a:xfrm>
          <a:prstGeom prst="rect">
            <a:avLst/>
          </a:prstGeom>
        </p:spPr>
        <p:txBody>
          <a:bodyPr wrap="none">
            <a:spAutoFit/>
          </a:bodyPr>
          <a:lstStyle/>
          <a:p>
            <a:r>
              <a:rPr lang="en-US" altLang="en-US" sz="2200" dirty="0"/>
              <a:t>AMI 0.6 mm process has 3 metal layers</a:t>
            </a:r>
          </a:p>
        </p:txBody>
      </p:sp>
      <p:sp>
        <p:nvSpPr>
          <p:cNvPr id="10" name="Rectangle 9"/>
          <p:cNvSpPr/>
          <p:nvPr/>
        </p:nvSpPr>
        <p:spPr>
          <a:xfrm>
            <a:off x="186684" y="4813849"/>
            <a:ext cx="1539909" cy="369332"/>
          </a:xfrm>
          <a:prstGeom prst="rect">
            <a:avLst/>
          </a:prstGeom>
        </p:spPr>
        <p:txBody>
          <a:bodyPr wrap="none">
            <a:spAutoFit/>
          </a:bodyPr>
          <a:lstStyle/>
          <a:p>
            <a:r>
              <a:rPr lang="en-GB" dirty="0" smtClean="0"/>
              <a:t>W: Tungsten </a:t>
            </a:r>
            <a:endParaRPr lang="en-GB" dirty="0"/>
          </a:p>
        </p:txBody>
      </p:sp>
    </p:spTree>
    <p:extLst>
      <p:ext uri="{BB962C8B-B14F-4D97-AF65-F5344CB8AC3E}">
        <p14:creationId xmlns:p14="http://schemas.microsoft.com/office/powerpoint/2010/main" val="29589572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228600" y="0"/>
            <a:ext cx="8609760" cy="913680"/>
          </a:xfrm>
          <a:prstGeom prst="rect">
            <a:avLst/>
          </a:prstGeom>
          <a:noFill/>
          <a:ln>
            <a:noFill/>
          </a:ln>
        </p:spPr>
        <p:txBody>
          <a:bodyPr lIns="90000" tIns="45000" rIns="90000" bIns="45000" anchor="b"/>
          <a:lstStyle/>
          <a:p>
            <a:pPr algn="just">
              <a:lnSpc>
                <a:spcPct val="100000"/>
              </a:lnSpc>
            </a:pPr>
            <a:r>
              <a:rPr lang="en-US" sz="2800" dirty="0">
                <a:solidFill>
                  <a:srgbClr val="D1282E"/>
                </a:solidFill>
                <a:latin typeface="Arial Black"/>
              </a:rPr>
              <a:t>Two-Stage CMOS Op Amp</a:t>
            </a:r>
            <a:endParaRPr lang="en-GB" sz="2800" dirty="0"/>
          </a:p>
        </p:txBody>
      </p:sp>
      <p:sp>
        <p:nvSpPr>
          <p:cNvPr id="414" name="Line 3"/>
          <p:cNvSpPr/>
          <p:nvPr/>
        </p:nvSpPr>
        <p:spPr>
          <a:xfrm>
            <a:off x="228600" y="914400"/>
            <a:ext cx="8868240" cy="0"/>
          </a:xfrm>
          <a:prstGeom prst="line">
            <a:avLst/>
          </a:prstGeom>
          <a:ln w="19080">
            <a:solidFill>
              <a:srgbClr val="D1282E"/>
            </a:solidFill>
            <a:round/>
          </a:ln>
        </p:spPr>
      </p:sp>
      <p:sp>
        <p:nvSpPr>
          <p:cNvPr id="3" name="Rectangle 2">
            <a:extLst>
              <a:ext uri="{FF2B5EF4-FFF2-40B4-BE49-F238E27FC236}">
                <a16:creationId xmlns:a16="http://schemas.microsoft.com/office/drawing/2014/main" id="{1B234D3A-D0D6-424B-9BAC-81F3A7B324D6}"/>
              </a:ext>
            </a:extLst>
          </p:cNvPr>
          <p:cNvSpPr/>
          <p:nvPr/>
        </p:nvSpPr>
        <p:spPr>
          <a:xfrm>
            <a:off x="8142135" y="1092476"/>
            <a:ext cx="791338" cy="437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2992CE0-F382-4C91-9E9D-134BCF035EB2}"/>
              </a:ext>
            </a:extLst>
          </p:cNvPr>
          <p:cNvSpPr/>
          <p:nvPr/>
        </p:nvSpPr>
        <p:spPr>
          <a:xfrm>
            <a:off x="8188385" y="1730056"/>
            <a:ext cx="791338" cy="437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E73BF0A3-7E88-475F-8451-EB64A5422F77}"/>
              </a:ext>
            </a:extLst>
          </p:cNvPr>
          <p:cNvSpPr/>
          <p:nvPr/>
        </p:nvSpPr>
        <p:spPr>
          <a:xfrm>
            <a:off x="8305502" y="1203443"/>
            <a:ext cx="627971" cy="41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F784ADE-6D33-43F4-BE52-ECC970E4D1E2}"/>
              </a:ext>
            </a:extLst>
          </p:cNvPr>
          <p:cNvSpPr/>
          <p:nvPr/>
        </p:nvSpPr>
        <p:spPr>
          <a:xfrm>
            <a:off x="8290427" y="1292019"/>
            <a:ext cx="689296" cy="41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CF75C4E1-F008-4569-88BA-5893B590EA64}"/>
              </a:ext>
            </a:extLst>
          </p:cNvPr>
          <p:cNvSpPr/>
          <p:nvPr/>
        </p:nvSpPr>
        <p:spPr>
          <a:xfrm>
            <a:off x="8289657" y="1332963"/>
            <a:ext cx="689296" cy="41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4C001EB2-2A71-4730-BEC8-530CF4ABB0BF}"/>
              </a:ext>
            </a:extLst>
          </p:cNvPr>
          <p:cNvSpPr/>
          <p:nvPr/>
        </p:nvSpPr>
        <p:spPr>
          <a:xfrm>
            <a:off x="210527" y="1028343"/>
            <a:ext cx="8722946" cy="5632311"/>
          </a:xfrm>
          <a:prstGeom prst="rect">
            <a:avLst/>
          </a:prstGeom>
        </p:spPr>
        <p:txBody>
          <a:bodyPr wrap="square">
            <a:spAutoFit/>
          </a:bodyPr>
          <a:lstStyle/>
          <a:p>
            <a:pPr marL="285750" indent="-285750" algn="just">
              <a:buClr>
                <a:srgbClr val="FF0000"/>
              </a:buClr>
              <a:buFont typeface="Wingdings" panose="05000000000000000000" pitchFamily="2" charset="2"/>
              <a:buChar char="Ø"/>
            </a:pPr>
            <a:r>
              <a:rPr lang="en-US" dirty="0">
                <a:solidFill>
                  <a:srgbClr val="242021"/>
                </a:solidFill>
              </a:rPr>
              <a:t>A reference bias current </a:t>
            </a:r>
            <a:r>
              <a:rPr lang="en-US" i="1" dirty="0">
                <a:solidFill>
                  <a:srgbClr val="242021"/>
                </a:solidFill>
              </a:rPr>
              <a:t>I </a:t>
            </a:r>
            <a:r>
              <a:rPr lang="en-US" sz="800" dirty="0">
                <a:solidFill>
                  <a:srgbClr val="242021"/>
                </a:solidFill>
              </a:rPr>
              <a:t>REF </a:t>
            </a:r>
            <a:r>
              <a:rPr lang="en-US" dirty="0">
                <a:solidFill>
                  <a:srgbClr val="242021"/>
                </a:solidFill>
              </a:rPr>
              <a:t>is generated either externally or using on-chip circuits. The current mirror formed by </a:t>
            </a:r>
            <a:r>
              <a:rPr lang="en-US" i="1" dirty="0">
                <a:solidFill>
                  <a:srgbClr val="242021"/>
                </a:solidFill>
              </a:rPr>
              <a:t>Q</a:t>
            </a:r>
            <a:r>
              <a:rPr lang="en-US" sz="800" dirty="0">
                <a:solidFill>
                  <a:srgbClr val="242021"/>
                </a:solidFill>
              </a:rPr>
              <a:t>8 </a:t>
            </a:r>
            <a:r>
              <a:rPr lang="en-US" dirty="0">
                <a:solidFill>
                  <a:srgbClr val="242021"/>
                </a:solidFill>
              </a:rPr>
              <a:t>and </a:t>
            </a:r>
            <a:r>
              <a:rPr lang="en-US" i="1" dirty="0">
                <a:solidFill>
                  <a:srgbClr val="242021"/>
                </a:solidFill>
              </a:rPr>
              <a:t>Q</a:t>
            </a:r>
            <a:r>
              <a:rPr lang="en-US" sz="800" dirty="0">
                <a:solidFill>
                  <a:srgbClr val="242021"/>
                </a:solidFill>
              </a:rPr>
              <a:t>5 </a:t>
            </a:r>
            <a:r>
              <a:rPr lang="en-US" dirty="0">
                <a:solidFill>
                  <a:srgbClr val="242021"/>
                </a:solidFill>
              </a:rPr>
              <a:t>supplies the differential pair </a:t>
            </a:r>
            <a:r>
              <a:rPr lang="en-US" i="1" dirty="0">
                <a:solidFill>
                  <a:srgbClr val="242021"/>
                </a:solidFill>
              </a:rPr>
              <a:t>Q</a:t>
            </a:r>
            <a:r>
              <a:rPr lang="en-US" sz="800" dirty="0">
                <a:solidFill>
                  <a:srgbClr val="242021"/>
                </a:solidFill>
              </a:rPr>
              <a:t>1</a:t>
            </a:r>
            <a:r>
              <a:rPr lang="en-US" dirty="0">
                <a:solidFill>
                  <a:srgbClr val="242021"/>
                </a:solidFill>
              </a:rPr>
              <a:t>-</a:t>
            </a:r>
            <a:r>
              <a:rPr lang="en-US" i="1" dirty="0">
                <a:solidFill>
                  <a:srgbClr val="242021"/>
                </a:solidFill>
              </a:rPr>
              <a:t>Q</a:t>
            </a:r>
            <a:r>
              <a:rPr lang="en-US" sz="800" dirty="0">
                <a:solidFill>
                  <a:srgbClr val="242021"/>
                </a:solidFill>
              </a:rPr>
              <a:t>2 </a:t>
            </a:r>
            <a:r>
              <a:rPr lang="en-US" dirty="0">
                <a:solidFill>
                  <a:srgbClr val="242021"/>
                </a:solidFill>
              </a:rPr>
              <a:t>with bias current. The </a:t>
            </a:r>
            <a:r>
              <a:rPr lang="en-US" i="1" dirty="0">
                <a:solidFill>
                  <a:srgbClr val="242021"/>
                </a:solidFill>
              </a:rPr>
              <a:t>W</a:t>
            </a:r>
            <a:r>
              <a:rPr lang="en-US" dirty="0">
                <a:solidFill>
                  <a:srgbClr val="242021"/>
                </a:solidFill>
              </a:rPr>
              <a:t>/</a:t>
            </a:r>
            <a:r>
              <a:rPr lang="en-US" i="1" dirty="0">
                <a:solidFill>
                  <a:srgbClr val="242021"/>
                </a:solidFill>
              </a:rPr>
              <a:t>L </a:t>
            </a:r>
            <a:r>
              <a:rPr lang="en-US" dirty="0">
                <a:solidFill>
                  <a:srgbClr val="242021"/>
                </a:solidFill>
              </a:rPr>
              <a:t>ratio of </a:t>
            </a:r>
            <a:r>
              <a:rPr lang="en-US" i="1" dirty="0">
                <a:solidFill>
                  <a:srgbClr val="242021"/>
                </a:solidFill>
              </a:rPr>
              <a:t>Q</a:t>
            </a:r>
            <a:r>
              <a:rPr lang="en-US" sz="800" dirty="0">
                <a:solidFill>
                  <a:srgbClr val="242021"/>
                </a:solidFill>
              </a:rPr>
              <a:t>5 </a:t>
            </a:r>
            <a:r>
              <a:rPr lang="en-US" dirty="0">
                <a:solidFill>
                  <a:srgbClr val="242021"/>
                </a:solidFill>
              </a:rPr>
              <a:t>is selected to yield the desired value for the input-stage bias current </a:t>
            </a:r>
            <a:r>
              <a:rPr lang="en-US" i="1" dirty="0">
                <a:solidFill>
                  <a:srgbClr val="242021"/>
                </a:solidFill>
              </a:rPr>
              <a:t>I </a:t>
            </a:r>
            <a:r>
              <a:rPr lang="en-US" dirty="0">
                <a:solidFill>
                  <a:srgbClr val="242021"/>
                </a:solidFill>
              </a:rPr>
              <a:t>(or </a:t>
            </a:r>
            <a:r>
              <a:rPr lang="en-US" i="1" dirty="0">
                <a:solidFill>
                  <a:srgbClr val="242021"/>
                </a:solidFill>
              </a:rPr>
              <a:t>I</a:t>
            </a:r>
            <a:r>
              <a:rPr lang="en-US" dirty="0">
                <a:solidFill>
                  <a:srgbClr val="242021"/>
                </a:solidFill>
              </a:rPr>
              <a:t>/2 for each of </a:t>
            </a:r>
            <a:r>
              <a:rPr lang="en-US" i="1" dirty="0">
                <a:solidFill>
                  <a:srgbClr val="242021"/>
                </a:solidFill>
              </a:rPr>
              <a:t>Q</a:t>
            </a:r>
            <a:r>
              <a:rPr lang="en-US" sz="800" dirty="0">
                <a:solidFill>
                  <a:srgbClr val="242021"/>
                </a:solidFill>
              </a:rPr>
              <a:t>1 </a:t>
            </a:r>
            <a:r>
              <a:rPr lang="en-US" dirty="0">
                <a:solidFill>
                  <a:srgbClr val="242021"/>
                </a:solidFill>
              </a:rPr>
              <a:t>and </a:t>
            </a:r>
            <a:r>
              <a:rPr lang="en-US" i="1" dirty="0">
                <a:solidFill>
                  <a:srgbClr val="242021"/>
                </a:solidFill>
              </a:rPr>
              <a:t>Q</a:t>
            </a:r>
            <a:r>
              <a:rPr lang="en-US" sz="800" dirty="0">
                <a:solidFill>
                  <a:srgbClr val="242021"/>
                </a:solidFill>
              </a:rPr>
              <a:t>2</a:t>
            </a:r>
            <a:r>
              <a:rPr lang="en-US" dirty="0">
                <a:solidFill>
                  <a:srgbClr val="242021"/>
                </a:solidFill>
              </a:rPr>
              <a:t>). The input differential pair is actively loaded with the current mirror formed by </a:t>
            </a:r>
            <a:r>
              <a:rPr lang="en-US" i="1" dirty="0">
                <a:solidFill>
                  <a:srgbClr val="242021"/>
                </a:solidFill>
              </a:rPr>
              <a:t>Q</a:t>
            </a:r>
            <a:r>
              <a:rPr lang="en-US" sz="800" dirty="0">
                <a:solidFill>
                  <a:srgbClr val="242021"/>
                </a:solidFill>
              </a:rPr>
              <a:t>3 </a:t>
            </a:r>
            <a:r>
              <a:rPr lang="en-US" dirty="0">
                <a:solidFill>
                  <a:srgbClr val="242021"/>
                </a:solidFill>
              </a:rPr>
              <a:t>and </a:t>
            </a:r>
            <a:r>
              <a:rPr lang="en-US" i="1" dirty="0">
                <a:solidFill>
                  <a:srgbClr val="242021"/>
                </a:solidFill>
              </a:rPr>
              <a:t>Q</a:t>
            </a:r>
            <a:r>
              <a:rPr lang="en-US" sz="800" dirty="0">
                <a:solidFill>
                  <a:srgbClr val="242021"/>
                </a:solidFill>
              </a:rPr>
              <a:t>4</a:t>
            </a:r>
            <a:r>
              <a:rPr lang="en-US" dirty="0">
                <a:solidFill>
                  <a:srgbClr val="242021"/>
                </a:solidFill>
              </a:rPr>
              <a:t>.</a:t>
            </a:r>
            <a:r>
              <a:rPr lang="en-US" dirty="0"/>
              <a:t> </a:t>
            </a:r>
          </a:p>
          <a:p>
            <a:pPr marL="285750" indent="-285750" algn="just">
              <a:buClr>
                <a:srgbClr val="FF0000"/>
              </a:buClr>
              <a:buFont typeface="Wingdings" panose="05000000000000000000" pitchFamily="2" charset="2"/>
              <a:buChar char="Ø"/>
            </a:pPr>
            <a:r>
              <a:rPr lang="en-US" dirty="0"/>
              <a:t>The second stage consists of </a:t>
            </a:r>
            <a:r>
              <a:rPr lang="en-US" i="1" dirty="0"/>
              <a:t>Q</a:t>
            </a:r>
            <a:r>
              <a:rPr lang="en-US" baseline="-25000" dirty="0"/>
              <a:t>6</a:t>
            </a:r>
            <a:r>
              <a:rPr lang="en-US" dirty="0"/>
              <a:t>, which is a common-source amplifier loaded with the current-source transistor </a:t>
            </a:r>
            <a:r>
              <a:rPr lang="en-US" i="1" dirty="0"/>
              <a:t>Q</a:t>
            </a:r>
            <a:r>
              <a:rPr lang="en-US" baseline="-25000" dirty="0"/>
              <a:t>7</a:t>
            </a:r>
            <a:r>
              <a:rPr lang="en-US" dirty="0"/>
              <a:t>. A capacitor </a:t>
            </a:r>
            <a:r>
              <a:rPr lang="en-US" i="1" dirty="0"/>
              <a:t>C</a:t>
            </a:r>
            <a:r>
              <a:rPr lang="en-US" i="1" baseline="-25000" dirty="0"/>
              <a:t>C</a:t>
            </a:r>
            <a:r>
              <a:rPr lang="en-US" i="1" dirty="0"/>
              <a:t> </a:t>
            </a:r>
            <a:r>
              <a:rPr lang="en-US" dirty="0"/>
              <a:t>is included in the negative-feedback path of the second stage. Its function is for the frequency compensation. </a:t>
            </a:r>
          </a:p>
          <a:p>
            <a:pPr marL="285750" indent="-285750" algn="just">
              <a:buClr>
                <a:srgbClr val="FF0000"/>
              </a:buClr>
              <a:buFont typeface="Wingdings" panose="05000000000000000000" pitchFamily="2" charset="2"/>
              <a:buChar char="Ø"/>
            </a:pPr>
            <a:r>
              <a:rPr lang="en-US" dirty="0"/>
              <a:t>The voltage gain of the first stage is to be given by:</a:t>
            </a:r>
          </a:p>
          <a:p>
            <a:pPr algn="just">
              <a:buClr>
                <a:srgbClr val="FF0000"/>
              </a:buClr>
            </a:pPr>
            <a:endParaRPr lang="en-US" dirty="0"/>
          </a:p>
          <a:p>
            <a:pPr marL="285750" indent="-285750" algn="just">
              <a:buClr>
                <a:srgbClr val="FF0000"/>
              </a:buClr>
              <a:buFont typeface="Wingdings" panose="05000000000000000000" pitchFamily="2" charset="2"/>
              <a:buChar char="Ø"/>
            </a:pPr>
            <a:endParaRPr lang="en-US" dirty="0"/>
          </a:p>
          <a:p>
            <a:pPr algn="just">
              <a:buClr>
                <a:srgbClr val="FF0000"/>
              </a:buClr>
            </a:pPr>
            <a:r>
              <a:rPr lang="en-US" dirty="0"/>
              <a:t>    where </a:t>
            </a:r>
            <a:r>
              <a:rPr lang="en-US" i="1" dirty="0"/>
              <a:t>g</a:t>
            </a:r>
            <a:r>
              <a:rPr lang="en-US" baseline="-25000" dirty="0"/>
              <a:t>m1</a:t>
            </a:r>
            <a:r>
              <a:rPr lang="en-US" dirty="0"/>
              <a:t> is the transconductance of each of the transistors of the first stage, that is, Q</a:t>
            </a:r>
            <a:r>
              <a:rPr lang="en-US" baseline="-25000" dirty="0"/>
              <a:t>1</a:t>
            </a:r>
            <a:r>
              <a:rPr lang="en-US" dirty="0"/>
              <a:t>and Q</a:t>
            </a:r>
            <a:r>
              <a:rPr lang="en-US" baseline="-25000" dirty="0"/>
              <a:t>2</a:t>
            </a:r>
            <a:r>
              <a:rPr lang="en-US" dirty="0"/>
              <a:t>.</a:t>
            </a:r>
          </a:p>
          <a:p>
            <a:pPr marL="285750" indent="-285750" algn="just">
              <a:buClr>
                <a:srgbClr val="FF0000"/>
              </a:buClr>
              <a:buFont typeface="Wingdings" panose="05000000000000000000" pitchFamily="2" charset="2"/>
              <a:buChar char="Ø"/>
            </a:pPr>
            <a:r>
              <a:rPr lang="en-US" dirty="0"/>
              <a:t>The second stage is a current-source-loaded, common-source amplifier whose voltage gain is given by:</a:t>
            </a:r>
          </a:p>
          <a:p>
            <a:pPr marL="285750" indent="-285750" algn="just">
              <a:buClr>
                <a:srgbClr val="FF0000"/>
              </a:buClr>
              <a:buFont typeface="Wingdings" panose="05000000000000000000" pitchFamily="2" charset="2"/>
              <a:buChar char="Ø"/>
            </a:pPr>
            <a:endParaRPr lang="en-US" dirty="0"/>
          </a:p>
          <a:p>
            <a:pPr marL="285750" indent="-285750" algn="just">
              <a:buClr>
                <a:srgbClr val="FF0000"/>
              </a:buClr>
              <a:buFont typeface="Wingdings" panose="05000000000000000000" pitchFamily="2" charset="2"/>
              <a:buChar char="Ø"/>
            </a:pPr>
            <a:endParaRPr lang="en-US" dirty="0"/>
          </a:p>
          <a:p>
            <a:pPr marL="285750" indent="-285750" algn="just">
              <a:buClr>
                <a:srgbClr val="FF0000"/>
              </a:buClr>
              <a:buFont typeface="Wingdings" panose="05000000000000000000" pitchFamily="2" charset="2"/>
              <a:buChar char="Ø"/>
            </a:pPr>
            <a:r>
              <a:rPr lang="en-US" dirty="0"/>
              <a:t> The dc open-loop gain of the op amp is the product of </a:t>
            </a:r>
            <a:r>
              <a:rPr lang="en-US" i="1" dirty="0"/>
              <a:t>A</a:t>
            </a:r>
            <a:r>
              <a:rPr lang="en-US" baseline="-25000" dirty="0"/>
              <a:t>1</a:t>
            </a:r>
            <a:r>
              <a:rPr lang="en-US" dirty="0"/>
              <a:t> and </a:t>
            </a:r>
            <a:r>
              <a:rPr lang="en-US" i="1" dirty="0"/>
              <a:t>A</a:t>
            </a:r>
            <a:r>
              <a:rPr lang="en-US" baseline="-25000" dirty="0"/>
              <a:t>2</a:t>
            </a:r>
          </a:p>
          <a:p>
            <a:pPr algn="just">
              <a:buClr>
                <a:srgbClr val="FF0000"/>
              </a:buClr>
            </a:pPr>
            <a:r>
              <a:rPr lang="en-US" dirty="0"/>
              <a:t> </a:t>
            </a:r>
            <a:endParaRPr lang="en-GB" dirty="0"/>
          </a:p>
        </p:txBody>
      </p:sp>
      <p:graphicFrame>
        <p:nvGraphicFramePr>
          <p:cNvPr id="6" name="Object 5">
            <a:extLst>
              <a:ext uri="{FF2B5EF4-FFF2-40B4-BE49-F238E27FC236}">
                <a16:creationId xmlns:a16="http://schemas.microsoft.com/office/drawing/2014/main" id="{309FB5CE-7BBC-4AF5-817A-CF9BD4E03CE7}"/>
              </a:ext>
            </a:extLst>
          </p:cNvPr>
          <p:cNvGraphicFramePr>
            <a:graphicFrameLocks noChangeAspect="1"/>
          </p:cNvGraphicFramePr>
          <p:nvPr>
            <p:extLst/>
          </p:nvPr>
        </p:nvGraphicFramePr>
        <p:xfrm>
          <a:off x="3281256" y="3844498"/>
          <a:ext cx="3004648" cy="587866"/>
        </p:xfrm>
        <a:graphic>
          <a:graphicData uri="http://schemas.openxmlformats.org/presentationml/2006/ole">
            <mc:AlternateContent xmlns:mc="http://schemas.openxmlformats.org/markup-compatibility/2006">
              <mc:Choice xmlns:v="urn:schemas-microsoft-com:vml" Requires="v">
                <p:oleObj spid="_x0000_s28822" name="Equation" r:id="rId3" imgW="1168200" imgH="228600" progId="Equation.DSMT4">
                  <p:embed/>
                </p:oleObj>
              </mc:Choice>
              <mc:Fallback>
                <p:oleObj name="Equation" r:id="rId3" imgW="1168200" imgH="228600" progId="Equation.DSMT4">
                  <p:embed/>
                  <p:pic>
                    <p:nvPicPr>
                      <p:cNvPr id="6" name="Object 5">
                        <a:extLst>
                          <a:ext uri="{FF2B5EF4-FFF2-40B4-BE49-F238E27FC236}">
                            <a16:creationId xmlns:a16="http://schemas.microsoft.com/office/drawing/2014/main" id="{309FB5CE-7BBC-4AF5-817A-CF9BD4E03CE7}"/>
                          </a:ext>
                        </a:extLst>
                      </p:cNvPr>
                      <p:cNvPicPr/>
                      <p:nvPr/>
                    </p:nvPicPr>
                    <p:blipFill>
                      <a:blip r:embed="rId4"/>
                      <a:stretch>
                        <a:fillRect/>
                      </a:stretch>
                    </p:blipFill>
                    <p:spPr>
                      <a:xfrm>
                        <a:off x="3281256" y="3844498"/>
                        <a:ext cx="3004648" cy="587866"/>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FF8E3FC1-D100-4990-960E-02B5526DAA6F}"/>
              </a:ext>
            </a:extLst>
          </p:cNvPr>
          <p:cNvGraphicFramePr>
            <a:graphicFrameLocks noChangeAspect="1"/>
          </p:cNvGraphicFramePr>
          <p:nvPr>
            <p:extLst/>
          </p:nvPr>
        </p:nvGraphicFramePr>
        <p:xfrm>
          <a:off x="3155596" y="5385044"/>
          <a:ext cx="3068637" cy="587375"/>
        </p:xfrm>
        <a:graphic>
          <a:graphicData uri="http://schemas.openxmlformats.org/presentationml/2006/ole">
            <mc:AlternateContent xmlns:mc="http://schemas.openxmlformats.org/markup-compatibility/2006">
              <mc:Choice xmlns:v="urn:schemas-microsoft-com:vml" Requires="v">
                <p:oleObj spid="_x0000_s28823" name="Equation" r:id="rId5" imgW="1193760" imgH="228600" progId="Equation.DSMT4">
                  <p:embed/>
                </p:oleObj>
              </mc:Choice>
              <mc:Fallback>
                <p:oleObj name="Equation" r:id="rId5" imgW="1193760" imgH="228600" progId="Equation.DSMT4">
                  <p:embed/>
                  <p:pic>
                    <p:nvPicPr>
                      <p:cNvPr id="13" name="Object 12">
                        <a:extLst>
                          <a:ext uri="{FF2B5EF4-FFF2-40B4-BE49-F238E27FC236}">
                            <a16:creationId xmlns:a16="http://schemas.microsoft.com/office/drawing/2014/main" id="{FF8E3FC1-D100-4990-960E-02B5526DAA6F}"/>
                          </a:ext>
                        </a:extLst>
                      </p:cNvPr>
                      <p:cNvPicPr/>
                      <p:nvPr/>
                    </p:nvPicPr>
                    <p:blipFill>
                      <a:blip r:embed="rId6"/>
                      <a:stretch>
                        <a:fillRect/>
                      </a:stretch>
                    </p:blipFill>
                    <p:spPr>
                      <a:xfrm>
                        <a:off x="3155596" y="5385044"/>
                        <a:ext cx="3068637" cy="587375"/>
                      </a:xfrm>
                      <a:prstGeom prst="rect">
                        <a:avLst/>
                      </a:prstGeom>
                    </p:spPr>
                  </p:pic>
                </p:oleObj>
              </mc:Fallback>
            </mc:AlternateContent>
          </a:graphicData>
        </a:graphic>
      </p:graphicFrame>
    </p:spTree>
    <p:extLst>
      <p:ext uri="{BB962C8B-B14F-4D97-AF65-F5344CB8AC3E}">
        <p14:creationId xmlns:p14="http://schemas.microsoft.com/office/powerpoint/2010/main" val="14970004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gn="just">
              <a:lnSpc>
                <a:spcPct val="100000"/>
              </a:lnSpc>
            </a:pPr>
            <a:r>
              <a:rPr lang="en-US" sz="3600" dirty="0">
                <a:solidFill>
                  <a:srgbClr val="D1282E"/>
                </a:solidFill>
                <a:latin typeface="Arial Black"/>
              </a:rPr>
              <a:t>Two-Stage CMOS Op Amp</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7" name="Picture 6">
            <a:extLst>
              <a:ext uri="{FF2B5EF4-FFF2-40B4-BE49-F238E27FC236}">
                <a16:creationId xmlns:a16="http://schemas.microsoft.com/office/drawing/2014/main" id="{CAA213D9-181D-4A03-AE06-D2955332A33E}"/>
              </a:ext>
            </a:extLst>
          </p:cNvPr>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29762" y="1125595"/>
            <a:ext cx="7156938" cy="3736541"/>
          </a:xfrm>
          <a:prstGeom prst="rect">
            <a:avLst/>
          </a:prstGeom>
          <a:noFill/>
          <a:ln>
            <a:noFill/>
          </a:ln>
        </p:spPr>
      </p:pic>
      <p:sp>
        <p:nvSpPr>
          <p:cNvPr id="2" name="Rectangle 1">
            <a:extLst>
              <a:ext uri="{FF2B5EF4-FFF2-40B4-BE49-F238E27FC236}">
                <a16:creationId xmlns:a16="http://schemas.microsoft.com/office/drawing/2014/main" id="{38779585-D1C7-44F8-BAF0-7361F2BD1C4A}"/>
              </a:ext>
            </a:extLst>
          </p:cNvPr>
          <p:cNvSpPr/>
          <p:nvPr/>
        </p:nvSpPr>
        <p:spPr>
          <a:xfrm>
            <a:off x="152460" y="4876977"/>
            <a:ext cx="8839080" cy="1655261"/>
          </a:xfrm>
          <a:prstGeom prst="rect">
            <a:avLst/>
          </a:prstGeom>
        </p:spPr>
        <p:txBody>
          <a:bodyPr wrap="square">
            <a:spAutoFit/>
          </a:bodyPr>
          <a:lstStyle/>
          <a:p>
            <a:pPr marL="285750" indent="-285750">
              <a:lnSpc>
                <a:spcPct val="107000"/>
              </a:lnSpc>
              <a:spcAft>
                <a:spcPts val="800"/>
              </a:spcAft>
              <a:buClr>
                <a:srgbClr val="FF0000"/>
              </a:buClr>
              <a:buFont typeface="Wingdings" panose="05000000000000000000" pitchFamily="2" charset="2"/>
              <a:buChar char="Ø"/>
            </a:pPr>
            <a:r>
              <a:rPr lang="en-GB" dirty="0">
                <a:ea typeface="SimSun" panose="02010600030101010101" pitchFamily="2" charset="-122"/>
                <a:cs typeface="Arial" panose="020B0604020202020204" pitchFamily="34" charset="0"/>
              </a:rPr>
              <a:t>Capacitor C</a:t>
            </a:r>
            <a:r>
              <a:rPr lang="en-GB" baseline="-25000" dirty="0">
                <a:ea typeface="SimSun" panose="02010600030101010101" pitchFamily="2" charset="-122"/>
                <a:cs typeface="Arial" panose="020B0604020202020204" pitchFamily="34" charset="0"/>
              </a:rPr>
              <a:t>c</a:t>
            </a:r>
            <a:r>
              <a:rPr lang="en-GB" dirty="0">
                <a:ea typeface="SimSun" panose="02010600030101010101" pitchFamily="2" charset="-122"/>
                <a:cs typeface="Arial" panose="020B0604020202020204" pitchFamily="34" charset="0"/>
              </a:rPr>
              <a:t> and transistor Q</a:t>
            </a:r>
            <a:r>
              <a:rPr lang="en-GB" baseline="-25000" dirty="0">
                <a:ea typeface="SimSun" panose="02010600030101010101" pitchFamily="2" charset="-122"/>
                <a:cs typeface="Arial" panose="020B0604020202020204" pitchFamily="34" charset="0"/>
              </a:rPr>
              <a:t>c</a:t>
            </a:r>
            <a:r>
              <a:rPr lang="en-GB" dirty="0">
                <a:ea typeface="SimSun" panose="02010600030101010101" pitchFamily="2" charset="-122"/>
                <a:cs typeface="Arial" panose="020B0604020202020204" pitchFamily="34" charset="0"/>
              </a:rPr>
              <a:t> (acting as a voltage controlled resistor) are included for Op-amp compensation to ensure stability when the Op-amp is used with feedback.</a:t>
            </a:r>
          </a:p>
          <a:p>
            <a:pPr marL="285750" indent="-285750">
              <a:lnSpc>
                <a:spcPct val="107000"/>
              </a:lnSpc>
              <a:spcAft>
                <a:spcPts val="800"/>
              </a:spcAft>
              <a:buClr>
                <a:srgbClr val="FF0000"/>
              </a:buClr>
              <a:buFont typeface="Wingdings" panose="05000000000000000000" pitchFamily="2" charset="2"/>
              <a:buChar char="Ø"/>
            </a:pPr>
            <a:r>
              <a:rPr lang="en-US" dirty="0">
                <a:ea typeface="SimSun" panose="02010600030101010101" pitchFamily="2" charset="-122"/>
                <a:cs typeface="Arial" panose="020B0604020202020204" pitchFamily="34" charset="0"/>
              </a:rPr>
              <a:t>An active load </a:t>
            </a:r>
            <a:r>
              <a:rPr lang="en-US" dirty="0" err="1">
                <a:ea typeface="SimSun" panose="02010600030101010101" pitchFamily="2" charset="-122"/>
                <a:cs typeface="Arial" panose="020B0604020202020204" pitchFamily="34" charset="0"/>
              </a:rPr>
              <a:t>realises</a:t>
            </a:r>
            <a:r>
              <a:rPr lang="en-US" dirty="0">
                <a:ea typeface="SimSun" panose="02010600030101010101" pitchFamily="2" charset="-122"/>
                <a:cs typeface="Arial" panose="020B0604020202020204" pitchFamily="34" charset="0"/>
              </a:rPr>
              <a:t> a high-impedance load required for an amplifier. It replaces large resistors, or a large power supply voltage that would otherwise be required. </a:t>
            </a:r>
            <a:endParaRPr lang="en-GB" dirty="0">
              <a:effectLst/>
              <a:ea typeface="SimSun" panose="02010600030101010101" pitchFamily="2" charset="-122"/>
              <a:cs typeface="Arial" panose="020B0604020202020204" pitchFamily="34" charset="0"/>
            </a:endParaRPr>
          </a:p>
        </p:txBody>
      </p:sp>
      <p:pic>
        <p:nvPicPr>
          <p:cNvPr id="8" name="Picture 7">
            <a:extLst>
              <a:ext uri="{FF2B5EF4-FFF2-40B4-BE49-F238E27FC236}">
                <a16:creationId xmlns:a16="http://schemas.microsoft.com/office/drawing/2014/main" id="{2850D32E-2DB9-4A4B-A37F-318A2F355D51}"/>
              </a:ext>
            </a:extLst>
          </p:cNvPr>
          <p:cNvPicPr>
            <a:picLocks noChangeAspect="1"/>
          </p:cNvPicPr>
          <p:nvPr/>
        </p:nvPicPr>
        <p:blipFill>
          <a:blip r:embed="rId3"/>
          <a:stretch>
            <a:fillRect/>
          </a:stretch>
        </p:blipFill>
        <p:spPr>
          <a:xfrm>
            <a:off x="1645038" y="5464992"/>
            <a:ext cx="1480236" cy="501663"/>
          </a:xfrm>
          <a:prstGeom prst="rect">
            <a:avLst/>
          </a:prstGeom>
        </p:spPr>
      </p:pic>
    </p:spTree>
    <p:extLst>
      <p:ext uri="{BB962C8B-B14F-4D97-AF65-F5344CB8AC3E}">
        <p14:creationId xmlns:p14="http://schemas.microsoft.com/office/powerpoint/2010/main" val="29678793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a:extLst>
              <a:ext uri="{FF2B5EF4-FFF2-40B4-BE49-F238E27FC236}">
                <a16:creationId xmlns:a16="http://schemas.microsoft.com/office/drawing/2014/main" id="{E7474349-7A94-420A-A579-2DF717E5EE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200" b="0" dirty="0">
              <a:solidFill>
                <a:srgbClr val="000000"/>
              </a:solidFill>
            </a:endParaRPr>
          </a:p>
        </p:txBody>
      </p:sp>
      <p:sp>
        <p:nvSpPr>
          <p:cNvPr id="31748" name="Rectangle 2">
            <a:extLst>
              <a:ext uri="{FF2B5EF4-FFF2-40B4-BE49-F238E27FC236}">
                <a16:creationId xmlns:a16="http://schemas.microsoft.com/office/drawing/2014/main" id="{836D8E81-198B-45D9-879B-79B6A91E7D4A}"/>
              </a:ext>
            </a:extLst>
          </p:cNvPr>
          <p:cNvSpPr>
            <a:spLocks noGrp="1" noChangeArrowheads="1"/>
          </p:cNvSpPr>
          <p:nvPr>
            <p:ph type="title" idx="4294967295"/>
          </p:nvPr>
        </p:nvSpPr>
        <p:spPr>
          <a:xfrm>
            <a:off x="457200" y="118423"/>
            <a:ext cx="8229240" cy="708665"/>
          </a:xfrm>
        </p:spPr>
        <p:txBody>
          <a:bodyPr/>
          <a:lstStyle/>
          <a:p>
            <a:pPr eaLnBrk="1" hangingPunct="1"/>
            <a:r>
              <a:rPr lang="en-US" altLang="en-US" sz="3600" dirty="0">
                <a:solidFill>
                  <a:srgbClr val="FF0000"/>
                </a:solidFill>
                <a:latin typeface="Arial Black" panose="020B0A04020102020204" pitchFamily="34" charset="0"/>
              </a:rPr>
              <a:t>Miller’s Theorem </a:t>
            </a:r>
          </a:p>
        </p:txBody>
      </p:sp>
      <p:sp>
        <p:nvSpPr>
          <p:cNvPr id="31749" name="Rectangle 3">
            <a:extLst>
              <a:ext uri="{FF2B5EF4-FFF2-40B4-BE49-F238E27FC236}">
                <a16:creationId xmlns:a16="http://schemas.microsoft.com/office/drawing/2014/main" id="{2C2B1123-E6B5-40C0-BA18-523F354BDA4A}"/>
              </a:ext>
            </a:extLst>
          </p:cNvPr>
          <p:cNvSpPr>
            <a:spLocks noGrp="1" noChangeArrowheads="1"/>
          </p:cNvSpPr>
          <p:nvPr>
            <p:ph type="body" idx="4294967295"/>
          </p:nvPr>
        </p:nvSpPr>
        <p:spPr>
          <a:xfrm>
            <a:off x="685800" y="5486400"/>
            <a:ext cx="7772400" cy="914400"/>
          </a:xfrm>
        </p:spPr>
        <p:txBody>
          <a:bodyPr/>
          <a:lstStyle/>
          <a:p>
            <a:pPr algn="just" eaLnBrk="1" hangingPunct="1"/>
            <a:r>
              <a:rPr lang="en-US" altLang="en-US"/>
              <a:t>If A</a:t>
            </a:r>
            <a:r>
              <a:rPr lang="en-US" altLang="en-US" baseline="-25000"/>
              <a:t>v </a:t>
            </a:r>
            <a:r>
              <a:rPr lang="en-US" altLang="en-US"/>
              <a:t>is the gain from node 1 to 2, then a floating impedance Z</a:t>
            </a:r>
            <a:r>
              <a:rPr lang="en-US" altLang="en-US" baseline="-25000"/>
              <a:t>F </a:t>
            </a:r>
            <a:r>
              <a:rPr lang="en-US" altLang="en-US"/>
              <a:t>can be converted to two grounded impedances Z</a:t>
            </a:r>
            <a:r>
              <a:rPr lang="en-US" altLang="en-US" baseline="-25000"/>
              <a:t>1 </a:t>
            </a:r>
            <a:r>
              <a:rPr lang="en-US" altLang="en-US"/>
              <a:t>and Z</a:t>
            </a:r>
            <a:r>
              <a:rPr lang="en-US" altLang="en-US" baseline="-25000"/>
              <a:t>2</a:t>
            </a:r>
            <a:r>
              <a:rPr lang="en-US" altLang="en-US"/>
              <a:t>. </a:t>
            </a:r>
          </a:p>
        </p:txBody>
      </p:sp>
      <p:grpSp>
        <p:nvGrpSpPr>
          <p:cNvPr id="31750" name="Group 17">
            <a:extLst>
              <a:ext uri="{FF2B5EF4-FFF2-40B4-BE49-F238E27FC236}">
                <a16:creationId xmlns:a16="http://schemas.microsoft.com/office/drawing/2014/main" id="{9C5CE90E-C468-4D8F-9A1D-9CFE530DDE63}"/>
              </a:ext>
            </a:extLst>
          </p:cNvPr>
          <p:cNvGrpSpPr>
            <a:grpSpLocks/>
          </p:cNvGrpSpPr>
          <p:nvPr/>
        </p:nvGrpSpPr>
        <p:grpSpPr bwMode="auto">
          <a:xfrm>
            <a:off x="2209800" y="4267200"/>
            <a:ext cx="5276850" cy="1066800"/>
            <a:chOff x="1392" y="2688"/>
            <a:chExt cx="3324" cy="672"/>
          </a:xfrm>
        </p:grpSpPr>
        <p:grpSp>
          <p:nvGrpSpPr>
            <p:cNvPr id="31757" name="Group 11">
              <a:extLst>
                <a:ext uri="{FF2B5EF4-FFF2-40B4-BE49-F238E27FC236}">
                  <a16:creationId xmlns:a16="http://schemas.microsoft.com/office/drawing/2014/main" id="{FEC42538-F2C5-441E-A7DD-B7B752C0FC58}"/>
                </a:ext>
              </a:extLst>
            </p:cNvPr>
            <p:cNvGrpSpPr>
              <a:grpSpLocks/>
            </p:cNvGrpSpPr>
            <p:nvPr/>
          </p:nvGrpSpPr>
          <p:grpSpPr bwMode="auto">
            <a:xfrm>
              <a:off x="1392" y="2688"/>
              <a:ext cx="1104" cy="649"/>
              <a:chOff x="1392" y="2688"/>
              <a:chExt cx="1104" cy="649"/>
            </a:xfrm>
          </p:grpSpPr>
          <p:sp>
            <p:nvSpPr>
              <p:cNvPr id="31761" name="AutoShape 10">
                <a:extLst>
                  <a:ext uri="{FF2B5EF4-FFF2-40B4-BE49-F238E27FC236}">
                    <a16:creationId xmlns:a16="http://schemas.microsoft.com/office/drawing/2014/main" id="{C9425542-51D5-4600-A957-01682AFF608F}"/>
                  </a:ext>
                </a:extLst>
              </p:cNvPr>
              <p:cNvSpPr>
                <a:spLocks noChangeArrowheads="1"/>
              </p:cNvSpPr>
              <p:nvPr/>
            </p:nvSpPr>
            <p:spPr bwMode="auto">
              <a:xfrm>
                <a:off x="1392" y="2688"/>
                <a:ext cx="1104" cy="624"/>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b="0">
                  <a:latin typeface="Times New Roman" panose="02020603050405020304" pitchFamily="18" charset="0"/>
                </a:endParaRPr>
              </a:p>
            </p:txBody>
          </p:sp>
          <p:graphicFrame>
            <p:nvGraphicFramePr>
              <p:cNvPr id="31762" name="Object 8">
                <a:extLst>
                  <a:ext uri="{FF2B5EF4-FFF2-40B4-BE49-F238E27FC236}">
                    <a16:creationId xmlns:a16="http://schemas.microsoft.com/office/drawing/2014/main" id="{A1C72565-BC74-4060-8107-17099FE1652E}"/>
                  </a:ext>
                </a:extLst>
              </p:cNvPr>
              <p:cNvGraphicFramePr>
                <a:graphicFrameLocks noChangeAspect="1"/>
              </p:cNvGraphicFramePr>
              <p:nvPr/>
            </p:nvGraphicFramePr>
            <p:xfrm>
              <a:off x="1392" y="2688"/>
              <a:ext cx="1104" cy="649"/>
            </p:xfrm>
            <a:graphic>
              <a:graphicData uri="http://schemas.openxmlformats.org/presentationml/2006/ole">
                <mc:AlternateContent xmlns:mc="http://schemas.openxmlformats.org/markup-compatibility/2006">
                  <mc:Choice xmlns:v="urn:schemas-microsoft-com:vml" Requires="v">
                    <p:oleObj spid="_x0000_s10412" name="Equation" r:id="rId3" imgW="19745325" imgH="11630025" progId="Equation.3">
                      <p:embed/>
                    </p:oleObj>
                  </mc:Choice>
                  <mc:Fallback>
                    <p:oleObj name="Equation" r:id="rId3" imgW="19745325" imgH="11630025" progId="Equation.3">
                      <p:embed/>
                      <p:pic>
                        <p:nvPicPr>
                          <p:cNvPr id="31762" name="Object 8">
                            <a:extLst>
                              <a:ext uri="{FF2B5EF4-FFF2-40B4-BE49-F238E27FC236}">
                                <a16:creationId xmlns:a16="http://schemas.microsoft.com/office/drawing/2014/main" id="{A1C72565-BC74-4060-8107-17099FE165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688"/>
                            <a:ext cx="1104" cy="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31758" name="Group 13">
              <a:extLst>
                <a:ext uri="{FF2B5EF4-FFF2-40B4-BE49-F238E27FC236}">
                  <a16:creationId xmlns:a16="http://schemas.microsoft.com/office/drawing/2014/main" id="{16CD6060-9044-42EB-8B05-36E28B516358}"/>
                </a:ext>
              </a:extLst>
            </p:cNvPr>
            <p:cNvGrpSpPr>
              <a:grpSpLocks/>
            </p:cNvGrpSpPr>
            <p:nvPr/>
          </p:nvGrpSpPr>
          <p:grpSpPr bwMode="auto">
            <a:xfrm>
              <a:off x="3348" y="2688"/>
              <a:ext cx="1368" cy="672"/>
              <a:chOff x="3348" y="2688"/>
              <a:chExt cx="1368" cy="672"/>
            </a:xfrm>
          </p:grpSpPr>
          <p:sp>
            <p:nvSpPr>
              <p:cNvPr id="31759" name="AutoShape 12">
                <a:extLst>
                  <a:ext uri="{FF2B5EF4-FFF2-40B4-BE49-F238E27FC236}">
                    <a16:creationId xmlns:a16="http://schemas.microsoft.com/office/drawing/2014/main" id="{4A5ED442-540B-489E-9E01-30DB69225C59}"/>
                  </a:ext>
                </a:extLst>
              </p:cNvPr>
              <p:cNvSpPr>
                <a:spLocks noChangeArrowheads="1"/>
              </p:cNvSpPr>
              <p:nvPr/>
            </p:nvSpPr>
            <p:spPr bwMode="auto">
              <a:xfrm>
                <a:off x="3360" y="2688"/>
                <a:ext cx="1344" cy="672"/>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b="0">
                  <a:latin typeface="Times New Roman" panose="02020603050405020304" pitchFamily="18" charset="0"/>
                </a:endParaRPr>
              </a:p>
            </p:txBody>
          </p:sp>
          <p:graphicFrame>
            <p:nvGraphicFramePr>
              <p:cNvPr id="31760" name="Object 9">
                <a:extLst>
                  <a:ext uri="{FF2B5EF4-FFF2-40B4-BE49-F238E27FC236}">
                    <a16:creationId xmlns:a16="http://schemas.microsoft.com/office/drawing/2014/main" id="{280D4705-EFA5-44FE-B6FB-198BF55EC0D1}"/>
                  </a:ext>
                </a:extLst>
              </p:cNvPr>
              <p:cNvGraphicFramePr>
                <a:graphicFrameLocks noChangeAspect="1"/>
              </p:cNvGraphicFramePr>
              <p:nvPr/>
            </p:nvGraphicFramePr>
            <p:xfrm>
              <a:off x="3348" y="2688"/>
              <a:ext cx="1368" cy="654"/>
            </p:xfrm>
            <a:graphic>
              <a:graphicData uri="http://schemas.openxmlformats.org/presentationml/2006/ole">
                <mc:AlternateContent xmlns:mc="http://schemas.openxmlformats.org/markup-compatibility/2006">
                  <mc:Choice xmlns:v="urn:schemas-microsoft-com:vml" Requires="v">
                    <p:oleObj spid="_x0000_s10413" name="Equation" r:id="rId5" imgW="24355425" imgH="11630025" progId="Equation.3">
                      <p:embed/>
                    </p:oleObj>
                  </mc:Choice>
                  <mc:Fallback>
                    <p:oleObj name="Equation" r:id="rId5" imgW="24355425" imgH="11630025" progId="Equation.3">
                      <p:embed/>
                      <p:pic>
                        <p:nvPicPr>
                          <p:cNvPr id="31760" name="Object 9">
                            <a:extLst>
                              <a:ext uri="{FF2B5EF4-FFF2-40B4-BE49-F238E27FC236}">
                                <a16:creationId xmlns:a16="http://schemas.microsoft.com/office/drawing/2014/main" id="{280D4705-EFA5-44FE-B6FB-198BF55EC0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 y="2688"/>
                            <a:ext cx="1368" cy="6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grpSp>
        <p:nvGrpSpPr>
          <p:cNvPr id="31751" name="Group 16">
            <a:extLst>
              <a:ext uri="{FF2B5EF4-FFF2-40B4-BE49-F238E27FC236}">
                <a16:creationId xmlns:a16="http://schemas.microsoft.com/office/drawing/2014/main" id="{F5C68048-077F-4699-8107-DBDBDF927119}"/>
              </a:ext>
            </a:extLst>
          </p:cNvPr>
          <p:cNvGrpSpPr>
            <a:grpSpLocks/>
          </p:cNvGrpSpPr>
          <p:nvPr/>
        </p:nvGrpSpPr>
        <p:grpSpPr bwMode="auto">
          <a:xfrm>
            <a:off x="190500" y="1016000"/>
            <a:ext cx="8648700" cy="2867025"/>
            <a:chOff x="120" y="640"/>
            <a:chExt cx="5448" cy="1806"/>
          </a:xfrm>
        </p:grpSpPr>
        <p:grpSp>
          <p:nvGrpSpPr>
            <p:cNvPr id="31752" name="Group 7">
              <a:extLst>
                <a:ext uri="{FF2B5EF4-FFF2-40B4-BE49-F238E27FC236}">
                  <a16:creationId xmlns:a16="http://schemas.microsoft.com/office/drawing/2014/main" id="{2B057711-594E-4402-918F-D5350C331CCD}"/>
                </a:ext>
              </a:extLst>
            </p:cNvPr>
            <p:cNvGrpSpPr>
              <a:grpSpLocks/>
            </p:cNvGrpSpPr>
            <p:nvPr/>
          </p:nvGrpSpPr>
          <p:grpSpPr bwMode="auto">
            <a:xfrm>
              <a:off x="120" y="640"/>
              <a:ext cx="5448" cy="1806"/>
              <a:chOff x="144" y="1008"/>
              <a:chExt cx="5448" cy="1806"/>
            </a:xfrm>
          </p:grpSpPr>
          <p:pic>
            <p:nvPicPr>
              <p:cNvPr id="31754" name="Picture 4">
                <a:extLst>
                  <a:ext uri="{FF2B5EF4-FFF2-40B4-BE49-F238E27FC236}">
                    <a16:creationId xmlns:a16="http://schemas.microsoft.com/office/drawing/2014/main" id="{C00EACC0-767E-43A2-940E-08C72C6B7E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1248"/>
                <a:ext cx="2694" cy="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Picture 5">
                <a:extLst>
                  <a:ext uri="{FF2B5EF4-FFF2-40B4-BE49-F238E27FC236}">
                    <a16:creationId xmlns:a16="http://schemas.microsoft.com/office/drawing/2014/main" id="{0AB93147-90AE-41E9-87CF-561DED3CCE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8" y="1056"/>
                <a:ext cx="876" cy="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6">
                <a:extLst>
                  <a:ext uri="{FF2B5EF4-FFF2-40B4-BE49-F238E27FC236}">
                    <a16:creationId xmlns:a16="http://schemas.microsoft.com/office/drawing/2014/main" id="{34E5D177-8080-4D08-B093-AFB706F969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56" y="1008"/>
                <a:ext cx="936" cy="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3" name="AutoShape 15">
              <a:extLst>
                <a:ext uri="{FF2B5EF4-FFF2-40B4-BE49-F238E27FC236}">
                  <a16:creationId xmlns:a16="http://schemas.microsoft.com/office/drawing/2014/main" id="{EF51EA70-655D-417C-908B-41597E7E052E}"/>
                </a:ext>
              </a:extLst>
            </p:cNvPr>
            <p:cNvSpPr>
              <a:spLocks noChangeArrowheads="1"/>
            </p:cNvSpPr>
            <p:nvPr/>
          </p:nvSpPr>
          <p:spPr bwMode="auto">
            <a:xfrm>
              <a:off x="2720" y="1688"/>
              <a:ext cx="432"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GB"/>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4">
            <a:extLst>
              <a:ext uri="{FF2B5EF4-FFF2-40B4-BE49-F238E27FC236}">
                <a16:creationId xmlns:a16="http://schemas.microsoft.com/office/drawing/2014/main" id="{E1C5CC88-2848-44CF-A4DC-2F8427CD5B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200" b="0" dirty="0">
              <a:solidFill>
                <a:srgbClr val="000000"/>
              </a:solidFill>
            </a:endParaRPr>
          </a:p>
        </p:txBody>
      </p:sp>
      <p:sp>
        <p:nvSpPr>
          <p:cNvPr id="32772" name="Rectangle 2">
            <a:extLst>
              <a:ext uri="{FF2B5EF4-FFF2-40B4-BE49-F238E27FC236}">
                <a16:creationId xmlns:a16="http://schemas.microsoft.com/office/drawing/2014/main" id="{71DF0E9D-E0D5-451E-9093-B694FE25563D}"/>
              </a:ext>
            </a:extLst>
          </p:cNvPr>
          <p:cNvSpPr>
            <a:spLocks noGrp="1" noChangeArrowheads="1"/>
          </p:cNvSpPr>
          <p:nvPr>
            <p:ph type="title" idx="4294967295"/>
          </p:nvPr>
        </p:nvSpPr>
        <p:spPr>
          <a:xfrm>
            <a:off x="457200" y="152400"/>
            <a:ext cx="8229240" cy="577362"/>
          </a:xfrm>
        </p:spPr>
        <p:txBody>
          <a:bodyPr/>
          <a:lstStyle/>
          <a:p>
            <a:pPr eaLnBrk="1" hangingPunct="1"/>
            <a:r>
              <a:rPr lang="en-US" altLang="en-US" sz="3600" b="1" dirty="0">
                <a:solidFill>
                  <a:srgbClr val="FF0000"/>
                </a:solidFill>
                <a:latin typeface="Arial Black" panose="020B0A04020102020204" pitchFamily="34" charset="0"/>
              </a:rPr>
              <a:t>Miller Multiplication</a:t>
            </a:r>
          </a:p>
        </p:txBody>
      </p:sp>
      <p:sp>
        <p:nvSpPr>
          <p:cNvPr id="32773" name="Rectangle 3">
            <a:extLst>
              <a:ext uri="{FF2B5EF4-FFF2-40B4-BE49-F238E27FC236}">
                <a16:creationId xmlns:a16="http://schemas.microsoft.com/office/drawing/2014/main" id="{9F01D40F-6508-4669-9EF7-91B935BE87AD}"/>
              </a:ext>
            </a:extLst>
          </p:cNvPr>
          <p:cNvSpPr>
            <a:spLocks noGrp="1" noChangeArrowheads="1"/>
          </p:cNvSpPr>
          <p:nvPr>
            <p:ph type="body" idx="4294967295"/>
          </p:nvPr>
        </p:nvSpPr>
        <p:spPr>
          <a:xfrm>
            <a:off x="685800" y="5105400"/>
            <a:ext cx="7772400" cy="1219200"/>
          </a:xfrm>
        </p:spPr>
        <p:txBody>
          <a:bodyPr/>
          <a:lstStyle/>
          <a:p>
            <a:pPr algn="just" eaLnBrk="1" hangingPunct="1">
              <a:lnSpc>
                <a:spcPct val="90000"/>
              </a:lnSpc>
            </a:pPr>
            <a:r>
              <a:rPr lang="en-US" altLang="en-US"/>
              <a:t>With Miller’s theorem, we can separate the floating capacitor.  However, the input capacitor is larger than the original floating capacitor.  We call this Miller multiplication.</a:t>
            </a:r>
          </a:p>
        </p:txBody>
      </p:sp>
      <p:grpSp>
        <p:nvGrpSpPr>
          <p:cNvPr id="32774" name="Group 14">
            <a:extLst>
              <a:ext uri="{FF2B5EF4-FFF2-40B4-BE49-F238E27FC236}">
                <a16:creationId xmlns:a16="http://schemas.microsoft.com/office/drawing/2014/main" id="{E72EC23D-3900-49B1-8AFE-BE297B0E8F5E}"/>
              </a:ext>
            </a:extLst>
          </p:cNvPr>
          <p:cNvGrpSpPr>
            <a:grpSpLocks/>
          </p:cNvGrpSpPr>
          <p:nvPr/>
        </p:nvGrpSpPr>
        <p:grpSpPr bwMode="auto">
          <a:xfrm>
            <a:off x="533400" y="1981200"/>
            <a:ext cx="8134350" cy="2038350"/>
            <a:chOff x="336" y="1248"/>
            <a:chExt cx="5124" cy="1284"/>
          </a:xfrm>
        </p:grpSpPr>
        <p:pic>
          <p:nvPicPr>
            <p:cNvPr id="32777" name="Picture 12">
              <a:extLst>
                <a:ext uri="{FF2B5EF4-FFF2-40B4-BE49-F238E27FC236}">
                  <a16:creationId xmlns:a16="http://schemas.microsoft.com/office/drawing/2014/main" id="{E9AB45D7-FFCD-40A3-9D13-13CBA8C79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 y="1248"/>
              <a:ext cx="5124" cy="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AutoShape 13">
              <a:extLst>
                <a:ext uri="{FF2B5EF4-FFF2-40B4-BE49-F238E27FC236}">
                  <a16:creationId xmlns:a16="http://schemas.microsoft.com/office/drawing/2014/main" id="{CB47A2CD-D4AC-4E33-9258-2ECF6B36CA37}"/>
                </a:ext>
              </a:extLst>
            </p:cNvPr>
            <p:cNvSpPr>
              <a:spLocks noChangeArrowheads="1"/>
            </p:cNvSpPr>
            <p:nvPr/>
          </p:nvSpPr>
          <p:spPr bwMode="auto">
            <a:xfrm>
              <a:off x="2544" y="1824"/>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GB"/>
            </a:p>
          </p:txBody>
        </p:sp>
      </p:grpSp>
      <p:pic>
        <p:nvPicPr>
          <p:cNvPr id="32775" name="Picture 1">
            <a:extLst>
              <a:ext uri="{FF2B5EF4-FFF2-40B4-BE49-F238E27FC236}">
                <a16:creationId xmlns:a16="http://schemas.microsoft.com/office/drawing/2014/main" id="{46B17274-D27C-4872-ABBC-B80271D1DA4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45063" y="1066800"/>
            <a:ext cx="17954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2">
            <a:extLst>
              <a:ext uri="{FF2B5EF4-FFF2-40B4-BE49-F238E27FC236}">
                <a16:creationId xmlns:a16="http://schemas.microsoft.com/office/drawing/2014/main" id="{707A0A05-CE05-45A0-8E80-20E0C7F2BD2C}"/>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010400" y="1001713"/>
            <a:ext cx="170338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C610-DDD2-4C99-9E9B-428F89A0768A}"/>
              </a:ext>
            </a:extLst>
          </p:cNvPr>
          <p:cNvSpPr>
            <a:spLocks noGrp="1"/>
          </p:cNvSpPr>
          <p:nvPr>
            <p:ph type="title"/>
          </p:nvPr>
        </p:nvSpPr>
        <p:spPr>
          <a:xfrm>
            <a:off x="457380" y="31424"/>
            <a:ext cx="8229240" cy="865391"/>
          </a:xfrm>
        </p:spPr>
        <p:txBody>
          <a:bodyPr/>
          <a:lstStyle/>
          <a:p>
            <a:r>
              <a:rPr lang="en-GB" sz="3600" dirty="0">
                <a:solidFill>
                  <a:srgbClr val="FF0000"/>
                </a:solidFill>
                <a:latin typeface="Arial Black" panose="020B0A04020102020204" pitchFamily="34" charset="0"/>
              </a:rPr>
              <a:t>Miller Multiplication(example)</a:t>
            </a:r>
          </a:p>
        </p:txBody>
      </p:sp>
      <p:pic>
        <p:nvPicPr>
          <p:cNvPr id="5" name="Picture 4">
            <a:extLst>
              <a:ext uri="{FF2B5EF4-FFF2-40B4-BE49-F238E27FC236}">
                <a16:creationId xmlns:a16="http://schemas.microsoft.com/office/drawing/2014/main" id="{5DE46E97-8716-4185-8FAF-9271C38D4980}"/>
              </a:ext>
            </a:extLst>
          </p:cNvPr>
          <p:cNvPicPr>
            <a:picLocks noChangeAspect="1"/>
          </p:cNvPicPr>
          <p:nvPr/>
        </p:nvPicPr>
        <p:blipFill>
          <a:blip r:embed="rId2"/>
          <a:stretch>
            <a:fillRect/>
          </a:stretch>
        </p:blipFill>
        <p:spPr>
          <a:xfrm>
            <a:off x="272471" y="1246942"/>
            <a:ext cx="8599057" cy="1046646"/>
          </a:xfrm>
          <a:prstGeom prst="rect">
            <a:avLst/>
          </a:prstGeom>
        </p:spPr>
      </p:pic>
      <p:sp>
        <p:nvSpPr>
          <p:cNvPr id="6" name="Rectangle 5">
            <a:extLst>
              <a:ext uri="{FF2B5EF4-FFF2-40B4-BE49-F238E27FC236}">
                <a16:creationId xmlns:a16="http://schemas.microsoft.com/office/drawing/2014/main" id="{349C805B-FCAB-4605-AAB3-A082B132DA14}"/>
              </a:ext>
            </a:extLst>
          </p:cNvPr>
          <p:cNvSpPr/>
          <p:nvPr/>
        </p:nvSpPr>
        <p:spPr>
          <a:xfrm>
            <a:off x="457200" y="5901761"/>
            <a:ext cx="7921868" cy="646331"/>
          </a:xfrm>
          <a:prstGeom prst="rect">
            <a:avLst/>
          </a:prstGeom>
        </p:spPr>
        <p:txBody>
          <a:bodyPr wrap="square">
            <a:spAutoFit/>
          </a:bodyPr>
          <a:lstStyle/>
          <a:p>
            <a:r>
              <a:rPr lang="en-US" b="1" dirty="0">
                <a:solidFill>
                  <a:srgbClr val="0070C0"/>
                </a:solidFill>
              </a:rPr>
              <a:t>Design of  Analog CMOS Integrated Circuits Behzad </a:t>
            </a:r>
            <a:r>
              <a:rPr lang="en-US" b="1" dirty="0" err="1">
                <a:solidFill>
                  <a:srgbClr val="0070C0"/>
                </a:solidFill>
              </a:rPr>
              <a:t>Razavi</a:t>
            </a:r>
            <a:endParaRPr lang="en-US" b="1" dirty="0">
              <a:solidFill>
                <a:srgbClr val="0070C0"/>
              </a:solidFill>
            </a:endParaRPr>
          </a:p>
          <a:p>
            <a:r>
              <a:rPr lang="en-US" b="1" dirty="0">
                <a:solidFill>
                  <a:srgbClr val="0070C0"/>
                </a:solidFill>
              </a:rPr>
              <a:t>2</a:t>
            </a:r>
            <a:r>
              <a:rPr lang="en-US" b="1" baseline="30000" dirty="0">
                <a:solidFill>
                  <a:srgbClr val="0070C0"/>
                </a:solidFill>
              </a:rPr>
              <a:t>nd</a:t>
            </a:r>
            <a:r>
              <a:rPr lang="en-US" b="1" dirty="0">
                <a:solidFill>
                  <a:srgbClr val="0070C0"/>
                </a:solidFill>
              </a:rPr>
              <a:t> Edition, page 190.</a:t>
            </a:r>
            <a:endParaRPr lang="en-GB" dirty="0">
              <a:solidFill>
                <a:srgbClr val="0070C0"/>
              </a:solidFill>
            </a:endParaRPr>
          </a:p>
        </p:txBody>
      </p:sp>
      <p:pic>
        <p:nvPicPr>
          <p:cNvPr id="7" name="Picture 6">
            <a:extLst>
              <a:ext uri="{FF2B5EF4-FFF2-40B4-BE49-F238E27FC236}">
                <a16:creationId xmlns:a16="http://schemas.microsoft.com/office/drawing/2014/main" id="{2E2BDBCA-2277-478B-A0CB-38D8DF04D10D}"/>
              </a:ext>
            </a:extLst>
          </p:cNvPr>
          <p:cNvPicPr>
            <a:picLocks noChangeAspect="1"/>
          </p:cNvPicPr>
          <p:nvPr/>
        </p:nvPicPr>
        <p:blipFill>
          <a:blip r:embed="rId3"/>
          <a:stretch>
            <a:fillRect/>
          </a:stretch>
        </p:blipFill>
        <p:spPr>
          <a:xfrm>
            <a:off x="1093909" y="2643715"/>
            <a:ext cx="6648450" cy="2819400"/>
          </a:xfrm>
          <a:prstGeom prst="rect">
            <a:avLst/>
          </a:prstGeom>
        </p:spPr>
      </p:pic>
    </p:spTree>
    <p:extLst>
      <p:ext uri="{BB962C8B-B14F-4D97-AF65-F5344CB8AC3E}">
        <p14:creationId xmlns:p14="http://schemas.microsoft.com/office/powerpoint/2010/main" val="3369649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4">
            <a:extLst>
              <a:ext uri="{FF2B5EF4-FFF2-40B4-BE49-F238E27FC236}">
                <a16:creationId xmlns:a16="http://schemas.microsoft.com/office/drawing/2014/main" id="{3A9200E5-0CD7-49AF-BE2C-72EF266F83D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200" b="0" dirty="0">
              <a:solidFill>
                <a:srgbClr val="000000"/>
              </a:solidFill>
            </a:endParaRPr>
          </a:p>
        </p:txBody>
      </p:sp>
      <p:sp>
        <p:nvSpPr>
          <p:cNvPr id="33796" name="Rectangle 2">
            <a:extLst>
              <a:ext uri="{FF2B5EF4-FFF2-40B4-BE49-F238E27FC236}">
                <a16:creationId xmlns:a16="http://schemas.microsoft.com/office/drawing/2014/main" id="{0BAFF29A-A4EF-4810-838E-4F02A90576B6}"/>
              </a:ext>
            </a:extLst>
          </p:cNvPr>
          <p:cNvSpPr>
            <a:spLocks noGrp="1" noChangeArrowheads="1"/>
          </p:cNvSpPr>
          <p:nvPr>
            <p:ph type="title" idx="4294967295"/>
          </p:nvPr>
        </p:nvSpPr>
        <p:spPr>
          <a:xfrm>
            <a:off x="457200" y="273600"/>
            <a:ext cx="8229240" cy="308709"/>
          </a:xfrm>
        </p:spPr>
        <p:txBody>
          <a:bodyPr/>
          <a:lstStyle/>
          <a:p>
            <a:pPr algn="ctr" eaLnBrk="1" hangingPunct="1"/>
            <a:r>
              <a:rPr lang="en-US" altLang="en-US" sz="3600" dirty="0">
                <a:solidFill>
                  <a:srgbClr val="FF0000"/>
                </a:solidFill>
                <a:latin typeface="Arial Black" panose="020B0A04020102020204" pitchFamily="34" charset="0"/>
              </a:rPr>
              <a:t>Example: Miller Theorem</a:t>
            </a:r>
          </a:p>
        </p:txBody>
      </p:sp>
      <p:pic>
        <p:nvPicPr>
          <p:cNvPr id="33797" name="Picture 4">
            <a:extLst>
              <a:ext uri="{FF2B5EF4-FFF2-40B4-BE49-F238E27FC236}">
                <a16:creationId xmlns:a16="http://schemas.microsoft.com/office/drawing/2014/main" id="{9BC66A05-B6F0-4B2A-93AC-9C59CF489D0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52400" y="1219200"/>
            <a:ext cx="87630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798" name="Group 16">
            <a:extLst>
              <a:ext uri="{FF2B5EF4-FFF2-40B4-BE49-F238E27FC236}">
                <a16:creationId xmlns:a16="http://schemas.microsoft.com/office/drawing/2014/main" id="{256A7640-1F5F-4361-B29B-2514BF7FBC25}"/>
              </a:ext>
            </a:extLst>
          </p:cNvPr>
          <p:cNvGrpSpPr>
            <a:grpSpLocks/>
          </p:cNvGrpSpPr>
          <p:nvPr/>
        </p:nvGrpSpPr>
        <p:grpSpPr bwMode="auto">
          <a:xfrm>
            <a:off x="468313" y="4240213"/>
            <a:ext cx="8148637" cy="1550987"/>
            <a:chOff x="468576" y="4239904"/>
            <a:chExt cx="8148374" cy="1551296"/>
          </a:xfrm>
        </p:grpSpPr>
        <p:grpSp>
          <p:nvGrpSpPr>
            <p:cNvPr id="33799" name="Group 14">
              <a:extLst>
                <a:ext uri="{FF2B5EF4-FFF2-40B4-BE49-F238E27FC236}">
                  <a16:creationId xmlns:a16="http://schemas.microsoft.com/office/drawing/2014/main" id="{B655FD4A-6963-4123-8A08-89F6B0D353A5}"/>
                </a:ext>
              </a:extLst>
            </p:cNvPr>
            <p:cNvGrpSpPr>
              <a:grpSpLocks/>
            </p:cNvGrpSpPr>
            <p:nvPr/>
          </p:nvGrpSpPr>
          <p:grpSpPr bwMode="auto">
            <a:xfrm>
              <a:off x="468576" y="4239904"/>
              <a:ext cx="3657600" cy="1524000"/>
              <a:chOff x="304800" y="4267200"/>
              <a:chExt cx="3657600" cy="1524000"/>
            </a:xfrm>
          </p:grpSpPr>
          <p:sp>
            <p:nvSpPr>
              <p:cNvPr id="33803" name="AutoShape 9">
                <a:extLst>
                  <a:ext uri="{FF2B5EF4-FFF2-40B4-BE49-F238E27FC236}">
                    <a16:creationId xmlns:a16="http://schemas.microsoft.com/office/drawing/2014/main" id="{BFB896E5-EB3A-4AA1-BD69-DF27E1EFD667}"/>
                  </a:ext>
                </a:extLst>
              </p:cNvPr>
              <p:cNvSpPr>
                <a:spLocks noChangeArrowheads="1"/>
              </p:cNvSpPr>
              <p:nvPr/>
            </p:nvSpPr>
            <p:spPr bwMode="auto">
              <a:xfrm>
                <a:off x="304800" y="4267200"/>
                <a:ext cx="3657600" cy="1524000"/>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b="0">
                  <a:latin typeface="Times New Roman" panose="02020603050405020304" pitchFamily="18" charset="0"/>
                </a:endParaRPr>
              </a:p>
            </p:txBody>
          </p:sp>
          <p:graphicFrame>
            <p:nvGraphicFramePr>
              <p:cNvPr id="33804" name="Object 5">
                <a:extLst>
                  <a:ext uri="{FF2B5EF4-FFF2-40B4-BE49-F238E27FC236}">
                    <a16:creationId xmlns:a16="http://schemas.microsoft.com/office/drawing/2014/main" id="{1643B003-6FB4-44D8-9A43-3ECA2D7092A8}"/>
                  </a:ext>
                </a:extLst>
              </p:cNvPr>
              <p:cNvGraphicFramePr>
                <a:graphicFrameLocks noChangeAspect="1"/>
              </p:cNvGraphicFramePr>
              <p:nvPr/>
            </p:nvGraphicFramePr>
            <p:xfrm>
              <a:off x="381000" y="4495800"/>
              <a:ext cx="3429000" cy="985838"/>
            </p:xfrm>
            <a:graphic>
              <a:graphicData uri="http://schemas.openxmlformats.org/presentationml/2006/ole">
                <mc:AlternateContent xmlns:mc="http://schemas.openxmlformats.org/markup-compatibility/2006">
                  <mc:Choice xmlns:v="urn:schemas-microsoft-com:vml" Requires="v">
                    <p:oleObj spid="_x0000_s12460" name="Equation" r:id="rId5" imgW="40376475" imgH="11630025" progId="Equation.3">
                      <p:embed/>
                    </p:oleObj>
                  </mc:Choice>
                  <mc:Fallback>
                    <p:oleObj name="Equation" r:id="rId5" imgW="40376475" imgH="11630025" progId="Equation.3">
                      <p:embed/>
                      <p:pic>
                        <p:nvPicPr>
                          <p:cNvPr id="33804" name="Object 5">
                            <a:extLst>
                              <a:ext uri="{FF2B5EF4-FFF2-40B4-BE49-F238E27FC236}">
                                <a16:creationId xmlns:a16="http://schemas.microsoft.com/office/drawing/2014/main" id="{1643B003-6FB4-44D8-9A43-3ECA2D7092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495800"/>
                            <a:ext cx="3429000"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33800" name="Group 15">
              <a:extLst>
                <a:ext uri="{FF2B5EF4-FFF2-40B4-BE49-F238E27FC236}">
                  <a16:creationId xmlns:a16="http://schemas.microsoft.com/office/drawing/2014/main" id="{D9010C8C-9E78-4261-8FA3-DD5A1FE50EFB}"/>
                </a:ext>
              </a:extLst>
            </p:cNvPr>
            <p:cNvGrpSpPr>
              <a:grpSpLocks/>
            </p:cNvGrpSpPr>
            <p:nvPr/>
          </p:nvGrpSpPr>
          <p:grpSpPr bwMode="auto">
            <a:xfrm>
              <a:off x="4953000" y="4267200"/>
              <a:ext cx="3663950" cy="1524000"/>
              <a:chOff x="4953000" y="4267200"/>
              <a:chExt cx="3663950" cy="1524000"/>
            </a:xfrm>
          </p:grpSpPr>
          <p:sp>
            <p:nvSpPr>
              <p:cNvPr id="33801" name="AutoShape 9">
                <a:extLst>
                  <a:ext uri="{FF2B5EF4-FFF2-40B4-BE49-F238E27FC236}">
                    <a16:creationId xmlns:a16="http://schemas.microsoft.com/office/drawing/2014/main" id="{CD9D5F9E-FEA1-4255-B07A-808D234C5BD2}"/>
                  </a:ext>
                </a:extLst>
              </p:cNvPr>
              <p:cNvSpPr>
                <a:spLocks noChangeArrowheads="1"/>
              </p:cNvSpPr>
              <p:nvPr/>
            </p:nvSpPr>
            <p:spPr bwMode="auto">
              <a:xfrm>
                <a:off x="4953000" y="4267200"/>
                <a:ext cx="3657600" cy="1524000"/>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b="0">
                  <a:latin typeface="Times New Roman" panose="02020603050405020304" pitchFamily="18" charset="0"/>
                </a:endParaRPr>
              </a:p>
            </p:txBody>
          </p:sp>
          <p:graphicFrame>
            <p:nvGraphicFramePr>
              <p:cNvPr id="33802" name="Object 6">
                <a:extLst>
                  <a:ext uri="{FF2B5EF4-FFF2-40B4-BE49-F238E27FC236}">
                    <a16:creationId xmlns:a16="http://schemas.microsoft.com/office/drawing/2014/main" id="{65D07755-DD4E-47B0-8B1E-86D115AC559A}"/>
                  </a:ext>
                </a:extLst>
              </p:cNvPr>
              <p:cNvGraphicFramePr>
                <a:graphicFrameLocks noChangeAspect="1"/>
              </p:cNvGraphicFramePr>
              <p:nvPr/>
            </p:nvGraphicFramePr>
            <p:xfrm>
              <a:off x="4953000" y="4267200"/>
              <a:ext cx="3663950" cy="1512888"/>
            </p:xfrm>
            <a:graphic>
              <a:graphicData uri="http://schemas.openxmlformats.org/presentationml/2006/ole">
                <mc:AlternateContent xmlns:mc="http://schemas.openxmlformats.org/markup-compatibility/2006">
                  <mc:Choice xmlns:v="urn:schemas-microsoft-com:vml" Requires="v">
                    <p:oleObj spid="_x0000_s12461" name="Equation" r:id="rId7" imgW="44100750" imgH="18211800" progId="Equation.DSMT4">
                      <p:embed/>
                    </p:oleObj>
                  </mc:Choice>
                  <mc:Fallback>
                    <p:oleObj name="Equation" r:id="rId7" imgW="44100750" imgH="18211800" progId="Equation.DSMT4">
                      <p:embed/>
                      <p:pic>
                        <p:nvPicPr>
                          <p:cNvPr id="33802" name="Object 6">
                            <a:extLst>
                              <a:ext uri="{FF2B5EF4-FFF2-40B4-BE49-F238E27FC236}">
                                <a16:creationId xmlns:a16="http://schemas.microsoft.com/office/drawing/2014/main" id="{65D07755-DD4E-47B0-8B1E-86D115AC55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4267200"/>
                            <a:ext cx="3663950" cy="151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3992454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A543BB2-BBEC-4571-AE65-C0395221DFFC}"/>
              </a:ext>
            </a:extLst>
          </p:cNvPr>
          <p:cNvSpPr>
            <a:spLocks noGrp="1" noChangeArrowheads="1"/>
          </p:cNvSpPr>
          <p:nvPr>
            <p:ph type="title"/>
          </p:nvPr>
        </p:nvSpPr>
        <p:spPr>
          <a:xfrm>
            <a:off x="457200" y="273600"/>
            <a:ext cx="8229240" cy="439187"/>
          </a:xfrm>
        </p:spPr>
        <p:txBody>
          <a:bodyPr/>
          <a:lstStyle/>
          <a:p>
            <a:r>
              <a:rPr lang="en-US" altLang="en-US" sz="3600" dirty="0">
                <a:solidFill>
                  <a:srgbClr val="FF0000"/>
                </a:solidFill>
                <a:latin typeface="Arial Black" panose="020B0A04020102020204" pitchFamily="34" charset="0"/>
              </a:rPr>
              <a:t>Transit Frequency Calculation</a:t>
            </a:r>
          </a:p>
        </p:txBody>
      </p:sp>
      <p:sp>
        <p:nvSpPr>
          <p:cNvPr id="44035" name="AutoShape 9">
            <a:extLst>
              <a:ext uri="{FF2B5EF4-FFF2-40B4-BE49-F238E27FC236}">
                <a16:creationId xmlns:a16="http://schemas.microsoft.com/office/drawing/2014/main" id="{8EF88822-A7CB-485E-B6FD-B0DB77C64092}"/>
              </a:ext>
            </a:extLst>
          </p:cNvPr>
          <p:cNvSpPr>
            <a:spLocks noChangeArrowheads="1"/>
          </p:cNvSpPr>
          <p:nvPr/>
        </p:nvSpPr>
        <p:spPr bwMode="auto">
          <a:xfrm>
            <a:off x="4364038" y="4411663"/>
            <a:ext cx="2895600" cy="762000"/>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b="0">
              <a:latin typeface="Times New Roman" panose="02020603050405020304" pitchFamily="18" charset="0"/>
            </a:endParaRPr>
          </a:p>
        </p:txBody>
      </p:sp>
      <p:grpSp>
        <p:nvGrpSpPr>
          <p:cNvPr id="44036" name="Group 11">
            <a:extLst>
              <a:ext uri="{FF2B5EF4-FFF2-40B4-BE49-F238E27FC236}">
                <a16:creationId xmlns:a16="http://schemas.microsoft.com/office/drawing/2014/main" id="{A446A747-DCA8-49D4-B1AF-324AC135B33A}"/>
              </a:ext>
            </a:extLst>
          </p:cNvPr>
          <p:cNvGrpSpPr>
            <a:grpSpLocks/>
          </p:cNvGrpSpPr>
          <p:nvPr/>
        </p:nvGrpSpPr>
        <p:grpSpPr bwMode="auto">
          <a:xfrm>
            <a:off x="762000" y="4470400"/>
            <a:ext cx="2209800" cy="1674813"/>
            <a:chOff x="2208" y="2976"/>
            <a:chExt cx="1488" cy="1104"/>
          </a:xfrm>
        </p:grpSpPr>
        <p:sp>
          <p:nvSpPr>
            <p:cNvPr id="44045" name="AutoShape 10">
              <a:extLst>
                <a:ext uri="{FF2B5EF4-FFF2-40B4-BE49-F238E27FC236}">
                  <a16:creationId xmlns:a16="http://schemas.microsoft.com/office/drawing/2014/main" id="{2A80674D-5D66-477D-8ED4-04594627F146}"/>
                </a:ext>
              </a:extLst>
            </p:cNvPr>
            <p:cNvSpPr>
              <a:spLocks noChangeArrowheads="1"/>
            </p:cNvSpPr>
            <p:nvPr/>
          </p:nvSpPr>
          <p:spPr bwMode="auto">
            <a:xfrm>
              <a:off x="2208" y="2976"/>
              <a:ext cx="1488" cy="1104"/>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b="0">
                <a:latin typeface="Times New Roman" panose="02020603050405020304" pitchFamily="18" charset="0"/>
              </a:endParaRPr>
            </a:p>
          </p:txBody>
        </p:sp>
        <p:graphicFrame>
          <p:nvGraphicFramePr>
            <p:cNvPr id="44046" name="Object 6">
              <a:extLst>
                <a:ext uri="{FF2B5EF4-FFF2-40B4-BE49-F238E27FC236}">
                  <a16:creationId xmlns:a16="http://schemas.microsoft.com/office/drawing/2014/main" id="{37A8C702-580A-4341-968D-BFC3F7FDC0E1}"/>
                </a:ext>
              </a:extLst>
            </p:cNvPr>
            <p:cNvGraphicFramePr>
              <a:graphicFrameLocks noChangeAspect="1"/>
            </p:cNvGraphicFramePr>
            <p:nvPr/>
          </p:nvGraphicFramePr>
          <p:xfrm>
            <a:off x="2304" y="3024"/>
            <a:ext cx="1392" cy="1055"/>
          </p:xfrm>
          <a:graphic>
            <a:graphicData uri="http://schemas.openxmlformats.org/presentationml/2006/ole">
              <mc:AlternateContent xmlns:mc="http://schemas.openxmlformats.org/markup-compatibility/2006">
                <mc:Choice xmlns:v="urn:schemas-microsoft-com:vml" Requires="v">
                  <p:oleObj spid="_x0000_s13621" name="Equation" r:id="rId3" imgW="20850225" imgH="15801975" progId="Equation.3">
                    <p:embed/>
                  </p:oleObj>
                </mc:Choice>
                <mc:Fallback>
                  <p:oleObj name="Equation" r:id="rId3" imgW="20850225" imgH="15801975" progId="Equation.3">
                    <p:embed/>
                    <p:pic>
                      <p:nvPicPr>
                        <p:cNvPr id="44046" name="Object 6">
                          <a:extLst>
                            <a:ext uri="{FF2B5EF4-FFF2-40B4-BE49-F238E27FC236}">
                              <a16:creationId xmlns:a16="http://schemas.microsoft.com/office/drawing/2014/main" id="{37A8C702-580A-4341-968D-BFC3F7FDC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3024"/>
                          <a:ext cx="1392" cy="10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pic>
        <p:nvPicPr>
          <p:cNvPr id="44037" name="Picture 8">
            <a:extLst>
              <a:ext uri="{FF2B5EF4-FFF2-40B4-BE49-F238E27FC236}">
                <a16:creationId xmlns:a16="http://schemas.microsoft.com/office/drawing/2014/main" id="{2C196504-8DB2-46D0-B932-CFA96E08A1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524000"/>
            <a:ext cx="495300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
            <a:extLst>
              <a:ext uri="{FF2B5EF4-FFF2-40B4-BE49-F238E27FC236}">
                <a16:creationId xmlns:a16="http://schemas.microsoft.com/office/drawing/2014/main" id="{2E80E0D5-BE1B-4AEE-A00C-0F4FA9B8CC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4038" y="3182938"/>
            <a:ext cx="42767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6AE92D8-BFE5-47D6-B8A1-0F1FD7FF9400}"/>
              </a:ext>
            </a:extLst>
          </p:cNvPr>
          <p:cNvSpPr/>
          <p:nvPr/>
        </p:nvSpPr>
        <p:spPr>
          <a:xfrm>
            <a:off x="4364038" y="3976688"/>
            <a:ext cx="1371600" cy="584200"/>
          </a:xfrm>
          <a:prstGeom prst="rect">
            <a:avLst/>
          </a:prstGeom>
        </p:spPr>
        <p:txBody>
          <a:bodyPr>
            <a:spAutoFit/>
          </a:bodyPr>
          <a:lstStyle/>
          <a:p>
            <a:pPr>
              <a:defRPr/>
            </a:pPr>
            <a:r>
              <a:rPr lang="en-GB" b="1" dirty="0">
                <a:solidFill>
                  <a:srgbClr val="231F20"/>
                </a:solidFill>
                <a:latin typeface="+mj-lt"/>
              </a:rPr>
              <a:t>prove that:</a:t>
            </a:r>
            <a:r>
              <a:rPr lang="en-GB" b="1" dirty="0">
                <a:latin typeface="+mj-lt"/>
              </a:rPr>
              <a:t> </a:t>
            </a:r>
            <a:r>
              <a:rPr lang="en-GB" dirty="0"/>
              <a:t/>
            </a:r>
            <a:br>
              <a:rPr lang="en-GB" dirty="0"/>
            </a:br>
            <a:endParaRPr lang="en-GB" dirty="0"/>
          </a:p>
        </p:txBody>
      </p:sp>
      <p:sp>
        <p:nvSpPr>
          <p:cNvPr id="44042" name="Rectangle 3">
            <a:extLst>
              <a:ext uri="{FF2B5EF4-FFF2-40B4-BE49-F238E27FC236}">
                <a16:creationId xmlns:a16="http://schemas.microsoft.com/office/drawing/2014/main" id="{14D92118-BD9E-431D-9143-C74D0FC8A052}"/>
              </a:ext>
            </a:extLst>
          </p:cNvPr>
          <p:cNvSpPr>
            <a:spLocks noChangeArrowheads="1"/>
          </p:cNvSpPr>
          <p:nvPr/>
        </p:nvSpPr>
        <p:spPr bwMode="auto">
          <a:xfrm>
            <a:off x="4364038" y="5516563"/>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latin typeface="Times New Roman" panose="02020603050405020304" pitchFamily="18" charset="0"/>
              </a:rPr>
              <a:t>Note that </a:t>
            </a:r>
            <a:r>
              <a:rPr lang="en-US" altLang="en-US" sz="2400" b="0" i="1">
                <a:latin typeface="Times New Roman" panose="02020603050405020304" pitchFamily="18" charset="0"/>
              </a:rPr>
              <a:t>f</a:t>
            </a:r>
            <a:r>
              <a:rPr lang="en-US" altLang="en-US" sz="2400" b="0" baseline="-25000">
                <a:latin typeface="Times New Roman" panose="02020603050405020304" pitchFamily="18" charset="0"/>
              </a:rPr>
              <a:t>T</a:t>
            </a:r>
            <a:r>
              <a:rPr lang="en-US" altLang="en-US" sz="2400" b="0">
                <a:latin typeface="Times New Roman" panose="02020603050405020304" pitchFamily="18" charset="0"/>
              </a:rPr>
              <a:t> increases with the overdrive voltage and the </a:t>
            </a:r>
            <a:endParaRPr lang="en-GB" altLang="en-US" sz="2400" b="0" baseline="0">
              <a:latin typeface="Times New Roman" panose="02020603050405020304" pitchFamily="18" charset="0"/>
            </a:endParaRPr>
          </a:p>
        </p:txBody>
      </p:sp>
      <p:graphicFrame>
        <p:nvGraphicFramePr>
          <p:cNvPr id="44043" name="Object 4">
            <a:extLst>
              <a:ext uri="{FF2B5EF4-FFF2-40B4-BE49-F238E27FC236}">
                <a16:creationId xmlns:a16="http://schemas.microsoft.com/office/drawing/2014/main" id="{AA37278F-F877-42C4-BE58-FDAE6564242A}"/>
              </a:ext>
            </a:extLst>
          </p:cNvPr>
          <p:cNvGraphicFramePr>
            <a:graphicFrameLocks noChangeAspect="1"/>
          </p:cNvGraphicFramePr>
          <p:nvPr/>
        </p:nvGraphicFramePr>
        <p:xfrm>
          <a:off x="4364038" y="4419600"/>
          <a:ext cx="2743200" cy="746125"/>
        </p:xfrm>
        <a:graphic>
          <a:graphicData uri="http://schemas.openxmlformats.org/presentationml/2006/ole">
            <mc:AlternateContent xmlns:mc="http://schemas.openxmlformats.org/markup-compatibility/2006">
              <mc:Choice xmlns:v="urn:schemas-microsoft-com:vml" Requires="v">
                <p:oleObj spid="_x0000_s13622" name="Equation" r:id="rId7" imgW="25012650" imgH="6800850" progId="Equation.DSMT4">
                  <p:embed/>
                </p:oleObj>
              </mc:Choice>
              <mc:Fallback>
                <p:oleObj name="Equation" r:id="rId7" imgW="25012650" imgH="6800850" progId="Equation.DSMT4">
                  <p:embed/>
                  <p:pic>
                    <p:nvPicPr>
                      <p:cNvPr id="44043" name="Object 4">
                        <a:extLst>
                          <a:ext uri="{FF2B5EF4-FFF2-40B4-BE49-F238E27FC236}">
                            <a16:creationId xmlns:a16="http://schemas.microsoft.com/office/drawing/2014/main" id="{AA37278F-F877-42C4-BE58-FDAE656424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4038" y="4419600"/>
                        <a:ext cx="2743200"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4044" name="Object 4">
            <a:extLst>
              <a:ext uri="{FF2B5EF4-FFF2-40B4-BE49-F238E27FC236}">
                <a16:creationId xmlns:a16="http://schemas.microsoft.com/office/drawing/2014/main" id="{F38D98DA-0FF1-48AA-9CD2-21577868578F}"/>
              </a:ext>
            </a:extLst>
          </p:cNvPr>
          <p:cNvGraphicFramePr>
            <a:graphicFrameLocks noChangeAspect="1"/>
          </p:cNvGraphicFramePr>
          <p:nvPr>
            <p:extLst>
              <p:ext uri="{D42A27DB-BD31-4B8C-83A1-F6EECF244321}">
                <p14:modId xmlns:p14="http://schemas.microsoft.com/office/powerpoint/2010/main" val="468877270"/>
              </p:ext>
            </p:extLst>
          </p:nvPr>
        </p:nvGraphicFramePr>
        <p:xfrm>
          <a:off x="8242300" y="5516563"/>
          <a:ext cx="215900" cy="403225"/>
        </p:xfrm>
        <a:graphic>
          <a:graphicData uri="http://schemas.openxmlformats.org/presentationml/2006/ole">
            <mc:AlternateContent xmlns:mc="http://schemas.openxmlformats.org/markup-compatibility/2006">
              <mc:Choice xmlns:v="urn:schemas-microsoft-com:vml" Requires="v">
                <p:oleObj spid="_x0000_s13623" name="Equation" r:id="rId9" imgW="215713" imgH="393359" progId="Equation.DSMT4">
                  <p:embed/>
                </p:oleObj>
              </mc:Choice>
              <mc:Fallback>
                <p:oleObj name="Equation" r:id="rId9" imgW="215713" imgH="393359" progId="Equation.DSMT4">
                  <p:embed/>
                  <p:pic>
                    <p:nvPicPr>
                      <p:cNvPr id="44044" name="Object 4">
                        <a:extLst>
                          <a:ext uri="{FF2B5EF4-FFF2-40B4-BE49-F238E27FC236}">
                            <a16:creationId xmlns:a16="http://schemas.microsoft.com/office/drawing/2014/main" id="{F38D98DA-0FF1-48AA-9CD2-2157786857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42300" y="5516563"/>
                        <a:ext cx="2159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6"/>
          <p:cNvGraphicFramePr>
            <a:graphicFrameLocks noChangeAspect="1"/>
          </p:cNvGraphicFramePr>
          <p:nvPr>
            <p:extLst>
              <p:ext uri="{D42A27DB-BD31-4B8C-83A1-F6EECF244321}">
                <p14:modId xmlns:p14="http://schemas.microsoft.com/office/powerpoint/2010/main" val="1755953789"/>
              </p:ext>
            </p:extLst>
          </p:nvPr>
        </p:nvGraphicFramePr>
        <p:xfrm>
          <a:off x="5984630" y="1028700"/>
          <a:ext cx="1644650" cy="990600"/>
        </p:xfrm>
        <a:graphic>
          <a:graphicData uri="http://schemas.openxmlformats.org/presentationml/2006/ole">
            <mc:AlternateContent xmlns:mc="http://schemas.openxmlformats.org/markup-compatibility/2006">
              <mc:Choice xmlns:v="urn:schemas-microsoft-com:vml" Requires="v">
                <p:oleObj spid="_x0000_s13624" name="Equation" r:id="rId11" imgW="20621625" imgH="11849100" progId="Equation.DSMT4">
                  <p:embed/>
                </p:oleObj>
              </mc:Choice>
              <mc:Fallback>
                <p:oleObj name="Equation" r:id="rId11" imgW="20621625" imgH="11849100" progId="Equation.DSMT4">
                  <p:embed/>
                  <p:pic>
                    <p:nvPicPr>
                      <p:cNvPr id="4813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84630" y="1028700"/>
                        <a:ext cx="16446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14" name="Picture 13"/>
          <p:cNvPicPr>
            <a:picLocks noChangeAspect="1"/>
          </p:cNvPicPr>
          <p:nvPr/>
        </p:nvPicPr>
        <p:blipFill>
          <a:blip r:embed="rId13"/>
          <a:stretch>
            <a:fillRect/>
          </a:stretch>
        </p:blipFill>
        <p:spPr>
          <a:xfrm>
            <a:off x="5510771" y="2185987"/>
            <a:ext cx="3181350" cy="7239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75CE4E1-E140-492E-8CFF-307E337EF7BE}"/>
              </a:ext>
            </a:extLst>
          </p:cNvPr>
          <p:cNvSpPr>
            <a:spLocks noGrp="1" noChangeArrowheads="1"/>
          </p:cNvSpPr>
          <p:nvPr>
            <p:ph type="title"/>
          </p:nvPr>
        </p:nvSpPr>
        <p:spPr>
          <a:xfrm>
            <a:off x="457200" y="273600"/>
            <a:ext cx="8229240" cy="913362"/>
          </a:xfrm>
        </p:spPr>
        <p:txBody>
          <a:bodyPr/>
          <a:lstStyle/>
          <a:p>
            <a:r>
              <a:rPr lang="en-GB" altLang="en-US" sz="3600" dirty="0">
                <a:solidFill>
                  <a:srgbClr val="FF0000"/>
                </a:solidFill>
                <a:latin typeface="Arial Black" panose="020B0A04020102020204" pitchFamily="34" charset="0"/>
              </a:rPr>
              <a:t>Example:  Transit Frequency Calculation</a:t>
            </a:r>
          </a:p>
        </p:txBody>
      </p:sp>
      <p:sp>
        <p:nvSpPr>
          <p:cNvPr id="45059" name="Slide Number Placeholder 4">
            <a:extLst>
              <a:ext uri="{FF2B5EF4-FFF2-40B4-BE49-F238E27FC236}">
                <a16:creationId xmlns:a16="http://schemas.microsoft.com/office/drawing/2014/main" id="{77C67401-50A8-4D74-ADFA-ABD07DE87EF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200" b="0" dirty="0">
              <a:solidFill>
                <a:srgbClr val="000000"/>
              </a:solidFill>
            </a:endParaRPr>
          </a:p>
        </p:txBody>
      </p:sp>
      <p:sp>
        <p:nvSpPr>
          <p:cNvPr id="7" name="Rectangle 6">
            <a:extLst>
              <a:ext uri="{FF2B5EF4-FFF2-40B4-BE49-F238E27FC236}">
                <a16:creationId xmlns:a16="http://schemas.microsoft.com/office/drawing/2014/main" id="{C2EC3B89-C2AD-4425-B229-B7AF7FE5DBE1}"/>
              </a:ext>
            </a:extLst>
          </p:cNvPr>
          <p:cNvSpPr/>
          <p:nvPr/>
        </p:nvSpPr>
        <p:spPr>
          <a:xfrm>
            <a:off x="152400" y="1524000"/>
            <a:ext cx="8763000" cy="1200329"/>
          </a:xfrm>
          <a:prstGeom prst="rect">
            <a:avLst/>
          </a:prstGeom>
        </p:spPr>
        <p:txBody>
          <a:bodyPr>
            <a:spAutoFit/>
          </a:bodyPr>
          <a:lstStyle/>
          <a:p>
            <a:pPr marL="342900" indent="-342900" algn="just">
              <a:buClr>
                <a:srgbClr val="FF0000"/>
              </a:buClr>
              <a:buFont typeface="Wingdings" panose="05000000000000000000" pitchFamily="2" charset="2"/>
              <a:buChar char="Ø"/>
              <a:defRPr/>
            </a:pPr>
            <a:r>
              <a:rPr lang="en-US" dirty="0">
                <a:solidFill>
                  <a:srgbClr val="231F20"/>
                </a:solidFill>
                <a:latin typeface="+mn-lt"/>
              </a:rPr>
              <a:t>The minimum channel length of MOSFETs has been scaled from 1 </a:t>
            </a:r>
            <a:r>
              <a:rPr lang="en-US" i="1" dirty="0" err="1">
                <a:solidFill>
                  <a:srgbClr val="231F20"/>
                </a:solidFill>
                <a:latin typeface="+mn-lt"/>
              </a:rPr>
              <a:t>μ</a:t>
            </a:r>
            <a:r>
              <a:rPr lang="en-US" dirty="0" err="1">
                <a:solidFill>
                  <a:srgbClr val="231F20"/>
                </a:solidFill>
                <a:latin typeface="+mn-lt"/>
              </a:rPr>
              <a:t>m</a:t>
            </a:r>
            <a:r>
              <a:rPr lang="en-US" dirty="0">
                <a:solidFill>
                  <a:srgbClr val="231F20"/>
                </a:solidFill>
                <a:latin typeface="+mn-lt"/>
              </a:rPr>
              <a:t> in the late 1980s to 65 nm in 1990s. Also, the inevitable reduction of the supply voltage has reduced the gate-source overdrive voltage from about 400 mV to 100 mV. By what factor has the </a:t>
            </a:r>
            <a:r>
              <a:rPr lang="en-US" i="1" dirty="0" err="1">
                <a:solidFill>
                  <a:srgbClr val="231F20"/>
                </a:solidFill>
                <a:latin typeface="+mn-lt"/>
              </a:rPr>
              <a:t>f</a:t>
            </a:r>
            <a:r>
              <a:rPr lang="en-US" baseline="-25000" dirty="0" err="1">
                <a:solidFill>
                  <a:srgbClr val="231F20"/>
                </a:solidFill>
                <a:latin typeface="+mn-lt"/>
              </a:rPr>
              <a:t>T</a:t>
            </a:r>
            <a:r>
              <a:rPr lang="en-US" dirty="0">
                <a:solidFill>
                  <a:srgbClr val="231F20"/>
                </a:solidFill>
                <a:latin typeface="+mn-lt"/>
              </a:rPr>
              <a:t> of MOSFETs increased?</a:t>
            </a:r>
          </a:p>
        </p:txBody>
      </p:sp>
      <p:sp>
        <p:nvSpPr>
          <p:cNvPr id="45061" name="Rectangle 7">
            <a:extLst>
              <a:ext uri="{FF2B5EF4-FFF2-40B4-BE49-F238E27FC236}">
                <a16:creationId xmlns:a16="http://schemas.microsoft.com/office/drawing/2014/main" id="{1272C6D9-C16E-4B84-8BB0-F11136244C49}"/>
              </a:ext>
            </a:extLst>
          </p:cNvPr>
          <p:cNvSpPr>
            <a:spLocks noChangeArrowheads="1"/>
          </p:cNvSpPr>
          <p:nvPr/>
        </p:nvSpPr>
        <p:spPr bwMode="auto">
          <a:xfrm>
            <a:off x="152400" y="3200400"/>
            <a:ext cx="8686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dirty="0">
                <a:solidFill>
                  <a:srgbClr val="FF0000"/>
                </a:solidFill>
                <a:latin typeface="TimesTen-Roman"/>
              </a:rPr>
              <a:t>Solution:</a:t>
            </a:r>
          </a:p>
          <a:p>
            <a:pPr>
              <a:spcBef>
                <a:spcPct val="0"/>
              </a:spcBef>
              <a:buClrTx/>
              <a:buFontTx/>
              <a:buNone/>
            </a:pPr>
            <a:r>
              <a:rPr lang="en-US" altLang="en-US" sz="2400" b="0" dirty="0">
                <a:solidFill>
                  <a:srgbClr val="231F20"/>
                </a:solidFill>
                <a:latin typeface="TimesTen-Roman"/>
              </a:rPr>
              <a:t>It can be proved that </a:t>
            </a:r>
            <a:br>
              <a:rPr lang="en-US" altLang="en-US" sz="2400" b="0" dirty="0">
                <a:solidFill>
                  <a:srgbClr val="231F20"/>
                </a:solidFill>
                <a:latin typeface="TimesTen-Roman"/>
              </a:rPr>
            </a:br>
            <a:r>
              <a:rPr lang="en-US" altLang="en-US" sz="2400" b="0" dirty="0">
                <a:solidFill>
                  <a:srgbClr val="231F20"/>
                </a:solidFill>
                <a:latin typeface="TimesTen-Roman"/>
              </a:rPr>
              <a:t>Thus, the transit frequency has increased by approximately a factor of 59. For example, if </a:t>
            </a:r>
            <a:r>
              <a:rPr lang="en-US" altLang="en-US" sz="2400" b="0" i="1" dirty="0" err="1">
                <a:solidFill>
                  <a:srgbClr val="231F20"/>
                </a:solidFill>
                <a:latin typeface="RMTMI"/>
              </a:rPr>
              <a:t>μ</a:t>
            </a:r>
            <a:r>
              <a:rPr lang="en-US" altLang="en-US" sz="800" b="0" i="1" dirty="0" err="1">
                <a:solidFill>
                  <a:srgbClr val="231F20"/>
                </a:solidFill>
                <a:latin typeface="TimesTen-Italic"/>
              </a:rPr>
              <a:t>n</a:t>
            </a:r>
            <a:r>
              <a:rPr lang="en-US" altLang="en-US" sz="800" b="0" i="1" dirty="0">
                <a:solidFill>
                  <a:srgbClr val="231F20"/>
                </a:solidFill>
                <a:latin typeface="TimesTen-Italic"/>
              </a:rPr>
              <a:t> </a:t>
            </a:r>
            <a:r>
              <a:rPr lang="en-US" altLang="en-US" sz="2400" b="0" dirty="0">
                <a:solidFill>
                  <a:srgbClr val="231F20"/>
                </a:solidFill>
                <a:latin typeface="MTSY"/>
              </a:rPr>
              <a:t>= </a:t>
            </a:r>
            <a:r>
              <a:rPr lang="en-US" altLang="en-US" sz="2400" b="0" dirty="0">
                <a:solidFill>
                  <a:srgbClr val="231F20"/>
                </a:solidFill>
                <a:latin typeface="TimesTen-Roman"/>
              </a:rPr>
              <a:t>400cm</a:t>
            </a:r>
            <a:r>
              <a:rPr lang="en-US" altLang="en-US" sz="2400" b="0" baseline="30000" dirty="0">
                <a:solidFill>
                  <a:srgbClr val="231F20"/>
                </a:solidFill>
                <a:latin typeface="TimesTen-Roman"/>
              </a:rPr>
              <a:t>2</a:t>
            </a:r>
            <a:r>
              <a:rPr lang="en-US" altLang="en-US" sz="2400" b="0" i="1" dirty="0">
                <a:solidFill>
                  <a:srgbClr val="231F20"/>
                </a:solidFill>
                <a:latin typeface="RMTMI"/>
              </a:rPr>
              <a:t>/</a:t>
            </a:r>
            <a:r>
              <a:rPr lang="en-US" altLang="en-US" sz="2400" b="0" dirty="0">
                <a:solidFill>
                  <a:srgbClr val="231F20"/>
                </a:solidFill>
                <a:latin typeface="TimesTen-Roman"/>
              </a:rPr>
              <a:t>(V</a:t>
            </a:r>
            <a:r>
              <a:rPr lang="en-US" altLang="en-US" sz="2400" b="0" dirty="0">
                <a:solidFill>
                  <a:srgbClr val="231F20"/>
                </a:solidFill>
                <a:latin typeface="MTSY"/>
              </a:rPr>
              <a:t>·</a:t>
            </a:r>
            <a:r>
              <a:rPr lang="en-US" altLang="en-US" sz="2400" b="0" dirty="0">
                <a:solidFill>
                  <a:srgbClr val="231F20"/>
                </a:solidFill>
                <a:latin typeface="TimesTen-Roman"/>
              </a:rPr>
              <a:t>s), then 65 nm devices having an overdrive of 100 mV exhibit an </a:t>
            </a:r>
            <a:r>
              <a:rPr lang="en-US" altLang="en-US" sz="2400" b="0" i="1" dirty="0" err="1">
                <a:solidFill>
                  <a:srgbClr val="231F20"/>
                </a:solidFill>
                <a:latin typeface="TimesTen-Italic"/>
              </a:rPr>
              <a:t>f</a:t>
            </a:r>
            <a:r>
              <a:rPr lang="en-US" altLang="en-US" sz="800" b="0" i="1" dirty="0" err="1">
                <a:solidFill>
                  <a:srgbClr val="231F20"/>
                </a:solidFill>
                <a:latin typeface="TimesTen-Italic"/>
              </a:rPr>
              <a:t>T</a:t>
            </a:r>
            <a:r>
              <a:rPr lang="en-US" altLang="en-US" sz="800" b="0" i="1" dirty="0">
                <a:solidFill>
                  <a:srgbClr val="231F20"/>
                </a:solidFill>
                <a:latin typeface="TimesTen-Italic"/>
              </a:rPr>
              <a:t>  </a:t>
            </a:r>
            <a:r>
              <a:rPr lang="en-US" altLang="en-US" sz="2400" b="0" dirty="0">
                <a:solidFill>
                  <a:srgbClr val="231F20"/>
                </a:solidFill>
                <a:latin typeface="TimesTen-Roman"/>
              </a:rPr>
              <a:t>of 226 GHz.</a:t>
            </a:r>
          </a:p>
          <a:p>
            <a:pPr algn="just">
              <a:spcBef>
                <a:spcPct val="0"/>
              </a:spcBef>
              <a:buClrTx/>
              <a:buFontTx/>
              <a:buNone/>
            </a:pPr>
            <a:r>
              <a:rPr lang="en-US" altLang="en-US" sz="2400" b="0" dirty="0">
                <a:latin typeface="Times New Roman" panose="02020603050405020304" pitchFamily="18" charset="0"/>
              </a:rPr>
              <a:t> </a:t>
            </a:r>
            <a:br>
              <a:rPr lang="en-US" altLang="en-US" sz="2400" b="0" dirty="0">
                <a:latin typeface="Times New Roman" panose="02020603050405020304" pitchFamily="18" charset="0"/>
              </a:rPr>
            </a:br>
            <a:endParaRPr lang="en-GB" altLang="en-US" sz="2400" b="0" dirty="0">
              <a:latin typeface="Times New Roman" panose="02020603050405020304" pitchFamily="18" charset="0"/>
            </a:endParaRPr>
          </a:p>
        </p:txBody>
      </p:sp>
      <p:graphicFrame>
        <p:nvGraphicFramePr>
          <p:cNvPr id="45063" name="Object 4">
            <a:extLst>
              <a:ext uri="{FF2B5EF4-FFF2-40B4-BE49-F238E27FC236}">
                <a16:creationId xmlns:a16="http://schemas.microsoft.com/office/drawing/2014/main" id="{CF2F4C3F-8F61-43C6-B216-DFD934817159}"/>
              </a:ext>
            </a:extLst>
          </p:cNvPr>
          <p:cNvGraphicFramePr>
            <a:graphicFrameLocks noChangeAspect="1"/>
          </p:cNvGraphicFramePr>
          <p:nvPr>
            <p:extLst>
              <p:ext uri="{D42A27DB-BD31-4B8C-83A1-F6EECF244321}">
                <p14:modId xmlns:p14="http://schemas.microsoft.com/office/powerpoint/2010/main" val="3825170913"/>
              </p:ext>
            </p:extLst>
          </p:nvPr>
        </p:nvGraphicFramePr>
        <p:xfrm>
          <a:off x="3727939" y="3200400"/>
          <a:ext cx="2743200" cy="746125"/>
        </p:xfrm>
        <a:graphic>
          <a:graphicData uri="http://schemas.openxmlformats.org/presentationml/2006/ole">
            <mc:AlternateContent xmlns:mc="http://schemas.openxmlformats.org/markup-compatibility/2006">
              <mc:Choice xmlns:v="urn:schemas-microsoft-com:vml" Requires="v">
                <p:oleObj spid="_x0000_s14423" name="Equation" r:id="rId3" imgW="25012650" imgH="6800850" progId="Equation.DSMT4">
                  <p:embed/>
                </p:oleObj>
              </mc:Choice>
              <mc:Fallback>
                <p:oleObj name="Equation" r:id="rId3" imgW="25012650" imgH="6800850" progId="Equation.DSMT4">
                  <p:embed/>
                  <p:pic>
                    <p:nvPicPr>
                      <p:cNvPr id="45063" name="Object 4">
                        <a:extLst>
                          <a:ext uri="{FF2B5EF4-FFF2-40B4-BE49-F238E27FC236}">
                            <a16:creationId xmlns:a16="http://schemas.microsoft.com/office/drawing/2014/main" id="{CF2F4C3F-8F61-43C6-B216-DFD9348171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939" y="3200400"/>
                        <a:ext cx="2743200"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228600" y="0"/>
            <a:ext cx="8609760" cy="913680"/>
          </a:xfrm>
          <a:prstGeom prst="rect">
            <a:avLst/>
          </a:prstGeom>
          <a:noFill/>
          <a:ln>
            <a:noFill/>
          </a:ln>
        </p:spPr>
        <p:txBody>
          <a:bodyPr lIns="90000" tIns="45000" rIns="90000" bIns="45000" anchor="b"/>
          <a:lstStyle/>
          <a:p>
            <a:pPr algn="just">
              <a:lnSpc>
                <a:spcPct val="100000"/>
              </a:lnSpc>
            </a:pPr>
            <a:r>
              <a:rPr lang="en-US" sz="2800" dirty="0">
                <a:solidFill>
                  <a:srgbClr val="D1282E"/>
                </a:solidFill>
                <a:latin typeface="Arial Black"/>
              </a:rPr>
              <a:t>Charge-Redistribution ADCs</a:t>
            </a:r>
            <a:endParaRPr lang="en-GB" sz="2800" dirty="0"/>
          </a:p>
        </p:txBody>
      </p:sp>
      <p:sp>
        <p:nvSpPr>
          <p:cNvPr id="414" name="Line 3"/>
          <p:cNvSpPr/>
          <p:nvPr/>
        </p:nvSpPr>
        <p:spPr>
          <a:xfrm>
            <a:off x="228600" y="914400"/>
            <a:ext cx="8868240" cy="0"/>
          </a:xfrm>
          <a:prstGeom prst="line">
            <a:avLst/>
          </a:prstGeom>
          <a:ln w="19080">
            <a:solidFill>
              <a:srgbClr val="D1282E"/>
            </a:solidFill>
            <a:round/>
          </a:ln>
        </p:spPr>
      </p:sp>
      <p:sp>
        <p:nvSpPr>
          <p:cNvPr id="3" name="Rectangle 2">
            <a:extLst>
              <a:ext uri="{FF2B5EF4-FFF2-40B4-BE49-F238E27FC236}">
                <a16:creationId xmlns:a16="http://schemas.microsoft.com/office/drawing/2014/main" id="{1B234D3A-D0D6-424B-9BAC-81F3A7B324D6}"/>
              </a:ext>
            </a:extLst>
          </p:cNvPr>
          <p:cNvSpPr/>
          <p:nvPr/>
        </p:nvSpPr>
        <p:spPr>
          <a:xfrm>
            <a:off x="8142135" y="1092476"/>
            <a:ext cx="791338" cy="437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2992CE0-F382-4C91-9E9D-134BCF035EB2}"/>
              </a:ext>
            </a:extLst>
          </p:cNvPr>
          <p:cNvSpPr/>
          <p:nvPr/>
        </p:nvSpPr>
        <p:spPr>
          <a:xfrm>
            <a:off x="8188385" y="1730056"/>
            <a:ext cx="791338" cy="437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E73BF0A3-7E88-475F-8451-EB64A5422F77}"/>
              </a:ext>
            </a:extLst>
          </p:cNvPr>
          <p:cNvSpPr/>
          <p:nvPr/>
        </p:nvSpPr>
        <p:spPr>
          <a:xfrm>
            <a:off x="8305502" y="1203443"/>
            <a:ext cx="627971" cy="41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A3460B1B-291D-43C5-9191-25528A76E958}"/>
              </a:ext>
            </a:extLst>
          </p:cNvPr>
          <p:cNvPicPr>
            <a:picLocks noChangeAspect="1"/>
          </p:cNvPicPr>
          <p:nvPr/>
        </p:nvPicPr>
        <p:blipFill>
          <a:blip r:embed="rId3"/>
          <a:stretch>
            <a:fillRect/>
          </a:stretch>
        </p:blipFill>
        <p:spPr>
          <a:xfrm>
            <a:off x="210527" y="914400"/>
            <a:ext cx="8183674" cy="4124747"/>
          </a:xfrm>
          <a:prstGeom prst="rect">
            <a:avLst/>
          </a:prstGeom>
        </p:spPr>
      </p:pic>
      <p:pic>
        <p:nvPicPr>
          <p:cNvPr id="7" name="Picture 6">
            <a:extLst>
              <a:ext uri="{FF2B5EF4-FFF2-40B4-BE49-F238E27FC236}">
                <a16:creationId xmlns:a16="http://schemas.microsoft.com/office/drawing/2014/main" id="{B74D4E8C-E237-42C7-B7F4-99D39923354D}"/>
              </a:ext>
            </a:extLst>
          </p:cNvPr>
          <p:cNvPicPr>
            <a:picLocks noChangeAspect="1"/>
          </p:cNvPicPr>
          <p:nvPr/>
        </p:nvPicPr>
        <p:blipFill>
          <a:blip r:embed="rId4"/>
          <a:stretch>
            <a:fillRect/>
          </a:stretch>
        </p:blipFill>
        <p:spPr>
          <a:xfrm>
            <a:off x="403404" y="5168182"/>
            <a:ext cx="4886325" cy="1181100"/>
          </a:xfrm>
          <a:prstGeom prst="rect">
            <a:avLst/>
          </a:prstGeom>
        </p:spPr>
      </p:pic>
      <p:pic>
        <p:nvPicPr>
          <p:cNvPr id="10" name="Picture 9">
            <a:extLst>
              <a:ext uri="{FF2B5EF4-FFF2-40B4-BE49-F238E27FC236}">
                <a16:creationId xmlns:a16="http://schemas.microsoft.com/office/drawing/2014/main" id="{2EFF7833-B2C6-4262-A09A-CEC0BD091F28}"/>
              </a:ext>
            </a:extLst>
          </p:cNvPr>
          <p:cNvPicPr>
            <a:picLocks noChangeAspect="1"/>
          </p:cNvPicPr>
          <p:nvPr/>
        </p:nvPicPr>
        <p:blipFill>
          <a:blip r:embed="rId5"/>
          <a:stretch>
            <a:fillRect/>
          </a:stretch>
        </p:blipFill>
        <p:spPr>
          <a:xfrm>
            <a:off x="5774013" y="5168182"/>
            <a:ext cx="1571625" cy="523875"/>
          </a:xfrm>
          <a:prstGeom prst="rect">
            <a:avLst/>
          </a:prstGeom>
        </p:spPr>
      </p:pic>
      <p:pic>
        <p:nvPicPr>
          <p:cNvPr id="11" name="Picture 10">
            <a:extLst>
              <a:ext uri="{FF2B5EF4-FFF2-40B4-BE49-F238E27FC236}">
                <a16:creationId xmlns:a16="http://schemas.microsoft.com/office/drawing/2014/main" id="{D29B0A4A-7C73-457E-B712-17327C501F24}"/>
              </a:ext>
            </a:extLst>
          </p:cNvPr>
          <p:cNvPicPr>
            <a:picLocks noChangeAspect="1"/>
          </p:cNvPicPr>
          <p:nvPr/>
        </p:nvPicPr>
        <p:blipFill>
          <a:blip r:embed="rId6"/>
          <a:stretch>
            <a:fillRect/>
          </a:stretch>
        </p:blipFill>
        <p:spPr>
          <a:xfrm>
            <a:off x="5754963" y="5692057"/>
            <a:ext cx="1590675" cy="533400"/>
          </a:xfrm>
          <a:prstGeom prst="rect">
            <a:avLst/>
          </a:prstGeom>
        </p:spPr>
      </p:pic>
      <p:pic>
        <p:nvPicPr>
          <p:cNvPr id="12" name="Picture 11">
            <a:extLst>
              <a:ext uri="{FF2B5EF4-FFF2-40B4-BE49-F238E27FC236}">
                <a16:creationId xmlns:a16="http://schemas.microsoft.com/office/drawing/2014/main" id="{549B7371-6771-48DD-ADE4-8B9528A9FF92}"/>
              </a:ext>
            </a:extLst>
          </p:cNvPr>
          <p:cNvPicPr>
            <a:picLocks noChangeAspect="1"/>
          </p:cNvPicPr>
          <p:nvPr/>
        </p:nvPicPr>
        <p:blipFill>
          <a:blip r:embed="rId7"/>
          <a:stretch>
            <a:fillRect/>
          </a:stretch>
        </p:blipFill>
        <p:spPr>
          <a:xfrm>
            <a:off x="5095237" y="6184224"/>
            <a:ext cx="3524250" cy="609600"/>
          </a:xfrm>
          <a:prstGeom prst="rect">
            <a:avLst/>
          </a:prstGeom>
        </p:spPr>
      </p:pic>
      <p:sp>
        <p:nvSpPr>
          <p:cNvPr id="2" name="Rectangle 1"/>
          <p:cNvSpPr/>
          <p:nvPr/>
        </p:nvSpPr>
        <p:spPr>
          <a:xfrm>
            <a:off x="340130" y="6488668"/>
            <a:ext cx="4275529" cy="369332"/>
          </a:xfrm>
          <a:prstGeom prst="rect">
            <a:avLst/>
          </a:prstGeom>
        </p:spPr>
        <p:txBody>
          <a:bodyPr wrap="none">
            <a:spAutoFit/>
          </a:bodyPr>
          <a:lstStyle/>
          <a:p>
            <a:r>
              <a:rPr lang="en-GB" dirty="0" smtClean="0">
                <a:solidFill>
                  <a:srgbClr val="FF0000"/>
                </a:solidFill>
                <a:latin typeface="TTE213D568t00"/>
              </a:rPr>
              <a:t>SAR: successive-approximation </a:t>
            </a:r>
            <a:r>
              <a:rPr lang="en-GB" dirty="0">
                <a:solidFill>
                  <a:srgbClr val="FF0000"/>
                </a:solidFill>
                <a:latin typeface="TTE213D568t00"/>
              </a:rPr>
              <a:t>register</a:t>
            </a:r>
            <a:endParaRPr lang="en-GB" dirty="0">
              <a:solidFill>
                <a:srgbClr val="FF0000"/>
              </a:solidFill>
            </a:endParaRPr>
          </a:p>
        </p:txBody>
      </p:sp>
      <p:sp>
        <p:nvSpPr>
          <p:cNvPr id="4" name="Rectangle 3"/>
          <p:cNvSpPr/>
          <p:nvPr/>
        </p:nvSpPr>
        <p:spPr>
          <a:xfrm>
            <a:off x="135228" y="920475"/>
            <a:ext cx="6248400" cy="646331"/>
          </a:xfrm>
          <a:prstGeom prst="rect">
            <a:avLst/>
          </a:prstGeom>
        </p:spPr>
        <p:txBody>
          <a:bodyPr wrap="square">
            <a:spAutoFit/>
          </a:bodyPr>
          <a:lstStyle/>
          <a:p>
            <a:pPr marL="285750" indent="-285750">
              <a:buClr>
                <a:srgbClr val="FF0000"/>
              </a:buClr>
              <a:buFont typeface="Wingdings" panose="05000000000000000000" pitchFamily="2" charset="2"/>
              <a:buChar char="Ø"/>
            </a:pPr>
            <a:r>
              <a:rPr lang="en-GB" dirty="0">
                <a:latin typeface="TTE237C898t00"/>
              </a:rPr>
              <a:t>Its operation involves </a:t>
            </a:r>
            <a:r>
              <a:rPr lang="en-GB" dirty="0" smtClean="0">
                <a:latin typeface="TTE237C898t00"/>
              </a:rPr>
              <a:t>three </a:t>
            </a:r>
            <a:r>
              <a:rPr lang="en-US" dirty="0" smtClean="0">
                <a:latin typeface="TTE237C898t00"/>
              </a:rPr>
              <a:t>cycles </a:t>
            </a:r>
            <a:r>
              <a:rPr lang="en-US" dirty="0">
                <a:latin typeface="TTE237C898t00"/>
              </a:rPr>
              <a:t>called the </a:t>
            </a:r>
            <a:r>
              <a:rPr lang="en-US" dirty="0">
                <a:latin typeface="TTE213D568t00"/>
              </a:rPr>
              <a:t>sample</a:t>
            </a:r>
            <a:r>
              <a:rPr lang="en-US" dirty="0">
                <a:latin typeface="TTE237C898t00"/>
              </a:rPr>
              <a:t>, </a:t>
            </a:r>
            <a:r>
              <a:rPr lang="en-US" dirty="0">
                <a:latin typeface="TTE213D568t00"/>
              </a:rPr>
              <a:t>hold</a:t>
            </a:r>
            <a:r>
              <a:rPr lang="en-US" dirty="0">
                <a:latin typeface="TTE237C898t00"/>
              </a:rPr>
              <a:t>, and </a:t>
            </a:r>
            <a:r>
              <a:rPr lang="en-US" dirty="0">
                <a:latin typeface="TTE213D568t00"/>
              </a:rPr>
              <a:t>redistribution </a:t>
            </a:r>
            <a:r>
              <a:rPr lang="en-US" dirty="0">
                <a:latin typeface="TTE237C898t00"/>
              </a:rPr>
              <a:t>cycles.</a:t>
            </a:r>
            <a:endParaRPr lang="en-GB" dirty="0"/>
          </a:p>
        </p:txBody>
      </p:sp>
    </p:spTree>
    <p:extLst>
      <p:ext uri="{BB962C8B-B14F-4D97-AF65-F5344CB8AC3E}">
        <p14:creationId xmlns:p14="http://schemas.microsoft.com/office/powerpoint/2010/main" val="12839150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0F31-28F6-4F08-BFAC-37FE75F04865}"/>
              </a:ext>
            </a:extLst>
          </p:cNvPr>
          <p:cNvSpPr>
            <a:spLocks noGrp="1"/>
          </p:cNvSpPr>
          <p:nvPr>
            <p:ph type="title"/>
          </p:nvPr>
        </p:nvSpPr>
        <p:spPr>
          <a:xfrm>
            <a:off x="641658" y="144202"/>
            <a:ext cx="7860323" cy="621920"/>
          </a:xfrm>
        </p:spPr>
        <p:txBody>
          <a:bodyPr/>
          <a:lstStyle/>
          <a:p>
            <a:r>
              <a:rPr lang="en-US" sz="2800" dirty="0">
                <a:solidFill>
                  <a:srgbClr val="D1282E"/>
                </a:solidFill>
                <a:latin typeface="Arial Black"/>
              </a:rPr>
              <a:t/>
            </a:r>
            <a:br>
              <a:rPr lang="en-US" sz="2800" dirty="0">
                <a:solidFill>
                  <a:srgbClr val="D1282E"/>
                </a:solidFill>
                <a:latin typeface="Arial Black"/>
              </a:rPr>
            </a:br>
            <a:r>
              <a:rPr lang="en-US" sz="2800" dirty="0">
                <a:solidFill>
                  <a:srgbClr val="D1282E"/>
                </a:solidFill>
                <a:latin typeface="Arial Black"/>
              </a:rPr>
              <a:t>Charge-Redistribution ADCs</a:t>
            </a:r>
            <a:r>
              <a:rPr lang="en-GB" sz="2800" dirty="0">
                <a:solidFill>
                  <a:srgbClr val="D1282E"/>
                </a:solidFill>
                <a:latin typeface="Arial Black"/>
              </a:rPr>
              <a:t>(examples)</a:t>
            </a:r>
            <a:r>
              <a:rPr lang="en-GB" sz="2800" dirty="0"/>
              <a:t/>
            </a:r>
            <a:br>
              <a:rPr lang="en-GB" sz="2800" dirty="0"/>
            </a:br>
            <a:endParaRPr lang="en-GB" sz="2800" dirty="0"/>
          </a:p>
        </p:txBody>
      </p:sp>
      <p:sp>
        <p:nvSpPr>
          <p:cNvPr id="3" name="Subtitle 2">
            <a:extLst>
              <a:ext uri="{FF2B5EF4-FFF2-40B4-BE49-F238E27FC236}">
                <a16:creationId xmlns:a16="http://schemas.microsoft.com/office/drawing/2014/main" id="{151C6670-3DA3-4F15-B0F5-3FC54D1CAEF9}"/>
              </a:ext>
            </a:extLst>
          </p:cNvPr>
          <p:cNvSpPr>
            <a:spLocks noGrp="1"/>
          </p:cNvSpPr>
          <p:nvPr>
            <p:ph type="subTitle"/>
          </p:nvPr>
        </p:nvSpPr>
        <p:spPr>
          <a:xfrm>
            <a:off x="457200" y="1041812"/>
            <a:ext cx="8229240" cy="971626"/>
          </a:xfrm>
        </p:spPr>
        <p:txBody>
          <a:bodyPr/>
          <a:lstStyle/>
          <a:p>
            <a:pPr marL="285750" indent="-285750">
              <a:buClr>
                <a:srgbClr val="FF0000"/>
              </a:buClr>
              <a:buFont typeface="Wingdings" panose="05000000000000000000" pitchFamily="2" charset="2"/>
              <a:buChar char="Ø"/>
            </a:pPr>
            <a:r>
              <a:rPr lang="en-GB" sz="1800" dirty="0">
                <a:latin typeface="+mn-lt"/>
              </a:rPr>
              <a:t>If the reference voltage </a:t>
            </a:r>
            <a:r>
              <a:rPr lang="en-GB" sz="1800" i="1" dirty="0" err="1">
                <a:latin typeface="+mn-lt"/>
              </a:rPr>
              <a:t>V</a:t>
            </a:r>
            <a:r>
              <a:rPr lang="en-GB" sz="1800" i="1" baseline="-25000" dirty="0" err="1">
                <a:latin typeface="+mn-lt"/>
              </a:rPr>
              <a:t>ref</a:t>
            </a:r>
            <a:r>
              <a:rPr lang="en-GB" sz="1800" i="1" dirty="0">
                <a:latin typeface="+mn-lt"/>
              </a:rPr>
              <a:t> = </a:t>
            </a:r>
            <a:r>
              <a:rPr lang="en-GB" sz="1800" dirty="0">
                <a:latin typeface="+mn-lt"/>
              </a:rPr>
              <a:t>8 V, what will be the voltage increment that will appear on the top plate when the switch corresponding to the least significant bit is switched</a:t>
            </a:r>
            <a:endParaRPr lang="en-GB" dirty="0">
              <a:latin typeface="+mn-lt"/>
            </a:endParaRPr>
          </a:p>
        </p:txBody>
      </p:sp>
      <p:sp>
        <p:nvSpPr>
          <p:cNvPr id="4" name="Rectangle 2">
            <a:extLst>
              <a:ext uri="{FF2B5EF4-FFF2-40B4-BE49-F238E27FC236}">
                <a16:creationId xmlns:a16="http://schemas.microsoft.com/office/drawing/2014/main" id="{214DFE38-FF65-4385-BFA7-D21458D0075C}"/>
              </a:ext>
            </a:extLst>
          </p:cNvPr>
          <p:cNvSpPr>
            <a:spLocks noChangeArrowheads="1"/>
          </p:cNvSpPr>
          <p:nvPr/>
        </p:nvSpPr>
        <p:spPr bwMode="auto">
          <a:xfrm>
            <a:off x="457200" y="2611231"/>
            <a:ext cx="115990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5" name="Object 4">
            <a:extLst>
              <a:ext uri="{FF2B5EF4-FFF2-40B4-BE49-F238E27FC236}">
                <a16:creationId xmlns:a16="http://schemas.microsoft.com/office/drawing/2014/main" id="{4E55EEF6-8059-4CC1-ADC7-CBD5D9F47B5E}"/>
              </a:ext>
            </a:extLst>
          </p:cNvPr>
          <p:cNvGraphicFramePr>
            <a:graphicFrameLocks noChangeAspect="1"/>
          </p:cNvGraphicFramePr>
          <p:nvPr>
            <p:extLst>
              <p:ext uri="{D42A27DB-BD31-4B8C-83A1-F6EECF244321}">
                <p14:modId xmlns:p14="http://schemas.microsoft.com/office/powerpoint/2010/main" val="8054749"/>
              </p:ext>
            </p:extLst>
          </p:nvPr>
        </p:nvGraphicFramePr>
        <p:xfrm>
          <a:off x="764931" y="2129327"/>
          <a:ext cx="2592972" cy="685883"/>
        </p:xfrm>
        <a:graphic>
          <a:graphicData uri="http://schemas.openxmlformats.org/presentationml/2006/ole">
            <mc:AlternateContent xmlns:mc="http://schemas.openxmlformats.org/markup-compatibility/2006">
              <mc:Choice xmlns:v="urn:schemas-microsoft-com:vml" Requires="v">
                <p:oleObj spid="_x0000_s25088" name="Equation" r:id="rId3" imgW="1473200" imgH="393700" progId="Equation.DSMT4">
                  <p:embed/>
                </p:oleObj>
              </mc:Choice>
              <mc:Fallback>
                <p:oleObj name="Equation" r:id="rId3" imgW="14732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931" y="2129327"/>
                        <a:ext cx="2592972" cy="685883"/>
                      </a:xfrm>
                      <a:prstGeom prst="rect">
                        <a:avLst/>
                      </a:prstGeom>
                      <a:noFill/>
                    </p:spPr>
                  </p:pic>
                </p:oleObj>
              </mc:Fallback>
            </mc:AlternateContent>
          </a:graphicData>
        </a:graphic>
      </p:graphicFrame>
      <p:sp>
        <p:nvSpPr>
          <p:cNvPr id="6" name="Rectangle 5">
            <a:extLst>
              <a:ext uri="{FF2B5EF4-FFF2-40B4-BE49-F238E27FC236}">
                <a16:creationId xmlns:a16="http://schemas.microsoft.com/office/drawing/2014/main" id="{986A3629-0894-4DAE-B100-D68326C5A56F}"/>
              </a:ext>
            </a:extLst>
          </p:cNvPr>
          <p:cNvSpPr/>
          <p:nvPr/>
        </p:nvSpPr>
        <p:spPr>
          <a:xfrm>
            <a:off x="457200" y="2896996"/>
            <a:ext cx="8229240" cy="646331"/>
          </a:xfrm>
          <a:prstGeom prst="rect">
            <a:avLst/>
          </a:prstGeom>
        </p:spPr>
        <p:txBody>
          <a:bodyPr wrap="square">
            <a:spAutoFit/>
          </a:bodyPr>
          <a:lstStyle/>
          <a:p>
            <a:pPr marL="285750" indent="-285750">
              <a:buClr>
                <a:srgbClr val="FF0000"/>
              </a:buClr>
              <a:buFont typeface="Wingdings" panose="05000000000000000000" pitchFamily="2" charset="2"/>
              <a:buChar char="Ø"/>
            </a:pPr>
            <a:r>
              <a:rPr lang="en-GB" dirty="0">
                <a:ea typeface="SimSun" panose="02010600030101010101" pitchFamily="2" charset="-122"/>
                <a:cs typeface="Arial" panose="020B0604020202020204" pitchFamily="34" charset="0"/>
              </a:rPr>
              <a:t>If the input voltage </a:t>
            </a:r>
            <a:r>
              <a:rPr lang="en-GB" i="1" dirty="0">
                <a:ea typeface="SimSun" panose="02010600030101010101" pitchFamily="2" charset="-122"/>
                <a:cs typeface="Arial" panose="020B0604020202020204" pitchFamily="34" charset="0"/>
              </a:rPr>
              <a:t>V</a:t>
            </a:r>
            <a:r>
              <a:rPr lang="en-GB" i="1" baseline="-25000" dirty="0">
                <a:ea typeface="SimSun" panose="02010600030101010101" pitchFamily="2" charset="-122"/>
                <a:cs typeface="Arial" panose="020B0604020202020204" pitchFamily="34" charset="0"/>
              </a:rPr>
              <a:t>in</a:t>
            </a:r>
            <a:r>
              <a:rPr lang="en-GB" i="1" dirty="0">
                <a:ea typeface="SimSun" panose="02010600030101010101" pitchFamily="2" charset="-122"/>
                <a:cs typeface="Arial" panose="020B0604020202020204" pitchFamily="34" charset="0"/>
              </a:rPr>
              <a:t> = </a:t>
            </a:r>
            <a:r>
              <a:rPr lang="en-GB" dirty="0">
                <a:ea typeface="SimSun" panose="02010600030101010101" pitchFamily="2" charset="-122"/>
                <a:cs typeface="Arial" panose="020B0604020202020204" pitchFamily="34" charset="0"/>
              </a:rPr>
              <a:t>3.5 V, which switches will be connected to </a:t>
            </a:r>
            <a:r>
              <a:rPr lang="en-GB" i="1" dirty="0" err="1">
                <a:ea typeface="SimSun" panose="02010600030101010101" pitchFamily="2" charset="-122"/>
                <a:cs typeface="Arial" panose="020B0604020202020204" pitchFamily="34" charset="0"/>
              </a:rPr>
              <a:t>V</a:t>
            </a:r>
            <a:r>
              <a:rPr lang="en-GB" i="1" baseline="-25000" dirty="0" err="1">
                <a:ea typeface="SimSun" panose="02010600030101010101" pitchFamily="2" charset="-122"/>
                <a:cs typeface="Arial" panose="020B0604020202020204" pitchFamily="34" charset="0"/>
              </a:rPr>
              <a:t>ref</a:t>
            </a:r>
            <a:r>
              <a:rPr lang="en-GB" i="1" dirty="0">
                <a:ea typeface="SimSun" panose="02010600030101010101" pitchFamily="2" charset="-122"/>
                <a:cs typeface="Arial" panose="020B0604020202020204" pitchFamily="34" charset="0"/>
              </a:rPr>
              <a:t> </a:t>
            </a:r>
            <a:r>
              <a:rPr lang="en-GB" dirty="0">
                <a:ea typeface="SimSun" panose="02010600030101010101" pitchFamily="2" charset="-122"/>
                <a:cs typeface="Arial" panose="020B0604020202020204" pitchFamily="34" charset="0"/>
              </a:rPr>
              <a:t>at the end of the conversion?</a:t>
            </a:r>
            <a:endParaRPr lang="en-GB" dirty="0"/>
          </a:p>
        </p:txBody>
      </p:sp>
      <p:sp>
        <p:nvSpPr>
          <p:cNvPr id="7" name="Rectangle 4">
            <a:extLst>
              <a:ext uri="{FF2B5EF4-FFF2-40B4-BE49-F238E27FC236}">
                <a16:creationId xmlns:a16="http://schemas.microsoft.com/office/drawing/2014/main" id="{897BDACD-1DF9-4310-8CA4-685266E06A88}"/>
              </a:ext>
            </a:extLst>
          </p:cNvPr>
          <p:cNvSpPr>
            <a:spLocks noChangeArrowheads="1"/>
          </p:cNvSpPr>
          <p:nvPr/>
        </p:nvSpPr>
        <p:spPr bwMode="auto">
          <a:xfrm>
            <a:off x="785812" y="418782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a:extLst>
              <a:ext uri="{FF2B5EF4-FFF2-40B4-BE49-F238E27FC236}">
                <a16:creationId xmlns:a16="http://schemas.microsoft.com/office/drawing/2014/main" id="{91FBE9A5-FA2F-42C2-A97F-DEBAB33F04CF}"/>
              </a:ext>
            </a:extLst>
          </p:cNvPr>
          <p:cNvGraphicFramePr>
            <a:graphicFrameLocks noChangeAspect="1"/>
          </p:cNvGraphicFramePr>
          <p:nvPr>
            <p:extLst>
              <p:ext uri="{D42A27DB-BD31-4B8C-83A1-F6EECF244321}">
                <p14:modId xmlns:p14="http://schemas.microsoft.com/office/powerpoint/2010/main" val="2367881354"/>
              </p:ext>
            </p:extLst>
          </p:nvPr>
        </p:nvGraphicFramePr>
        <p:xfrm>
          <a:off x="908904" y="3524722"/>
          <a:ext cx="2168404" cy="538816"/>
        </p:xfrm>
        <a:graphic>
          <a:graphicData uri="http://schemas.openxmlformats.org/presentationml/2006/ole">
            <mc:AlternateContent xmlns:mc="http://schemas.openxmlformats.org/markup-compatibility/2006">
              <mc:Choice xmlns:v="urn:schemas-microsoft-com:vml" Requires="v">
                <p:oleObj spid="_x0000_s25089" name="Equation" r:id="rId5" imgW="1574800" imgH="393700" progId="Equation.DSMT4">
                  <p:embed/>
                </p:oleObj>
              </mc:Choice>
              <mc:Fallback>
                <p:oleObj name="Equation" r:id="rId5" imgW="15748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904" y="3524722"/>
                        <a:ext cx="2168404" cy="538816"/>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E1EE0AD1-C27E-4837-B022-015CD7E4AEA3}"/>
              </a:ext>
            </a:extLst>
          </p:cNvPr>
          <p:cNvGraphicFramePr>
            <a:graphicFrameLocks noChangeAspect="1"/>
          </p:cNvGraphicFramePr>
          <p:nvPr>
            <p:extLst>
              <p:ext uri="{D42A27DB-BD31-4B8C-83A1-F6EECF244321}">
                <p14:modId xmlns:p14="http://schemas.microsoft.com/office/powerpoint/2010/main" val="3554737097"/>
              </p:ext>
            </p:extLst>
          </p:nvPr>
        </p:nvGraphicFramePr>
        <p:xfrm>
          <a:off x="879595" y="3993206"/>
          <a:ext cx="2282704" cy="470306"/>
        </p:xfrm>
        <a:graphic>
          <a:graphicData uri="http://schemas.openxmlformats.org/presentationml/2006/ole">
            <mc:AlternateContent xmlns:mc="http://schemas.openxmlformats.org/markup-compatibility/2006">
              <mc:Choice xmlns:v="urn:schemas-microsoft-com:vml" Requires="v">
                <p:oleObj spid="_x0000_s25090" name="Equation" r:id="rId7" imgW="1892300" imgH="393700" progId="Equation.DSMT4">
                  <p:embed/>
                </p:oleObj>
              </mc:Choice>
              <mc:Fallback>
                <p:oleObj name="Equation" r:id="rId7" imgW="1892300" imgH="3937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9595" y="3993206"/>
                        <a:ext cx="2282704" cy="470306"/>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48975E0E-9A37-4DAB-A0DA-C41CEC11AD04}"/>
              </a:ext>
            </a:extLst>
          </p:cNvPr>
          <p:cNvGraphicFramePr>
            <a:graphicFrameLocks noChangeAspect="1"/>
          </p:cNvGraphicFramePr>
          <p:nvPr>
            <p:extLst>
              <p:ext uri="{D42A27DB-BD31-4B8C-83A1-F6EECF244321}">
                <p14:modId xmlns:p14="http://schemas.microsoft.com/office/powerpoint/2010/main" val="286390711"/>
              </p:ext>
            </p:extLst>
          </p:nvPr>
        </p:nvGraphicFramePr>
        <p:xfrm>
          <a:off x="785812" y="4761597"/>
          <a:ext cx="1781175" cy="638175"/>
        </p:xfrm>
        <a:graphic>
          <a:graphicData uri="http://schemas.openxmlformats.org/presentationml/2006/ole">
            <mc:AlternateContent xmlns:mc="http://schemas.openxmlformats.org/markup-compatibility/2006">
              <mc:Choice xmlns:v="urn:schemas-microsoft-com:vml" Requires="v">
                <p:oleObj spid="_x0000_s25091" name="Equation" r:id="rId9" imgW="1777229" imgH="634725" progId="Equation.DSMT4">
                  <p:embed/>
                </p:oleObj>
              </mc:Choice>
              <mc:Fallback>
                <p:oleObj name="Equation" r:id="rId9" imgW="1777229" imgH="634725"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5812" y="4761597"/>
                        <a:ext cx="1781175"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a:extLst>
              <a:ext uri="{FF2B5EF4-FFF2-40B4-BE49-F238E27FC236}">
                <a16:creationId xmlns:a16="http://schemas.microsoft.com/office/drawing/2014/main" id="{2AC90A55-8E26-4118-BED0-033398AD3BDC}"/>
              </a:ext>
            </a:extLst>
          </p:cNvPr>
          <p:cNvGraphicFramePr>
            <a:graphicFrameLocks noChangeAspect="1"/>
          </p:cNvGraphicFramePr>
          <p:nvPr>
            <p:extLst>
              <p:ext uri="{D42A27DB-BD31-4B8C-83A1-F6EECF244321}">
                <p14:modId xmlns:p14="http://schemas.microsoft.com/office/powerpoint/2010/main" val="1605111162"/>
              </p:ext>
            </p:extLst>
          </p:nvPr>
        </p:nvGraphicFramePr>
        <p:xfrm>
          <a:off x="3153508" y="4423885"/>
          <a:ext cx="2524125" cy="428625"/>
        </p:xfrm>
        <a:graphic>
          <a:graphicData uri="http://schemas.openxmlformats.org/presentationml/2006/ole">
            <mc:AlternateContent xmlns:mc="http://schemas.openxmlformats.org/markup-compatibility/2006">
              <mc:Choice xmlns:v="urn:schemas-microsoft-com:vml" Requires="v">
                <p:oleObj spid="_x0000_s25092" name="Equation" r:id="rId11" imgW="2527300" imgH="431800" progId="Equation.DSMT4">
                  <p:embed/>
                </p:oleObj>
              </mc:Choice>
              <mc:Fallback>
                <p:oleObj name="Equation" r:id="rId11" imgW="2527300" imgH="4318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3508" y="4423885"/>
                        <a:ext cx="25241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a:extLst>
              <a:ext uri="{FF2B5EF4-FFF2-40B4-BE49-F238E27FC236}">
                <a16:creationId xmlns:a16="http://schemas.microsoft.com/office/drawing/2014/main" id="{542F9B0C-E43D-4B20-8383-5321AF713DB0}"/>
              </a:ext>
            </a:extLst>
          </p:cNvPr>
          <p:cNvGraphicFramePr>
            <a:graphicFrameLocks noChangeAspect="1"/>
          </p:cNvGraphicFramePr>
          <p:nvPr>
            <p:extLst>
              <p:ext uri="{D42A27DB-BD31-4B8C-83A1-F6EECF244321}">
                <p14:modId xmlns:p14="http://schemas.microsoft.com/office/powerpoint/2010/main" val="3593654920"/>
              </p:ext>
            </p:extLst>
          </p:nvPr>
        </p:nvGraphicFramePr>
        <p:xfrm>
          <a:off x="3153508" y="5340231"/>
          <a:ext cx="2486025" cy="428625"/>
        </p:xfrm>
        <a:graphic>
          <a:graphicData uri="http://schemas.openxmlformats.org/presentationml/2006/ole">
            <mc:AlternateContent xmlns:mc="http://schemas.openxmlformats.org/markup-compatibility/2006">
              <mc:Choice xmlns:v="urn:schemas-microsoft-com:vml" Requires="v">
                <p:oleObj spid="_x0000_s25093" name="Equation" r:id="rId13" imgW="2489200" imgH="431800" progId="Equation.DSMT4">
                  <p:embed/>
                </p:oleObj>
              </mc:Choice>
              <mc:Fallback>
                <p:oleObj name="Equation" r:id="rId13" imgW="2489200" imgH="4318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3508" y="5340231"/>
                        <a:ext cx="24860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0">
            <a:extLst>
              <a:ext uri="{FF2B5EF4-FFF2-40B4-BE49-F238E27FC236}">
                <a16:creationId xmlns:a16="http://schemas.microsoft.com/office/drawing/2014/main" id="{FF685337-4F6B-47FA-A6F4-CC6C43C536E8}"/>
              </a:ext>
            </a:extLst>
          </p:cNvPr>
          <p:cNvSpPr>
            <a:spLocks noChangeArrowheads="1"/>
          </p:cNvSpPr>
          <p:nvPr/>
        </p:nvSpPr>
        <p:spPr bwMode="auto">
          <a:xfrm>
            <a:off x="298938" y="4479587"/>
            <a:ext cx="262010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Set b</a:t>
            </a:r>
            <a:r>
              <a:rPr kumimoji="0" lang="en-GB" altLang="en-US" sz="12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1 (i.e. test with 100)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0ACF98A5-03C5-4DEA-915A-E0154BAE29BD}"/>
              </a:ext>
            </a:extLst>
          </p:cNvPr>
          <p:cNvSpPr>
            <a:spLocks noChangeArrowheads="1"/>
          </p:cNvSpPr>
          <p:nvPr/>
        </p:nvSpPr>
        <p:spPr bwMode="auto">
          <a:xfrm>
            <a:off x="228599" y="5471521"/>
            <a:ext cx="26201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Therefore b</a:t>
            </a:r>
            <a:r>
              <a:rPr kumimoji="0" lang="en-GB" altLang="en-US" sz="12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0</a:t>
            </a:r>
            <a:endParaRPr kumimoji="0" lang="en-GB" altLang="en-US" sz="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Set b</a:t>
            </a:r>
            <a:r>
              <a:rPr kumimoji="0" lang="en-GB" altLang="en-US" sz="12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1 (</a:t>
            </a:r>
            <a:r>
              <a:rPr kumimoji="0" lang="en-GB" altLang="en-US"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i.e</a:t>
            </a: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test with 010)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2">
            <a:extLst>
              <a:ext uri="{FF2B5EF4-FFF2-40B4-BE49-F238E27FC236}">
                <a16:creationId xmlns:a16="http://schemas.microsoft.com/office/drawing/2014/main" id="{85046632-91B3-45A2-BF72-3B87C1F76234}"/>
              </a:ext>
            </a:extLst>
          </p:cNvPr>
          <p:cNvSpPr>
            <a:spLocks noChangeArrowheads="1"/>
          </p:cNvSpPr>
          <p:nvPr/>
        </p:nvSpPr>
        <p:spPr bwMode="auto">
          <a:xfrm>
            <a:off x="2637692" y="4863093"/>
            <a:ext cx="31258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Therefore b</a:t>
            </a:r>
            <a:r>
              <a:rPr kumimoji="0" lang="en-GB" altLang="en-US" sz="12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1</a:t>
            </a:r>
            <a:endParaRPr kumimoji="0" lang="en-GB" altLang="en-US" sz="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Set b</a:t>
            </a:r>
            <a:r>
              <a:rPr kumimoji="0" lang="en-GB" altLang="en-US" sz="12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a:t>
            </a: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1 (</a:t>
            </a:r>
            <a:r>
              <a:rPr kumimoji="0" lang="en-GB" altLang="en-US"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i.e</a:t>
            </a: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test with 011)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3">
            <a:extLst>
              <a:ext uri="{FF2B5EF4-FFF2-40B4-BE49-F238E27FC236}">
                <a16:creationId xmlns:a16="http://schemas.microsoft.com/office/drawing/2014/main" id="{6BAA1948-C140-41BC-96C1-EE5EF7ABEDFA}"/>
              </a:ext>
            </a:extLst>
          </p:cNvPr>
          <p:cNvSpPr>
            <a:spLocks noChangeArrowheads="1"/>
          </p:cNvSpPr>
          <p:nvPr/>
        </p:nvSpPr>
        <p:spPr bwMode="auto">
          <a:xfrm>
            <a:off x="2566987" y="5768856"/>
            <a:ext cx="48185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Therefore b</a:t>
            </a:r>
            <a:r>
              <a:rPr kumimoji="0" lang="en-GB" altLang="en-US" sz="12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a:t>
            </a: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1</a:t>
            </a:r>
            <a:endParaRPr kumimoji="0" lang="en-GB" altLang="en-US" sz="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Switches S2 and S3 are connected to </a:t>
            </a:r>
            <a:r>
              <a:rPr kumimoji="0" lang="en-GB" altLang="en-US" sz="1200" b="0" i="1"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t>
            </a:r>
            <a:r>
              <a:rPr kumimoji="0" lang="en-GB" altLang="en-US" sz="1200" b="0" i="1" u="none" strike="noStrike" cap="none" normalizeH="0" baseline="-3000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ref</a:t>
            </a:r>
            <a:r>
              <a:rPr kumimoji="0" lang="en-GB"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the end of conversion.</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15"/>
          <a:stretch>
            <a:fillRect/>
          </a:stretch>
        </p:blipFill>
        <p:spPr>
          <a:xfrm>
            <a:off x="5998006" y="3643280"/>
            <a:ext cx="2861939" cy="1756492"/>
          </a:xfrm>
          <a:prstGeom prst="rect">
            <a:avLst/>
          </a:prstGeom>
        </p:spPr>
      </p:pic>
    </p:spTree>
    <p:extLst>
      <p:ext uri="{BB962C8B-B14F-4D97-AF65-F5344CB8AC3E}">
        <p14:creationId xmlns:p14="http://schemas.microsoft.com/office/powerpoint/2010/main" val="3087255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Transistor: NMOS</a:t>
            </a:r>
            <a:endParaRPr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3" name="Picture 2"/>
          <p:cNvPicPr>
            <a:picLocks noChangeAspect="1"/>
          </p:cNvPicPr>
          <p:nvPr/>
        </p:nvPicPr>
        <p:blipFill>
          <a:blip r:embed="rId3"/>
          <a:stretch>
            <a:fillRect/>
          </a:stretch>
        </p:blipFill>
        <p:spPr>
          <a:xfrm>
            <a:off x="305382" y="924673"/>
            <a:ext cx="7542616" cy="3896809"/>
          </a:xfrm>
          <a:prstGeom prst="rect">
            <a:avLst/>
          </a:prstGeom>
        </p:spPr>
      </p:pic>
      <p:sp>
        <p:nvSpPr>
          <p:cNvPr id="5" name="TextBox 4"/>
          <p:cNvSpPr txBox="1"/>
          <p:nvPr/>
        </p:nvSpPr>
        <p:spPr>
          <a:xfrm>
            <a:off x="6096227" y="4130683"/>
            <a:ext cx="696024" cy="276999"/>
          </a:xfrm>
          <a:prstGeom prst="rect">
            <a:avLst/>
          </a:prstGeom>
          <a:noFill/>
        </p:spPr>
        <p:txBody>
          <a:bodyPr wrap="none" rtlCol="0">
            <a:spAutoFit/>
          </a:bodyPr>
          <a:lstStyle/>
          <a:p>
            <a:r>
              <a:rPr lang="en-GB" sz="1200" dirty="0"/>
              <a:t>V</a:t>
            </a:r>
            <a:r>
              <a:rPr lang="en-GB" sz="1200" baseline="-25000" dirty="0"/>
              <a:t>G</a:t>
            </a:r>
            <a:r>
              <a:rPr lang="en-GB" sz="1200" dirty="0"/>
              <a:t>=V</a:t>
            </a:r>
            <a:r>
              <a:rPr lang="en-GB" sz="1200" baseline="-25000" dirty="0"/>
              <a:t>TH</a:t>
            </a:r>
          </a:p>
        </p:txBody>
      </p:sp>
      <p:cxnSp>
        <p:nvCxnSpPr>
          <p:cNvPr id="7" name="Straight Connector 6"/>
          <p:cNvCxnSpPr/>
          <p:nvPr/>
        </p:nvCxnSpPr>
        <p:spPr>
          <a:xfrm>
            <a:off x="5939247" y="4435177"/>
            <a:ext cx="64443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CE98E2A-BC95-4894-B811-A0EAE0AD0106}"/>
              </a:ext>
            </a:extLst>
          </p:cNvPr>
          <p:cNvPicPr>
            <a:picLocks noChangeAspect="1"/>
          </p:cNvPicPr>
          <p:nvPr/>
        </p:nvPicPr>
        <p:blipFill>
          <a:blip r:embed="rId4"/>
          <a:stretch>
            <a:fillRect/>
          </a:stretch>
        </p:blipFill>
        <p:spPr>
          <a:xfrm>
            <a:off x="0" y="4821482"/>
            <a:ext cx="2341461" cy="1628200"/>
          </a:xfrm>
          <a:prstGeom prst="rect">
            <a:avLst/>
          </a:prstGeom>
        </p:spPr>
      </p:pic>
      <p:pic>
        <p:nvPicPr>
          <p:cNvPr id="8" name="Picture 7">
            <a:extLst>
              <a:ext uri="{FF2B5EF4-FFF2-40B4-BE49-F238E27FC236}">
                <a16:creationId xmlns:a16="http://schemas.microsoft.com/office/drawing/2014/main" id="{6345B5E2-3724-41B5-88E0-C7B49AD36D8A}"/>
              </a:ext>
            </a:extLst>
          </p:cNvPr>
          <p:cNvPicPr>
            <a:picLocks noChangeAspect="1"/>
          </p:cNvPicPr>
          <p:nvPr/>
        </p:nvPicPr>
        <p:blipFill>
          <a:blip r:embed="rId5"/>
          <a:stretch>
            <a:fillRect/>
          </a:stretch>
        </p:blipFill>
        <p:spPr>
          <a:xfrm>
            <a:off x="6702932" y="4821482"/>
            <a:ext cx="2205180" cy="1492423"/>
          </a:xfrm>
          <a:prstGeom prst="rect">
            <a:avLst/>
          </a:prstGeom>
        </p:spPr>
      </p:pic>
      <p:sp>
        <p:nvSpPr>
          <p:cNvPr id="4" name="Rectangle 3">
            <a:extLst>
              <a:ext uri="{FF2B5EF4-FFF2-40B4-BE49-F238E27FC236}">
                <a16:creationId xmlns:a16="http://schemas.microsoft.com/office/drawing/2014/main" id="{6DA2AABF-D061-43B5-A2B8-DC38949C26BE}"/>
              </a:ext>
            </a:extLst>
          </p:cNvPr>
          <p:cNvSpPr/>
          <p:nvPr/>
        </p:nvSpPr>
        <p:spPr>
          <a:xfrm>
            <a:off x="6796586" y="3120222"/>
            <a:ext cx="1806905" cy="369332"/>
          </a:xfrm>
          <a:prstGeom prst="rect">
            <a:avLst/>
          </a:prstGeom>
        </p:spPr>
        <p:txBody>
          <a:bodyPr wrap="none">
            <a:spAutoFit/>
          </a:bodyPr>
          <a:lstStyle/>
          <a:p>
            <a:r>
              <a:rPr lang="en-GB" i="1" dirty="0">
                <a:latin typeface="Times-Italic"/>
              </a:rPr>
              <a:t>V</a:t>
            </a:r>
            <a:r>
              <a:rPr lang="en-GB" sz="800" i="1" dirty="0">
                <a:latin typeface="Times-Italic"/>
              </a:rPr>
              <a:t>DS </a:t>
            </a:r>
            <a:r>
              <a:rPr lang="en-GB" dirty="0">
                <a:latin typeface="MTSY"/>
              </a:rPr>
              <a:t> &lt;&lt;</a:t>
            </a:r>
            <a:r>
              <a:rPr lang="en-GB" dirty="0">
                <a:latin typeface="Times-Roman"/>
              </a:rPr>
              <a:t>2</a:t>
            </a:r>
            <a:r>
              <a:rPr lang="en-GB" i="1" dirty="0">
                <a:latin typeface="RMTMI"/>
              </a:rPr>
              <a:t>(</a:t>
            </a:r>
            <a:r>
              <a:rPr lang="en-GB" i="1" dirty="0">
                <a:latin typeface="Times-Italic"/>
              </a:rPr>
              <a:t>V</a:t>
            </a:r>
            <a:r>
              <a:rPr lang="en-GB" sz="800" i="1" dirty="0">
                <a:latin typeface="Times-Italic"/>
              </a:rPr>
              <a:t>GS </a:t>
            </a:r>
            <a:r>
              <a:rPr lang="en-GB" dirty="0">
                <a:latin typeface="MTSY"/>
              </a:rPr>
              <a:t>− </a:t>
            </a:r>
            <a:r>
              <a:rPr lang="en-GB" i="1" dirty="0">
                <a:latin typeface="Times-Italic"/>
              </a:rPr>
              <a:t>V</a:t>
            </a:r>
            <a:r>
              <a:rPr lang="en-GB" sz="800" i="1" dirty="0">
                <a:latin typeface="Times-Italic"/>
              </a:rPr>
              <a:t>TH</a:t>
            </a:r>
            <a:r>
              <a:rPr lang="en-GB" i="1" dirty="0">
                <a:latin typeface="RMTMI"/>
              </a:rPr>
              <a:t>)</a:t>
            </a:r>
            <a:r>
              <a:rPr lang="en-GB" dirty="0">
                <a:latin typeface="Times-Roman"/>
              </a:rPr>
              <a:t>,</a:t>
            </a:r>
            <a:endParaRPr lang="en-GB" dirty="0"/>
          </a:p>
        </p:txBody>
      </p:sp>
      <p:pic>
        <p:nvPicPr>
          <p:cNvPr id="9" name="Picture 8">
            <a:extLst>
              <a:ext uri="{FF2B5EF4-FFF2-40B4-BE49-F238E27FC236}">
                <a16:creationId xmlns:a16="http://schemas.microsoft.com/office/drawing/2014/main" id="{C786128E-E1E7-4DC9-836D-6ECFE3B0D3DC}"/>
              </a:ext>
            </a:extLst>
          </p:cNvPr>
          <p:cNvPicPr>
            <a:picLocks noChangeAspect="1"/>
          </p:cNvPicPr>
          <p:nvPr/>
        </p:nvPicPr>
        <p:blipFill>
          <a:blip r:embed="rId6"/>
          <a:stretch>
            <a:fillRect/>
          </a:stretch>
        </p:blipFill>
        <p:spPr>
          <a:xfrm>
            <a:off x="6444239" y="2598825"/>
            <a:ext cx="2511600" cy="459200"/>
          </a:xfrm>
          <a:prstGeom prst="rect">
            <a:avLst/>
          </a:prstGeom>
        </p:spPr>
      </p:pic>
      <p:pic>
        <p:nvPicPr>
          <p:cNvPr id="10" name="Picture 9">
            <a:extLst>
              <a:ext uri="{FF2B5EF4-FFF2-40B4-BE49-F238E27FC236}">
                <a16:creationId xmlns:a16="http://schemas.microsoft.com/office/drawing/2014/main" id="{0528DF3A-BBAE-4964-A7CD-8491AB84A857}"/>
              </a:ext>
            </a:extLst>
          </p:cNvPr>
          <p:cNvPicPr>
            <a:picLocks noChangeAspect="1"/>
          </p:cNvPicPr>
          <p:nvPr/>
        </p:nvPicPr>
        <p:blipFill>
          <a:blip r:embed="rId7"/>
          <a:stretch>
            <a:fillRect/>
          </a:stretch>
        </p:blipFill>
        <p:spPr>
          <a:xfrm>
            <a:off x="6796586" y="3457055"/>
            <a:ext cx="1838850" cy="347200"/>
          </a:xfrm>
          <a:prstGeom prst="rect">
            <a:avLst/>
          </a:prstGeom>
        </p:spPr>
      </p:pic>
      <p:pic>
        <p:nvPicPr>
          <p:cNvPr id="11" name="Picture 10">
            <a:extLst>
              <a:ext uri="{FF2B5EF4-FFF2-40B4-BE49-F238E27FC236}">
                <a16:creationId xmlns:a16="http://schemas.microsoft.com/office/drawing/2014/main" id="{2850D32E-2DB9-4A4B-A37F-318A2F355D51}"/>
              </a:ext>
            </a:extLst>
          </p:cNvPr>
          <p:cNvPicPr>
            <a:picLocks noChangeAspect="1"/>
          </p:cNvPicPr>
          <p:nvPr/>
        </p:nvPicPr>
        <p:blipFill>
          <a:blip r:embed="rId8"/>
          <a:stretch>
            <a:fillRect/>
          </a:stretch>
        </p:blipFill>
        <p:spPr>
          <a:xfrm>
            <a:off x="6796586" y="3795463"/>
            <a:ext cx="1883700" cy="638400"/>
          </a:xfrm>
          <a:prstGeom prst="rect">
            <a:avLst/>
          </a:prstGeom>
        </p:spPr>
      </p:pic>
      <p:sp>
        <p:nvSpPr>
          <p:cNvPr id="12" name="Rectangle 11">
            <a:extLst>
              <a:ext uri="{FF2B5EF4-FFF2-40B4-BE49-F238E27FC236}">
                <a16:creationId xmlns:a16="http://schemas.microsoft.com/office/drawing/2014/main" id="{14064D02-C5D1-403E-8BC9-78F0EE916D77}"/>
              </a:ext>
            </a:extLst>
          </p:cNvPr>
          <p:cNvSpPr/>
          <p:nvPr/>
        </p:nvSpPr>
        <p:spPr>
          <a:xfrm>
            <a:off x="2538274" y="4896296"/>
            <a:ext cx="3493249" cy="369332"/>
          </a:xfrm>
          <a:prstGeom prst="rect">
            <a:avLst/>
          </a:prstGeom>
        </p:spPr>
        <p:txBody>
          <a:bodyPr wrap="square">
            <a:spAutoFit/>
          </a:bodyPr>
          <a:lstStyle/>
          <a:p>
            <a:pPr marL="285750" indent="-285750">
              <a:buClr>
                <a:srgbClr val="FF0000"/>
              </a:buClr>
              <a:buFont typeface="Wingdings" panose="05000000000000000000" pitchFamily="2" charset="2"/>
              <a:buChar char="Ø"/>
            </a:pPr>
            <a:r>
              <a:rPr lang="en-GB" dirty="0">
                <a:latin typeface="+mj-lt"/>
              </a:rPr>
              <a:t>overdrive voltage: </a:t>
            </a:r>
            <a:r>
              <a:rPr lang="en-GB" i="1" dirty="0">
                <a:latin typeface="+mj-lt"/>
              </a:rPr>
              <a:t>V</a:t>
            </a:r>
            <a:r>
              <a:rPr lang="en-GB" i="1" baseline="-25000" dirty="0">
                <a:latin typeface="+mj-lt"/>
              </a:rPr>
              <a:t>GS</a:t>
            </a:r>
            <a:r>
              <a:rPr lang="en-GB" i="1" dirty="0">
                <a:latin typeface="+mj-lt"/>
              </a:rPr>
              <a:t> </a:t>
            </a:r>
            <a:r>
              <a:rPr lang="en-GB" dirty="0">
                <a:latin typeface="+mj-lt"/>
              </a:rPr>
              <a:t>− </a:t>
            </a:r>
            <a:r>
              <a:rPr lang="en-GB" i="1" dirty="0">
                <a:latin typeface="+mj-lt"/>
              </a:rPr>
              <a:t>V</a:t>
            </a:r>
            <a:r>
              <a:rPr lang="en-GB" i="1" baseline="-25000" dirty="0">
                <a:latin typeface="+mj-lt"/>
              </a:rPr>
              <a:t>TH</a:t>
            </a:r>
            <a:endParaRPr lang="en-GB" baseline="-25000" dirty="0">
              <a:latin typeface="+mj-lt"/>
            </a:endParaRPr>
          </a:p>
        </p:txBody>
      </p:sp>
      <p:sp>
        <p:nvSpPr>
          <p:cNvPr id="13" name="Rectangle 12">
            <a:extLst>
              <a:ext uri="{FF2B5EF4-FFF2-40B4-BE49-F238E27FC236}">
                <a16:creationId xmlns:a16="http://schemas.microsoft.com/office/drawing/2014/main" id="{DA7418BE-1661-4751-A2B1-CBBAD53380F2}"/>
              </a:ext>
            </a:extLst>
          </p:cNvPr>
          <p:cNvSpPr/>
          <p:nvPr/>
        </p:nvSpPr>
        <p:spPr>
          <a:xfrm>
            <a:off x="2538274" y="5359885"/>
            <a:ext cx="4164658" cy="923330"/>
          </a:xfrm>
          <a:prstGeom prst="rect">
            <a:avLst/>
          </a:prstGeom>
        </p:spPr>
        <p:txBody>
          <a:bodyPr wrap="square">
            <a:spAutoFit/>
          </a:bodyPr>
          <a:lstStyle/>
          <a:p>
            <a:pPr marL="285750" indent="-285750" algn="just">
              <a:buClr>
                <a:srgbClr val="FF0000"/>
              </a:buClr>
              <a:buFont typeface="Wingdings" panose="05000000000000000000" pitchFamily="2" charset="2"/>
              <a:buChar char="Ø"/>
            </a:pPr>
            <a:r>
              <a:rPr lang="en-US" dirty="0"/>
              <a:t>With the condition, </a:t>
            </a:r>
            <a:r>
              <a:rPr lang="en-GB" i="1" dirty="0">
                <a:latin typeface="Times-Italic"/>
              </a:rPr>
              <a:t>V</a:t>
            </a:r>
            <a:r>
              <a:rPr lang="en-GB" sz="800" i="1" dirty="0">
                <a:latin typeface="Times-Italic"/>
              </a:rPr>
              <a:t>DS </a:t>
            </a:r>
            <a:r>
              <a:rPr lang="en-GB" dirty="0">
                <a:latin typeface="MTSY"/>
              </a:rPr>
              <a:t> &lt;&lt;</a:t>
            </a:r>
            <a:r>
              <a:rPr lang="en-GB" dirty="0">
                <a:latin typeface="Times-Roman"/>
              </a:rPr>
              <a:t>2</a:t>
            </a:r>
            <a:r>
              <a:rPr lang="en-GB" i="1" dirty="0">
                <a:latin typeface="RMTMI"/>
              </a:rPr>
              <a:t>(</a:t>
            </a:r>
            <a:r>
              <a:rPr lang="en-GB" i="1" dirty="0">
                <a:latin typeface="Times-Italic"/>
              </a:rPr>
              <a:t>V</a:t>
            </a:r>
            <a:r>
              <a:rPr lang="en-GB" sz="800" i="1" dirty="0">
                <a:latin typeface="Times-Italic"/>
              </a:rPr>
              <a:t>GS </a:t>
            </a:r>
            <a:r>
              <a:rPr lang="en-GB" dirty="0">
                <a:latin typeface="MTSY"/>
              </a:rPr>
              <a:t>− </a:t>
            </a:r>
            <a:r>
              <a:rPr lang="en-GB" i="1" dirty="0">
                <a:latin typeface="Times-Italic"/>
              </a:rPr>
              <a:t>V</a:t>
            </a:r>
            <a:r>
              <a:rPr lang="en-GB" sz="800" i="1" dirty="0">
                <a:latin typeface="Times-Italic"/>
              </a:rPr>
              <a:t>TH</a:t>
            </a:r>
            <a:r>
              <a:rPr lang="en-GB" i="1" dirty="0">
                <a:latin typeface="RMTMI"/>
              </a:rPr>
              <a:t>)</a:t>
            </a:r>
            <a:r>
              <a:rPr lang="en-GB" dirty="0">
                <a:latin typeface="Times-Roman"/>
              </a:rPr>
              <a:t>, </a:t>
            </a:r>
            <a:r>
              <a:rPr lang="en-US" dirty="0"/>
              <a:t>we say the device operates in the deep triode region.</a:t>
            </a:r>
            <a:endParaRPr lang="en-GB" dirty="0"/>
          </a:p>
        </p:txBody>
      </p:sp>
      <p:sp>
        <p:nvSpPr>
          <p:cNvPr id="14" name="Oval 13">
            <a:extLst>
              <a:ext uri="{FF2B5EF4-FFF2-40B4-BE49-F238E27FC236}">
                <a16:creationId xmlns:a16="http://schemas.microsoft.com/office/drawing/2014/main" id="{8CB0F9F7-225D-4DF5-9E46-C194843AA00D}"/>
              </a:ext>
            </a:extLst>
          </p:cNvPr>
          <p:cNvSpPr/>
          <p:nvPr/>
        </p:nvSpPr>
        <p:spPr>
          <a:xfrm>
            <a:off x="5416062" y="3725005"/>
            <a:ext cx="680165" cy="682678"/>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F09825E-3CA0-4819-89E7-C8EF22F968ED}"/>
              </a:ext>
            </a:extLst>
          </p:cNvPr>
          <p:cNvSpPr/>
          <p:nvPr/>
        </p:nvSpPr>
        <p:spPr>
          <a:xfrm>
            <a:off x="4030849" y="3510533"/>
            <a:ext cx="1233090" cy="923330"/>
          </a:xfrm>
          <a:prstGeom prst="rect">
            <a:avLst/>
          </a:prstGeom>
        </p:spPr>
        <p:txBody>
          <a:bodyPr wrap="square">
            <a:spAutoFit/>
          </a:bodyPr>
          <a:lstStyle/>
          <a:p>
            <a:r>
              <a:rPr lang="en-US" dirty="0"/>
              <a:t>Deep triode region</a:t>
            </a:r>
            <a:endParaRPr lang="en-GB" dirty="0"/>
          </a:p>
        </p:txBody>
      </p:sp>
      <p:cxnSp>
        <p:nvCxnSpPr>
          <p:cNvPr id="17" name="Straight Arrow Connector 16">
            <a:extLst>
              <a:ext uri="{FF2B5EF4-FFF2-40B4-BE49-F238E27FC236}">
                <a16:creationId xmlns:a16="http://schemas.microsoft.com/office/drawing/2014/main" id="{C8432EF5-3249-421C-BE07-E56FD2934714}"/>
              </a:ext>
            </a:extLst>
          </p:cNvPr>
          <p:cNvCxnSpPr/>
          <p:nvPr/>
        </p:nvCxnSpPr>
        <p:spPr>
          <a:xfrm flipH="1" flipV="1">
            <a:off x="4809392" y="3972198"/>
            <a:ext cx="545123" cy="94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3931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228600" y="0"/>
            <a:ext cx="8609760" cy="913680"/>
          </a:xfrm>
          <a:prstGeom prst="rect">
            <a:avLst/>
          </a:prstGeom>
          <a:noFill/>
          <a:ln>
            <a:noFill/>
          </a:ln>
        </p:spPr>
        <p:txBody>
          <a:bodyPr lIns="90000" tIns="45000" rIns="90000" bIns="45000" anchor="b"/>
          <a:lstStyle/>
          <a:p>
            <a:pPr algn="just">
              <a:lnSpc>
                <a:spcPct val="100000"/>
              </a:lnSpc>
            </a:pPr>
            <a:r>
              <a:rPr lang="en-US" sz="2800" dirty="0">
                <a:solidFill>
                  <a:srgbClr val="D1282E"/>
                </a:solidFill>
                <a:latin typeface="Arial Black"/>
              </a:rPr>
              <a:t>Flash Converters</a:t>
            </a:r>
            <a:endParaRPr lang="en-GB" sz="2800" dirty="0"/>
          </a:p>
        </p:txBody>
      </p:sp>
      <p:sp>
        <p:nvSpPr>
          <p:cNvPr id="414" name="Line 3"/>
          <p:cNvSpPr/>
          <p:nvPr/>
        </p:nvSpPr>
        <p:spPr>
          <a:xfrm>
            <a:off x="228600" y="914400"/>
            <a:ext cx="8868240" cy="0"/>
          </a:xfrm>
          <a:prstGeom prst="line">
            <a:avLst/>
          </a:prstGeom>
          <a:ln w="19080">
            <a:solidFill>
              <a:srgbClr val="D1282E"/>
            </a:solidFill>
            <a:round/>
          </a:ln>
        </p:spPr>
      </p:sp>
      <p:sp>
        <p:nvSpPr>
          <p:cNvPr id="3" name="Rectangle 2">
            <a:extLst>
              <a:ext uri="{FF2B5EF4-FFF2-40B4-BE49-F238E27FC236}">
                <a16:creationId xmlns:a16="http://schemas.microsoft.com/office/drawing/2014/main" id="{1B234D3A-D0D6-424B-9BAC-81F3A7B324D6}"/>
              </a:ext>
            </a:extLst>
          </p:cNvPr>
          <p:cNvSpPr/>
          <p:nvPr/>
        </p:nvSpPr>
        <p:spPr>
          <a:xfrm>
            <a:off x="8142135" y="1092476"/>
            <a:ext cx="791338" cy="437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2992CE0-F382-4C91-9E9D-134BCF035EB2}"/>
              </a:ext>
            </a:extLst>
          </p:cNvPr>
          <p:cNvSpPr/>
          <p:nvPr/>
        </p:nvSpPr>
        <p:spPr>
          <a:xfrm>
            <a:off x="8188385" y="1730056"/>
            <a:ext cx="791338" cy="437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E73BF0A3-7E88-475F-8451-EB64A5422F77}"/>
              </a:ext>
            </a:extLst>
          </p:cNvPr>
          <p:cNvSpPr/>
          <p:nvPr/>
        </p:nvSpPr>
        <p:spPr>
          <a:xfrm>
            <a:off x="8305502" y="1203443"/>
            <a:ext cx="627971" cy="41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B1B0BC7D-BAFD-494B-9FB2-4637B9309CBD}"/>
              </a:ext>
            </a:extLst>
          </p:cNvPr>
          <p:cNvPicPr>
            <a:picLocks noChangeAspect="1"/>
          </p:cNvPicPr>
          <p:nvPr/>
        </p:nvPicPr>
        <p:blipFill rotWithShape="1">
          <a:blip r:embed="rId2"/>
          <a:srcRect r="4077"/>
          <a:stretch/>
        </p:blipFill>
        <p:spPr>
          <a:xfrm>
            <a:off x="5679671" y="1057275"/>
            <a:ext cx="3325737" cy="4886325"/>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FF7599A-B3DB-4C59-9EA1-43755DDB3E04}"/>
                  </a:ext>
                </a:extLst>
              </p:cNvPr>
              <p:cNvSpPr/>
              <p:nvPr/>
            </p:nvSpPr>
            <p:spPr>
              <a:xfrm>
                <a:off x="0" y="1124343"/>
                <a:ext cx="5647471" cy="5632311"/>
              </a:xfrm>
              <a:prstGeom prst="rect">
                <a:avLst/>
              </a:prstGeom>
            </p:spPr>
            <p:txBody>
              <a:bodyPr wrap="square">
                <a:spAutoFit/>
              </a:bodyPr>
              <a:lstStyle/>
              <a:p>
                <a:pPr marL="285750" indent="-285750" algn="just">
                  <a:buClr>
                    <a:srgbClr val="FF0000"/>
                  </a:buClr>
                  <a:buFont typeface="Wingdings" panose="05000000000000000000" pitchFamily="2" charset="2"/>
                  <a:buChar char="Ø"/>
                </a:pPr>
                <a:r>
                  <a:rPr lang="en-GB" sz="2400" b="1" dirty="0">
                    <a:latin typeface="Arial" panose="020B0604020202020204" pitchFamily="34" charset="0"/>
                    <a:cs typeface="Arial" panose="020B0604020202020204" pitchFamily="34" charset="0"/>
                  </a:rPr>
                  <a:t>2</a:t>
                </a:r>
                <a14:m>
                  <m:oMath xmlns:m="http://schemas.openxmlformats.org/officeDocument/2006/math">
                    <m:r>
                      <a:rPr lang="en-GB" sz="2400" b="1" i="1" baseline="30000" dirty="0">
                        <a:latin typeface="Cambria Math" panose="02040503050406030204" pitchFamily="18" charset="0"/>
                      </a:rPr>
                      <m:t>𝑵</m:t>
                    </m:r>
                    <m:r>
                      <a:rPr lang="en-GB" sz="2400" b="1" i="1" dirty="0" smtClean="0">
                        <a:latin typeface="Cambria Math" panose="02040503050406030204" pitchFamily="18" charset="0"/>
                      </a:rPr>
                      <m:t>−</m:t>
                    </m:r>
                    <m:r>
                      <a:rPr lang="en-GB" sz="2400" b="1" i="1" dirty="0" smtClean="0">
                        <a:latin typeface="Cambria Math" panose="02040503050406030204" pitchFamily="18" charset="0"/>
                      </a:rPr>
                      <m:t>𝟏</m:t>
                    </m:r>
                    <m:r>
                      <a:rPr lang="en-GB" sz="2400" b="1" i="1" dirty="0" smtClean="0">
                        <a:latin typeface="Cambria Math" panose="02040503050406030204" pitchFamily="18" charset="0"/>
                      </a:rPr>
                      <m:t> </m:t>
                    </m:r>
                    <m:r>
                      <m:rPr>
                        <m:sty m:val="p"/>
                      </m:rPr>
                      <a:rPr lang="en-GB" sz="2400" b="0" i="0" dirty="0" smtClean="0">
                        <a:latin typeface="Cambria Math" panose="02040503050406030204" pitchFamily="18" charset="0"/>
                      </a:rPr>
                      <m:t>comparators</m:t>
                    </m:r>
                  </m:oMath>
                </a14:m>
                <a:endParaRPr lang="en-GB" sz="2400" dirty="0">
                  <a:latin typeface="Arial" panose="020B0604020202020204" pitchFamily="34" charset="0"/>
                  <a:cs typeface="Arial" panose="020B0604020202020204" pitchFamily="34" charset="0"/>
                </a:endParaRPr>
              </a:p>
              <a:p>
                <a:pPr marL="285750" indent="-285750" algn="just">
                  <a:buClr>
                    <a:srgbClr val="FF0000"/>
                  </a:buClr>
                  <a:buFont typeface="Wingdings" panose="05000000000000000000" pitchFamily="2" charset="2"/>
                  <a:buChar char="Ø"/>
                </a:pPr>
                <a:r>
                  <a:rPr lang="en-GB" sz="2400" b="1" dirty="0">
                    <a:latin typeface="Arial" panose="020B0604020202020204" pitchFamily="34" charset="0"/>
                    <a:cs typeface="Arial" panose="020B0604020202020204" pitchFamily="34" charset="0"/>
                  </a:rPr>
                  <a:t>2</a:t>
                </a:r>
                <a14:m>
                  <m:oMath xmlns:m="http://schemas.openxmlformats.org/officeDocument/2006/math">
                    <m:r>
                      <a:rPr lang="en-GB" sz="2400" b="1" i="1" baseline="30000" dirty="0">
                        <a:latin typeface="Cambria Math" panose="02040503050406030204" pitchFamily="18" charset="0"/>
                      </a:rPr>
                      <m:t>𝑵</m:t>
                    </m:r>
                  </m:oMath>
                </a14:m>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matched resistors</a:t>
                </a:r>
              </a:p>
              <a:p>
                <a:pPr marL="285750" indent="-285750" algn="just">
                  <a:buClr>
                    <a:srgbClr val="FF0000"/>
                  </a:buClr>
                  <a:buFont typeface="Wingdings" panose="05000000000000000000" pitchFamily="2" charset="2"/>
                  <a:buChar char="Ø"/>
                </a:pPr>
                <a:r>
                  <a:rPr lang="en-GB" sz="2400" b="1" dirty="0">
                    <a:latin typeface="Arial" panose="020B0604020202020204" pitchFamily="34" charset="0"/>
                    <a:cs typeface="Arial" panose="020B0604020202020204" pitchFamily="34" charset="0"/>
                  </a:rPr>
                  <a:t>Advantages:</a:t>
                </a:r>
              </a:p>
              <a:p>
                <a:pPr algn="just">
                  <a:buClr>
                    <a:srgbClr val="FF0000"/>
                  </a:buClr>
                </a:pPr>
                <a:r>
                  <a:rPr lang="en-GB" sz="2400" dirty="0">
                    <a:latin typeface="Arial" panose="020B0604020202020204" pitchFamily="34" charset="0"/>
                    <a:cs typeface="Arial" panose="020B0604020202020204" pitchFamily="34" charset="0"/>
                  </a:rPr>
                  <a:t>Fastest ADC, Suitable for large bandwidth application:</a:t>
                </a:r>
              </a:p>
              <a:p>
                <a:pPr marL="800100" lvl="1" indent="-342900" algn="just">
                  <a:buClr>
                    <a:srgbClr val="FF0000"/>
                  </a:buClr>
                  <a:buFont typeface="Arial" panose="020B0604020202020204" pitchFamily="34" charset="0"/>
                  <a:buChar char="•"/>
                </a:pPr>
                <a:r>
                  <a:rPr lang="en-GB" sz="2400" dirty="0">
                    <a:latin typeface="Arial" panose="020B0604020202020204" pitchFamily="34" charset="0"/>
                    <a:cs typeface="Arial" panose="020B0604020202020204" pitchFamily="34" charset="0"/>
                  </a:rPr>
                  <a:t>Satellite communication</a:t>
                </a:r>
              </a:p>
              <a:p>
                <a:pPr marL="800100" lvl="1" indent="-342900" algn="just">
                  <a:buClr>
                    <a:srgbClr val="FF0000"/>
                  </a:buClr>
                  <a:buFont typeface="Arial" panose="020B0604020202020204" pitchFamily="34" charset="0"/>
                  <a:buChar char="•"/>
                </a:pPr>
                <a:r>
                  <a:rPr lang="en-GB" sz="2400" dirty="0">
                    <a:latin typeface="Arial" panose="020B0604020202020204" pitchFamily="34" charset="0"/>
                    <a:cs typeface="Arial" panose="020B0604020202020204" pitchFamily="34" charset="0"/>
                  </a:rPr>
                  <a:t>Radar processing</a:t>
                </a:r>
              </a:p>
              <a:p>
                <a:pPr marL="800100" lvl="1" indent="-342900" algn="just">
                  <a:buClr>
                    <a:srgbClr val="FF0000"/>
                  </a:buClr>
                  <a:buFont typeface="Arial" panose="020B0604020202020204" pitchFamily="34" charset="0"/>
                  <a:buChar char="•"/>
                </a:pPr>
                <a:r>
                  <a:rPr lang="en-GB" sz="2400" dirty="0">
                    <a:latin typeface="Arial" panose="020B0604020202020204" pitchFamily="34" charset="0"/>
                    <a:cs typeface="Arial" panose="020B0604020202020204" pitchFamily="34" charset="0"/>
                  </a:rPr>
                  <a:t>Oscilloscope</a:t>
                </a:r>
              </a:p>
              <a:p>
                <a:pPr algn="just">
                  <a:buClr>
                    <a:srgbClr val="FF0000"/>
                  </a:buClr>
                </a:pPr>
                <a:endParaRPr lang="en-GB" sz="2400" b="1" dirty="0">
                  <a:latin typeface="Arial" panose="020B0604020202020204" pitchFamily="34" charset="0"/>
                  <a:cs typeface="Arial" panose="020B0604020202020204" pitchFamily="34" charset="0"/>
                </a:endParaRPr>
              </a:p>
              <a:p>
                <a:pPr marL="342900" indent="-342900" algn="just">
                  <a:buClr>
                    <a:srgbClr val="FF0000"/>
                  </a:buClr>
                  <a:buFont typeface="Wingdings" panose="05000000000000000000" pitchFamily="2" charset="2"/>
                  <a:buChar char="Ø"/>
                </a:pPr>
                <a:r>
                  <a:rPr lang="en-GB" sz="2400" b="1" dirty="0">
                    <a:latin typeface="Arial" panose="020B0604020202020204" pitchFamily="34" charset="0"/>
                    <a:cs typeface="Arial" panose="020B0604020202020204" pitchFamily="34" charset="0"/>
                  </a:rPr>
                  <a:t>Disadvantages:</a:t>
                </a:r>
              </a:p>
              <a:p>
                <a:pPr marL="342900" indent="-342900" algn="just">
                  <a:buClr>
                    <a:srgbClr val="FF0000"/>
                  </a:buClr>
                  <a:buFont typeface="Arial" panose="020B0604020202020204" pitchFamily="34" charset="0"/>
                  <a:buChar char="•"/>
                </a:pPr>
                <a:r>
                  <a:rPr lang="en-GB" sz="2400" dirty="0">
                    <a:latin typeface="Arial" panose="020B0604020202020204" pitchFamily="34" charset="0"/>
                    <a:cs typeface="Arial" panose="020B0604020202020204" pitchFamily="34" charset="0"/>
                  </a:rPr>
                  <a:t>High power consumption</a:t>
                </a:r>
              </a:p>
              <a:p>
                <a:pPr marL="342900" indent="-342900" algn="just">
                  <a:buClr>
                    <a:srgbClr val="FF0000"/>
                  </a:buClr>
                  <a:buFont typeface="Arial" panose="020B0604020202020204" pitchFamily="34" charset="0"/>
                  <a:buChar char="•"/>
                </a:pPr>
                <a:r>
                  <a:rPr lang="en-GB" sz="2400" dirty="0">
                    <a:latin typeface="Arial" panose="020B0604020202020204" pitchFamily="34" charset="0"/>
                    <a:cs typeface="Arial" panose="020B0604020202020204" pitchFamily="34" charset="0"/>
                  </a:rPr>
                  <a:t>Limited resolution(typically up to 8-bit)</a:t>
                </a:r>
              </a:p>
              <a:p>
                <a:pPr marL="342900" indent="-342900" algn="just">
                  <a:buClr>
                    <a:srgbClr val="FF0000"/>
                  </a:buClr>
                  <a:buFont typeface="Arial" panose="020B0604020202020204" pitchFamily="34" charset="0"/>
                  <a:buChar char="•"/>
                </a:pPr>
                <a:r>
                  <a:rPr lang="en-GB" sz="2400" dirty="0">
                    <a:latin typeface="Arial" panose="020B0604020202020204" pitchFamily="34" charset="0"/>
                    <a:cs typeface="Arial" panose="020B0604020202020204" pitchFamily="34" charset="0"/>
                  </a:rPr>
                  <a:t>Large die area(2</a:t>
                </a:r>
                <a:r>
                  <a:rPr lang="en-GB" sz="2400" baseline="30000" dirty="0">
                    <a:latin typeface="Arial" panose="020B0604020202020204" pitchFamily="34" charset="0"/>
                    <a:cs typeface="Arial" panose="020B0604020202020204" pitchFamily="34" charset="0"/>
                  </a:rPr>
                  <a:t>N</a:t>
                </a:r>
                <a:r>
                  <a:rPr lang="en-GB" sz="2400" dirty="0">
                    <a:latin typeface="Arial" panose="020B0604020202020204" pitchFamily="34" charset="0"/>
                    <a:cs typeface="Arial" panose="020B0604020202020204" pitchFamily="34" charset="0"/>
                  </a:rPr>
                  <a:t>-1comparators)</a:t>
                </a:r>
              </a:p>
              <a:p>
                <a:pPr marL="342900" indent="-342900" algn="just">
                  <a:buClr>
                    <a:srgbClr val="FF0000"/>
                  </a:buClr>
                  <a:buFont typeface="Arial" panose="020B0604020202020204" pitchFamily="34" charset="0"/>
                  <a:buChar char="•"/>
                </a:pPr>
                <a:r>
                  <a:rPr lang="en-GB" sz="2400" dirty="0">
                    <a:latin typeface="Arial" panose="020B0604020202020204" pitchFamily="34" charset="0"/>
                    <a:cs typeface="Arial" panose="020B0604020202020204" pitchFamily="34" charset="0"/>
                  </a:rPr>
                  <a:t>Component matching(Comparators and resistors)</a:t>
                </a:r>
              </a:p>
            </p:txBody>
          </p:sp>
        </mc:Choice>
        <mc:Fallback xmlns="">
          <p:sp>
            <p:nvSpPr>
              <p:cNvPr id="10" name="Rectangle 9">
                <a:extLst>
                  <a:ext uri="{FF2B5EF4-FFF2-40B4-BE49-F238E27FC236}">
                    <a16:creationId xmlns:a16="http://schemas.microsoft.com/office/drawing/2014/main" id="{4FF7599A-B3DB-4C59-9EA1-43755DDB3E04}"/>
                  </a:ext>
                </a:extLst>
              </p:cNvPr>
              <p:cNvSpPr>
                <a:spLocks noRot="1" noChangeAspect="1" noMove="1" noResize="1" noEditPoints="1" noAdjustHandles="1" noChangeArrowheads="1" noChangeShapeType="1" noTextEdit="1"/>
              </p:cNvSpPr>
              <p:nvPr/>
            </p:nvSpPr>
            <p:spPr>
              <a:xfrm>
                <a:off x="0" y="1124343"/>
                <a:ext cx="5647471" cy="5632311"/>
              </a:xfrm>
              <a:prstGeom prst="rect">
                <a:avLst/>
              </a:prstGeom>
              <a:blipFill>
                <a:blip r:embed="rId3"/>
                <a:stretch>
                  <a:fillRect l="-1620" t="-758" r="-1620" b="-1623"/>
                </a:stretch>
              </a:blipFill>
            </p:spPr>
            <p:txBody>
              <a:bodyPr/>
              <a:lstStyle/>
              <a:p>
                <a:r>
                  <a:rPr lang="en-GB">
                    <a:noFill/>
                  </a:rPr>
                  <a:t> </a:t>
                </a:r>
              </a:p>
            </p:txBody>
          </p:sp>
        </mc:Fallback>
      </mc:AlternateContent>
    </p:spTree>
    <p:extLst>
      <p:ext uri="{BB962C8B-B14F-4D97-AF65-F5344CB8AC3E}">
        <p14:creationId xmlns:p14="http://schemas.microsoft.com/office/powerpoint/2010/main" val="24719594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228600" y="0"/>
            <a:ext cx="8609760" cy="913680"/>
          </a:xfrm>
          <a:prstGeom prst="rect">
            <a:avLst/>
          </a:prstGeom>
          <a:noFill/>
          <a:ln>
            <a:noFill/>
          </a:ln>
        </p:spPr>
        <p:txBody>
          <a:bodyPr lIns="90000" tIns="45000" rIns="90000" bIns="45000" anchor="b"/>
          <a:lstStyle/>
          <a:p>
            <a:pPr algn="just">
              <a:lnSpc>
                <a:spcPct val="100000"/>
              </a:lnSpc>
            </a:pPr>
            <a:r>
              <a:rPr lang="en-US" sz="2800" dirty="0">
                <a:solidFill>
                  <a:srgbClr val="D1282E"/>
                </a:solidFill>
                <a:latin typeface="Arial Black"/>
              </a:rPr>
              <a:t>Flash Converters</a:t>
            </a:r>
            <a:endParaRPr lang="en-GB" sz="2800" dirty="0"/>
          </a:p>
        </p:txBody>
      </p:sp>
      <p:sp>
        <p:nvSpPr>
          <p:cNvPr id="414" name="Line 3"/>
          <p:cNvSpPr/>
          <p:nvPr/>
        </p:nvSpPr>
        <p:spPr>
          <a:xfrm>
            <a:off x="228600" y="914400"/>
            <a:ext cx="8868240" cy="0"/>
          </a:xfrm>
          <a:prstGeom prst="line">
            <a:avLst/>
          </a:prstGeom>
          <a:ln w="19080">
            <a:solidFill>
              <a:srgbClr val="D1282E"/>
            </a:solidFill>
            <a:round/>
          </a:ln>
        </p:spPr>
      </p:sp>
      <p:sp>
        <p:nvSpPr>
          <p:cNvPr id="3" name="Rectangle 2">
            <a:extLst>
              <a:ext uri="{FF2B5EF4-FFF2-40B4-BE49-F238E27FC236}">
                <a16:creationId xmlns:a16="http://schemas.microsoft.com/office/drawing/2014/main" id="{1B234D3A-D0D6-424B-9BAC-81F3A7B324D6}"/>
              </a:ext>
            </a:extLst>
          </p:cNvPr>
          <p:cNvSpPr/>
          <p:nvPr/>
        </p:nvSpPr>
        <p:spPr>
          <a:xfrm>
            <a:off x="8142135" y="1092476"/>
            <a:ext cx="791338" cy="437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2992CE0-F382-4C91-9E9D-134BCF035EB2}"/>
              </a:ext>
            </a:extLst>
          </p:cNvPr>
          <p:cNvSpPr/>
          <p:nvPr/>
        </p:nvSpPr>
        <p:spPr>
          <a:xfrm>
            <a:off x="8188385" y="1730056"/>
            <a:ext cx="791338" cy="437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E73BF0A3-7E88-475F-8451-EB64A5422F77}"/>
              </a:ext>
            </a:extLst>
          </p:cNvPr>
          <p:cNvSpPr/>
          <p:nvPr/>
        </p:nvSpPr>
        <p:spPr>
          <a:xfrm>
            <a:off x="8305502" y="1203443"/>
            <a:ext cx="627971" cy="41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B1B0BC7D-BAFD-494B-9FB2-4637B9309CBD}"/>
              </a:ext>
            </a:extLst>
          </p:cNvPr>
          <p:cNvPicPr>
            <a:picLocks noChangeAspect="1"/>
          </p:cNvPicPr>
          <p:nvPr/>
        </p:nvPicPr>
        <p:blipFill rotWithShape="1">
          <a:blip r:embed="rId3"/>
          <a:srcRect r="4077"/>
          <a:stretch/>
        </p:blipFill>
        <p:spPr>
          <a:xfrm>
            <a:off x="5653986" y="1162512"/>
            <a:ext cx="3325737" cy="4886325"/>
          </a:xfrm>
          <a:prstGeom prst="rect">
            <a:avLst/>
          </a:prstGeom>
        </p:spPr>
      </p:pic>
      <p:sp>
        <p:nvSpPr>
          <p:cNvPr id="5" name="Rectangle 2">
            <a:extLst>
              <a:ext uri="{FF2B5EF4-FFF2-40B4-BE49-F238E27FC236}">
                <a16:creationId xmlns:a16="http://schemas.microsoft.com/office/drawing/2014/main" id="{C978376B-C21E-4350-AC04-2720C3B3A033}"/>
              </a:ext>
            </a:extLst>
          </p:cNvPr>
          <p:cNvSpPr>
            <a:spLocks noChangeArrowheads="1"/>
          </p:cNvSpPr>
          <p:nvPr/>
        </p:nvSpPr>
        <p:spPr bwMode="auto">
          <a:xfrm>
            <a:off x="210527" y="1359955"/>
            <a:ext cx="508721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defTabSz="914400" eaLnBrk="0" fontAlgn="base" hangingPunct="0">
              <a:spcBef>
                <a:spcPct val="0"/>
              </a:spcBef>
              <a:spcAft>
                <a:spcPct val="0"/>
              </a:spcAft>
              <a:buClr>
                <a:srgbClr val="FF0000"/>
              </a:buClr>
              <a:buFont typeface="Wingdings" panose="05000000000000000000" pitchFamily="2" charset="2"/>
              <a:buChar char="Ø"/>
            </a:pPr>
            <a:r>
              <a:rPr kumimoji="0" lang="en-GB" altLang="en-US" b="0" i="0" u="none" strike="noStrike" cap="none" normalizeH="0" baseline="0" dirty="0">
                <a:ln>
                  <a:noFill/>
                </a:ln>
                <a:solidFill>
                  <a:schemeClr val="tx1"/>
                </a:solidFill>
                <a:effectLst/>
                <a:ea typeface="SimSun" panose="02010600030101010101" pitchFamily="2" charset="-122"/>
                <a:cs typeface="Times New Roman" panose="02020603050405020304" pitchFamily="18" charset="0"/>
              </a:rPr>
              <a:t>A resistor string creates 7 reference levels. A bank of high speed latched comparators simultaneously compares </a:t>
            </a:r>
            <a:r>
              <a:rPr kumimoji="0" lang="en-GB" altLang="en-US" b="0" i="1" u="none" strike="noStrike" cap="none" normalizeH="0" baseline="0" dirty="0">
                <a:ln>
                  <a:noFill/>
                </a:ln>
                <a:solidFill>
                  <a:schemeClr val="tx1"/>
                </a:solidFill>
                <a:effectLst/>
                <a:ea typeface="SimSun" panose="02010600030101010101" pitchFamily="2" charset="-122"/>
                <a:cs typeface="Times New Roman" panose="02020603050405020304" pitchFamily="18" charset="0"/>
              </a:rPr>
              <a:t>V</a:t>
            </a:r>
            <a:r>
              <a:rPr kumimoji="0" lang="en-GB" altLang="en-US" b="0" i="1" u="none" strike="noStrike" cap="none" normalizeH="0" baseline="-30000" dirty="0">
                <a:ln>
                  <a:noFill/>
                </a:ln>
                <a:solidFill>
                  <a:schemeClr val="tx1"/>
                </a:solidFill>
                <a:effectLst/>
                <a:ea typeface="SimSun" panose="02010600030101010101" pitchFamily="2" charset="-122"/>
                <a:cs typeface="Times New Roman" panose="02020603050405020304" pitchFamily="18" charset="0"/>
              </a:rPr>
              <a:t>in</a:t>
            </a:r>
            <a:r>
              <a:rPr kumimoji="0" lang="en-GB" altLang="en-US" b="0" i="0" u="none" strike="noStrike" cap="none" normalizeH="0" baseline="0" dirty="0">
                <a:ln>
                  <a:noFill/>
                </a:ln>
                <a:solidFill>
                  <a:schemeClr val="tx1"/>
                </a:solidFill>
                <a:effectLst/>
                <a:ea typeface="SimSun" panose="02010600030101010101" pitchFamily="2" charset="-122"/>
                <a:cs typeface="Times New Roman" panose="02020603050405020304" pitchFamily="18" charset="0"/>
              </a:rPr>
              <a:t> against each reference level. </a:t>
            </a:r>
            <a:r>
              <a:rPr lang="en-US" altLang="en-US" dirty="0">
                <a:ea typeface="SimSun" panose="02010600030101010101" pitchFamily="2" charset="-122"/>
                <a:cs typeface="Times New Roman" panose="02020603050405020304" pitchFamily="18" charset="0"/>
              </a:rPr>
              <a:t>Since the input sampling and latching take place during the first phase of     the clock period, and decoding during the      second phase, the entire conversion takes only one clock cycle, so this ADC is the fastest possible.</a:t>
            </a:r>
            <a:endParaRPr kumimoji="0" lang="en-GB" altLang="en-US" b="0" i="0" u="none" strike="noStrike" cap="none" normalizeH="0" baseline="0" dirty="0">
              <a:ln>
                <a:noFill/>
              </a:ln>
              <a:solidFill>
                <a:schemeClr val="tx1"/>
              </a:solidFill>
              <a:effectLst/>
            </a:endParaRPr>
          </a:p>
        </p:txBody>
      </p:sp>
      <p:sp>
        <p:nvSpPr>
          <p:cNvPr id="6" name="Rectangle 5">
            <a:extLst>
              <a:ext uri="{FF2B5EF4-FFF2-40B4-BE49-F238E27FC236}">
                <a16:creationId xmlns:a16="http://schemas.microsoft.com/office/drawing/2014/main" id="{A4199B5C-8C1E-49D8-B342-B922CF173E24}"/>
              </a:ext>
            </a:extLst>
          </p:cNvPr>
          <p:cNvSpPr/>
          <p:nvPr/>
        </p:nvSpPr>
        <p:spPr>
          <a:xfrm>
            <a:off x="228600" y="3997059"/>
            <a:ext cx="4572000" cy="1323439"/>
          </a:xfrm>
          <a:prstGeom prst="rect">
            <a:avLst/>
          </a:prstGeom>
        </p:spPr>
        <p:txBody>
          <a:bodyPr>
            <a:spAutoFit/>
          </a:bodyPr>
          <a:lstStyle/>
          <a:p>
            <a:pPr marL="342900" indent="-342900" algn="just">
              <a:buClr>
                <a:srgbClr val="FF0000"/>
              </a:buClr>
              <a:buFont typeface="Wingdings" panose="05000000000000000000" pitchFamily="2" charset="2"/>
              <a:buChar char="Ø"/>
            </a:pPr>
            <a:r>
              <a:rPr lang="en-US" sz="2000" dirty="0"/>
              <a:t>If the reference voltage for the ADC is 4 V, specify the actual reference voltage levels used in the conversion process.</a:t>
            </a:r>
            <a:endParaRPr lang="en-GB" sz="2000" dirty="0"/>
          </a:p>
        </p:txBody>
      </p:sp>
      <p:graphicFrame>
        <p:nvGraphicFramePr>
          <p:cNvPr id="7" name="Object 6">
            <a:extLst>
              <a:ext uri="{FF2B5EF4-FFF2-40B4-BE49-F238E27FC236}">
                <a16:creationId xmlns:a16="http://schemas.microsoft.com/office/drawing/2014/main" id="{092EBA10-6BC4-42DF-BB0D-F3F98810EDCA}"/>
              </a:ext>
            </a:extLst>
          </p:cNvPr>
          <p:cNvGraphicFramePr>
            <a:graphicFrameLocks noChangeAspect="1"/>
          </p:cNvGraphicFramePr>
          <p:nvPr>
            <p:extLst>
              <p:ext uri="{D42A27DB-BD31-4B8C-83A1-F6EECF244321}">
                <p14:modId xmlns:p14="http://schemas.microsoft.com/office/powerpoint/2010/main" val="1973845227"/>
              </p:ext>
            </p:extLst>
          </p:nvPr>
        </p:nvGraphicFramePr>
        <p:xfrm>
          <a:off x="762000" y="5349875"/>
          <a:ext cx="1725613" cy="396875"/>
        </p:xfrm>
        <a:graphic>
          <a:graphicData uri="http://schemas.openxmlformats.org/presentationml/2006/ole">
            <mc:AlternateContent xmlns:mc="http://schemas.openxmlformats.org/markup-compatibility/2006">
              <mc:Choice xmlns:v="urn:schemas-microsoft-com:vml" Requires="v">
                <p:oleObj spid="_x0000_s15624" name="Equation" r:id="rId4" imgW="1726920" imgH="393480" progId="Equation.DSMT4">
                  <p:embed/>
                </p:oleObj>
              </mc:Choice>
              <mc:Fallback>
                <p:oleObj name="Equation" r:id="rId4" imgW="1726920" imgH="393480" progId="Equation.DSMT4">
                  <p:embed/>
                  <p:pic>
                    <p:nvPicPr>
                      <p:cNvPr id="0" name="Object 5"/>
                      <p:cNvPicPr>
                        <a:picLocks noChangeAspect="1" noChangeArrowheads="1"/>
                      </p:cNvPicPr>
                      <p:nvPr/>
                    </p:nvPicPr>
                    <p:blipFill>
                      <a:blip r:embed="rId5"/>
                      <a:srcRect/>
                      <a:stretch>
                        <a:fillRect/>
                      </a:stretch>
                    </p:blipFill>
                    <p:spPr bwMode="auto">
                      <a:xfrm>
                        <a:off x="762000" y="5349875"/>
                        <a:ext cx="172561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a:extLst>
              <a:ext uri="{FF2B5EF4-FFF2-40B4-BE49-F238E27FC236}">
                <a16:creationId xmlns:a16="http://schemas.microsoft.com/office/drawing/2014/main" id="{90DBD063-C30A-4C58-AB1D-568C3AF16A06}"/>
              </a:ext>
            </a:extLst>
          </p:cNvPr>
          <p:cNvGraphicFramePr>
            <a:graphicFrameLocks noChangeAspect="1"/>
          </p:cNvGraphicFramePr>
          <p:nvPr>
            <p:extLst>
              <p:ext uri="{D42A27DB-BD31-4B8C-83A1-F6EECF244321}">
                <p14:modId xmlns:p14="http://schemas.microsoft.com/office/powerpoint/2010/main" val="3760569147"/>
              </p:ext>
            </p:extLst>
          </p:nvPr>
        </p:nvGraphicFramePr>
        <p:xfrm>
          <a:off x="820738" y="5702300"/>
          <a:ext cx="4543425" cy="396875"/>
        </p:xfrm>
        <a:graphic>
          <a:graphicData uri="http://schemas.openxmlformats.org/presentationml/2006/ole">
            <mc:AlternateContent xmlns:mc="http://schemas.openxmlformats.org/markup-compatibility/2006">
              <mc:Choice xmlns:v="urn:schemas-microsoft-com:vml" Requires="v">
                <p:oleObj spid="_x0000_s15625" name="Equation" r:id="rId6" imgW="4546440" imgH="393480" progId="Equation.DSMT4">
                  <p:embed/>
                </p:oleObj>
              </mc:Choice>
              <mc:Fallback>
                <p:oleObj name="Equation" r:id="rId6" imgW="4546440" imgH="393480" progId="Equation.DSMT4">
                  <p:embed/>
                  <p:pic>
                    <p:nvPicPr>
                      <p:cNvPr id="0" name="Object 4"/>
                      <p:cNvPicPr>
                        <a:picLocks noChangeAspect="1" noChangeArrowheads="1"/>
                      </p:cNvPicPr>
                      <p:nvPr/>
                    </p:nvPicPr>
                    <p:blipFill>
                      <a:blip r:embed="rId7"/>
                      <a:srcRect/>
                      <a:stretch>
                        <a:fillRect/>
                      </a:stretch>
                    </p:blipFill>
                    <p:spPr bwMode="auto">
                      <a:xfrm>
                        <a:off x="820738" y="5702300"/>
                        <a:ext cx="45434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a:extLst>
              <a:ext uri="{FF2B5EF4-FFF2-40B4-BE49-F238E27FC236}">
                <a16:creationId xmlns:a16="http://schemas.microsoft.com/office/drawing/2014/main" id="{CB5FEE1A-CA63-4CA8-92D4-96AA39CBBAD1}"/>
              </a:ext>
            </a:extLst>
          </p:cNvPr>
          <p:cNvGraphicFramePr>
            <a:graphicFrameLocks noChangeAspect="1"/>
          </p:cNvGraphicFramePr>
          <p:nvPr>
            <p:extLst>
              <p:ext uri="{D42A27DB-BD31-4B8C-83A1-F6EECF244321}">
                <p14:modId xmlns:p14="http://schemas.microsoft.com/office/powerpoint/2010/main" val="1117692182"/>
              </p:ext>
            </p:extLst>
          </p:nvPr>
        </p:nvGraphicFramePr>
        <p:xfrm>
          <a:off x="800100" y="6034088"/>
          <a:ext cx="5032375" cy="809625"/>
        </p:xfrm>
        <a:graphic>
          <a:graphicData uri="http://schemas.openxmlformats.org/presentationml/2006/ole">
            <mc:AlternateContent xmlns:mc="http://schemas.openxmlformats.org/markup-compatibility/2006">
              <mc:Choice xmlns:v="urn:schemas-microsoft-com:vml" Requires="v">
                <p:oleObj spid="_x0000_s15626" name="Equation" r:id="rId8" imgW="5029200" imgH="812520" progId="Equation.DSMT4">
                  <p:embed/>
                </p:oleObj>
              </mc:Choice>
              <mc:Fallback>
                <p:oleObj name="Equation" r:id="rId8" imgW="5029200" imgH="812520" progId="Equation.DSMT4">
                  <p:embed/>
                  <p:pic>
                    <p:nvPicPr>
                      <p:cNvPr id="0" name="Object 3"/>
                      <p:cNvPicPr>
                        <a:picLocks noChangeAspect="1" noChangeArrowheads="1"/>
                      </p:cNvPicPr>
                      <p:nvPr/>
                    </p:nvPicPr>
                    <p:blipFill>
                      <a:blip r:embed="rId9"/>
                      <a:srcRect/>
                      <a:stretch>
                        <a:fillRect/>
                      </a:stretch>
                    </p:blipFill>
                    <p:spPr bwMode="auto">
                      <a:xfrm>
                        <a:off x="800100" y="6034088"/>
                        <a:ext cx="50323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6">
            <a:extLst>
              <a:ext uri="{FF2B5EF4-FFF2-40B4-BE49-F238E27FC236}">
                <a16:creationId xmlns:a16="http://schemas.microsoft.com/office/drawing/2014/main" id="{D368A837-0C02-4FEA-AC2A-68EE573937AB}"/>
              </a:ext>
            </a:extLst>
          </p:cNvPr>
          <p:cNvSpPr>
            <a:spLocks noChangeArrowheads="1"/>
          </p:cNvSpPr>
          <p:nvPr/>
        </p:nvSpPr>
        <p:spPr bwMode="auto">
          <a:xfrm>
            <a:off x="468133" y="560121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7">
            <a:extLst>
              <a:ext uri="{FF2B5EF4-FFF2-40B4-BE49-F238E27FC236}">
                <a16:creationId xmlns:a16="http://schemas.microsoft.com/office/drawing/2014/main" id="{5391F488-8588-4777-B204-E2943DB1BEFB}"/>
              </a:ext>
            </a:extLst>
          </p:cNvPr>
          <p:cNvSpPr>
            <a:spLocks noChangeArrowheads="1"/>
          </p:cNvSpPr>
          <p:nvPr/>
        </p:nvSpPr>
        <p:spPr bwMode="auto">
          <a:xfrm>
            <a:off x="468133" y="6467991"/>
            <a:ext cx="21343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15" name="Rectangle 8">
            <a:extLst>
              <a:ext uri="{FF2B5EF4-FFF2-40B4-BE49-F238E27FC236}">
                <a16:creationId xmlns:a16="http://schemas.microsoft.com/office/drawing/2014/main" id="{FC3D88F8-794C-42DA-9BA2-D8732FA42A75}"/>
              </a:ext>
            </a:extLst>
          </p:cNvPr>
          <p:cNvSpPr>
            <a:spLocks noChangeArrowheads="1"/>
          </p:cNvSpPr>
          <p:nvPr/>
        </p:nvSpPr>
        <p:spPr bwMode="auto">
          <a:xfrm>
            <a:off x="468133" y="73347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1025191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199440" y="0"/>
            <a:ext cx="8638920" cy="1055072"/>
          </a:xfrm>
          <a:prstGeom prst="rect">
            <a:avLst/>
          </a:prstGeom>
          <a:noFill/>
          <a:ln>
            <a:noFill/>
          </a:ln>
        </p:spPr>
        <p:txBody>
          <a:bodyPr lIns="90000" tIns="45000" rIns="90000" bIns="45000" anchor="b"/>
          <a:lstStyle/>
          <a:p>
            <a:pPr algn="just">
              <a:lnSpc>
                <a:spcPct val="100000"/>
              </a:lnSpc>
            </a:pPr>
            <a:endParaRPr lang="en-US" sz="3600" dirty="0">
              <a:solidFill>
                <a:srgbClr val="D1282E"/>
              </a:solidFill>
              <a:latin typeface="Arial Black"/>
            </a:endParaRPr>
          </a:p>
          <a:p>
            <a:pPr algn="just">
              <a:lnSpc>
                <a:spcPct val="100000"/>
              </a:lnSpc>
            </a:pPr>
            <a:endParaRPr lang="en-US" sz="3600" dirty="0">
              <a:solidFill>
                <a:srgbClr val="D1282E"/>
              </a:solidFill>
              <a:latin typeface="Arial Black"/>
            </a:endParaRPr>
          </a:p>
          <a:p>
            <a:pPr algn="just">
              <a:lnSpc>
                <a:spcPct val="100000"/>
              </a:lnSpc>
            </a:pPr>
            <a:endParaRPr lang="en-US" sz="3600" dirty="0">
              <a:solidFill>
                <a:srgbClr val="D1282E"/>
              </a:solidFill>
              <a:latin typeface="Arial Black"/>
            </a:endParaRPr>
          </a:p>
          <a:p>
            <a:pPr algn="just">
              <a:lnSpc>
                <a:spcPct val="100000"/>
              </a:lnSpc>
            </a:pPr>
            <a:endParaRPr lang="en-US" sz="3600" dirty="0">
              <a:solidFill>
                <a:srgbClr val="D1282E"/>
              </a:solidFill>
              <a:latin typeface="Arial Black"/>
            </a:endParaRPr>
          </a:p>
          <a:p>
            <a:pPr algn="just">
              <a:lnSpc>
                <a:spcPct val="100000"/>
              </a:lnSpc>
            </a:pPr>
            <a:endParaRPr lang="en-US" sz="3600" dirty="0">
              <a:solidFill>
                <a:srgbClr val="D1282E"/>
              </a:solidFill>
              <a:latin typeface="Arial Black"/>
            </a:endParaRPr>
          </a:p>
          <a:p>
            <a:pPr algn="just">
              <a:lnSpc>
                <a:spcPct val="100000"/>
              </a:lnSpc>
            </a:pPr>
            <a:r>
              <a:rPr lang="en-US" sz="3600" dirty="0">
                <a:solidFill>
                  <a:srgbClr val="D1282E"/>
                </a:solidFill>
                <a:latin typeface="Arial Black"/>
              </a:rPr>
              <a:t>Common-centroid layout of a differential pair</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114302" y="1055072"/>
            <a:ext cx="8868240" cy="0"/>
          </a:xfrm>
          <a:prstGeom prst="line">
            <a:avLst/>
          </a:prstGeom>
          <a:ln w="19080">
            <a:solidFill>
              <a:srgbClr val="D1282E"/>
            </a:solidFill>
            <a:round/>
          </a:ln>
        </p:spPr>
      </p:sp>
      <p:pic>
        <p:nvPicPr>
          <p:cNvPr id="8" name="Picture 2">
            <a:extLst>
              <a:ext uri="{FF2B5EF4-FFF2-40B4-BE49-F238E27FC236}">
                <a16:creationId xmlns:a16="http://schemas.microsoft.com/office/drawing/2014/main" id="{C8B1A232-606D-44B9-B928-0D0565320CD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2075" y="1260232"/>
            <a:ext cx="8693700" cy="189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6CC7B705-A6B1-4F28-9EB8-855AA3A02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93" y="3429000"/>
            <a:ext cx="8372475"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2212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C79BC30F-43E0-4AA6-8995-2D4B3DBA4672}"/>
              </a:ext>
            </a:extLst>
          </p:cNvPr>
          <p:cNvSpPr>
            <a:spLocks noGrp="1" noChangeArrowheads="1"/>
          </p:cNvSpPr>
          <p:nvPr>
            <p:ph type="title"/>
          </p:nvPr>
        </p:nvSpPr>
        <p:spPr>
          <a:xfrm>
            <a:off x="457200" y="171452"/>
            <a:ext cx="8229240" cy="719135"/>
          </a:xfrm>
        </p:spPr>
        <p:txBody>
          <a:bodyPr/>
          <a:lstStyle/>
          <a:p>
            <a:r>
              <a:rPr lang="en-US" altLang="en-US" sz="3600" dirty="0">
                <a:solidFill>
                  <a:srgbClr val="FF0000"/>
                </a:solidFill>
                <a:latin typeface="Arial Black" panose="020B0A04020102020204" pitchFamily="34" charset="0"/>
              </a:rPr>
              <a:t>Split of Transistors</a:t>
            </a:r>
          </a:p>
        </p:txBody>
      </p:sp>
      <p:grpSp>
        <p:nvGrpSpPr>
          <p:cNvPr id="90115" name="Group 3">
            <a:extLst>
              <a:ext uri="{FF2B5EF4-FFF2-40B4-BE49-F238E27FC236}">
                <a16:creationId xmlns:a16="http://schemas.microsoft.com/office/drawing/2014/main" id="{632AD8F7-236E-4698-8914-E04AC014D9CE}"/>
              </a:ext>
            </a:extLst>
          </p:cNvPr>
          <p:cNvGrpSpPr>
            <a:grpSpLocks/>
          </p:cNvGrpSpPr>
          <p:nvPr/>
        </p:nvGrpSpPr>
        <p:grpSpPr bwMode="auto">
          <a:xfrm>
            <a:off x="3502025" y="3773488"/>
            <a:ext cx="874713" cy="752475"/>
            <a:chOff x="912" y="1070"/>
            <a:chExt cx="551" cy="474"/>
          </a:xfrm>
        </p:grpSpPr>
        <p:sp>
          <p:nvSpPr>
            <p:cNvPr id="90300" name="Line 4">
              <a:extLst>
                <a:ext uri="{FF2B5EF4-FFF2-40B4-BE49-F238E27FC236}">
                  <a16:creationId xmlns:a16="http://schemas.microsoft.com/office/drawing/2014/main" id="{6FB824FE-313A-49B2-840F-5CD40B6F81CB}"/>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301" name="Line 5">
              <a:extLst>
                <a:ext uri="{FF2B5EF4-FFF2-40B4-BE49-F238E27FC236}">
                  <a16:creationId xmlns:a16="http://schemas.microsoft.com/office/drawing/2014/main" id="{4C1F19BE-B59F-4B88-94F7-564FAC8E35F8}"/>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302" name="Line 6">
              <a:extLst>
                <a:ext uri="{FF2B5EF4-FFF2-40B4-BE49-F238E27FC236}">
                  <a16:creationId xmlns:a16="http://schemas.microsoft.com/office/drawing/2014/main" id="{4E489D6E-F4E5-4A4C-9FF4-DC16B5A0661D}"/>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303" name="Line 7">
              <a:extLst>
                <a:ext uri="{FF2B5EF4-FFF2-40B4-BE49-F238E27FC236}">
                  <a16:creationId xmlns:a16="http://schemas.microsoft.com/office/drawing/2014/main" id="{6D79199A-9F60-4969-A531-5AAA5BDB406D}"/>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304" name="Line 8">
              <a:extLst>
                <a:ext uri="{FF2B5EF4-FFF2-40B4-BE49-F238E27FC236}">
                  <a16:creationId xmlns:a16="http://schemas.microsoft.com/office/drawing/2014/main" id="{4423E0B9-9321-4CF3-9697-D49E03715CAF}"/>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305" name="Line 9">
              <a:extLst>
                <a:ext uri="{FF2B5EF4-FFF2-40B4-BE49-F238E27FC236}">
                  <a16:creationId xmlns:a16="http://schemas.microsoft.com/office/drawing/2014/main" id="{BBE09428-7C0C-4388-94C7-3CF1408F4DB5}"/>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306" name="Line 10">
              <a:extLst>
                <a:ext uri="{FF2B5EF4-FFF2-40B4-BE49-F238E27FC236}">
                  <a16:creationId xmlns:a16="http://schemas.microsoft.com/office/drawing/2014/main" id="{FC75F87E-E790-4E77-8C56-9C5514BA68BA}"/>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0116" name="Group 11">
            <a:extLst>
              <a:ext uri="{FF2B5EF4-FFF2-40B4-BE49-F238E27FC236}">
                <a16:creationId xmlns:a16="http://schemas.microsoft.com/office/drawing/2014/main" id="{C68CF843-38AE-41CC-9F2D-23AB940B923A}"/>
              </a:ext>
            </a:extLst>
          </p:cNvPr>
          <p:cNvGrpSpPr>
            <a:grpSpLocks/>
          </p:cNvGrpSpPr>
          <p:nvPr/>
        </p:nvGrpSpPr>
        <p:grpSpPr bwMode="auto">
          <a:xfrm flipH="1">
            <a:off x="1752600" y="3773488"/>
            <a:ext cx="874713" cy="752475"/>
            <a:chOff x="912" y="1070"/>
            <a:chExt cx="551" cy="474"/>
          </a:xfrm>
        </p:grpSpPr>
        <p:sp>
          <p:nvSpPr>
            <p:cNvPr id="90293" name="Line 12">
              <a:extLst>
                <a:ext uri="{FF2B5EF4-FFF2-40B4-BE49-F238E27FC236}">
                  <a16:creationId xmlns:a16="http://schemas.microsoft.com/office/drawing/2014/main" id="{B945E891-A0F5-40EF-A468-241495089F09}"/>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94" name="Line 13">
              <a:extLst>
                <a:ext uri="{FF2B5EF4-FFF2-40B4-BE49-F238E27FC236}">
                  <a16:creationId xmlns:a16="http://schemas.microsoft.com/office/drawing/2014/main" id="{C4791750-E0F6-4DD4-AE27-4A75B34CA0ED}"/>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95" name="Line 14">
              <a:extLst>
                <a:ext uri="{FF2B5EF4-FFF2-40B4-BE49-F238E27FC236}">
                  <a16:creationId xmlns:a16="http://schemas.microsoft.com/office/drawing/2014/main" id="{5209F959-E4C2-483F-BA88-66F691061C99}"/>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96" name="Line 15">
              <a:extLst>
                <a:ext uri="{FF2B5EF4-FFF2-40B4-BE49-F238E27FC236}">
                  <a16:creationId xmlns:a16="http://schemas.microsoft.com/office/drawing/2014/main" id="{B6A17948-DFB2-4619-A3D1-D172DA04741C}"/>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97" name="Line 16">
              <a:extLst>
                <a:ext uri="{FF2B5EF4-FFF2-40B4-BE49-F238E27FC236}">
                  <a16:creationId xmlns:a16="http://schemas.microsoft.com/office/drawing/2014/main" id="{A42FC6B2-6609-472D-B8A7-DA50A57CCC71}"/>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98" name="Line 17">
              <a:extLst>
                <a:ext uri="{FF2B5EF4-FFF2-40B4-BE49-F238E27FC236}">
                  <a16:creationId xmlns:a16="http://schemas.microsoft.com/office/drawing/2014/main" id="{42CC3719-97A9-4FD0-8BA6-AEEB9FBBE4AA}"/>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99" name="Line 18">
              <a:extLst>
                <a:ext uri="{FF2B5EF4-FFF2-40B4-BE49-F238E27FC236}">
                  <a16:creationId xmlns:a16="http://schemas.microsoft.com/office/drawing/2014/main" id="{86573200-72B9-454A-8BB0-53C80D7788FA}"/>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0117" name="Group 19">
            <a:extLst>
              <a:ext uri="{FF2B5EF4-FFF2-40B4-BE49-F238E27FC236}">
                <a16:creationId xmlns:a16="http://schemas.microsoft.com/office/drawing/2014/main" id="{475429BF-238A-4630-86F6-04F3630A1025}"/>
              </a:ext>
            </a:extLst>
          </p:cNvPr>
          <p:cNvGrpSpPr>
            <a:grpSpLocks/>
          </p:cNvGrpSpPr>
          <p:nvPr/>
        </p:nvGrpSpPr>
        <p:grpSpPr bwMode="auto">
          <a:xfrm flipH="1">
            <a:off x="1752600" y="1785938"/>
            <a:ext cx="874713" cy="752475"/>
            <a:chOff x="912" y="1070"/>
            <a:chExt cx="551" cy="474"/>
          </a:xfrm>
        </p:grpSpPr>
        <p:sp>
          <p:nvSpPr>
            <p:cNvPr id="90286" name="Line 20">
              <a:extLst>
                <a:ext uri="{FF2B5EF4-FFF2-40B4-BE49-F238E27FC236}">
                  <a16:creationId xmlns:a16="http://schemas.microsoft.com/office/drawing/2014/main" id="{82553A6D-070F-45A9-BE7B-33FD7B06F329}"/>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87" name="Line 21">
              <a:extLst>
                <a:ext uri="{FF2B5EF4-FFF2-40B4-BE49-F238E27FC236}">
                  <a16:creationId xmlns:a16="http://schemas.microsoft.com/office/drawing/2014/main" id="{9592D673-D753-4B5D-952F-53B4B1C9FF88}"/>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88" name="Line 22">
              <a:extLst>
                <a:ext uri="{FF2B5EF4-FFF2-40B4-BE49-F238E27FC236}">
                  <a16:creationId xmlns:a16="http://schemas.microsoft.com/office/drawing/2014/main" id="{84C89DF4-C014-47AB-BD1C-F5FC0BF66D68}"/>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89" name="Line 23">
              <a:extLst>
                <a:ext uri="{FF2B5EF4-FFF2-40B4-BE49-F238E27FC236}">
                  <a16:creationId xmlns:a16="http://schemas.microsoft.com/office/drawing/2014/main" id="{9EF779B1-6CF0-4A44-B60E-2E5FEFAD07FA}"/>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90" name="Line 24">
              <a:extLst>
                <a:ext uri="{FF2B5EF4-FFF2-40B4-BE49-F238E27FC236}">
                  <a16:creationId xmlns:a16="http://schemas.microsoft.com/office/drawing/2014/main" id="{C0071764-A0D0-4AC7-9C78-FCE44571E703}"/>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91" name="Line 25">
              <a:extLst>
                <a:ext uri="{FF2B5EF4-FFF2-40B4-BE49-F238E27FC236}">
                  <a16:creationId xmlns:a16="http://schemas.microsoft.com/office/drawing/2014/main" id="{A6C1AC76-3699-4D1E-AF35-118A4E6E5936}"/>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92" name="Line 26">
              <a:extLst>
                <a:ext uri="{FF2B5EF4-FFF2-40B4-BE49-F238E27FC236}">
                  <a16:creationId xmlns:a16="http://schemas.microsoft.com/office/drawing/2014/main" id="{EE9FE969-54FF-4D81-8572-33F1058FFA13}"/>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0118" name="Group 27">
            <a:extLst>
              <a:ext uri="{FF2B5EF4-FFF2-40B4-BE49-F238E27FC236}">
                <a16:creationId xmlns:a16="http://schemas.microsoft.com/office/drawing/2014/main" id="{0C67E916-131C-4CFD-9DD3-9EBECFEBA0F7}"/>
              </a:ext>
            </a:extLst>
          </p:cNvPr>
          <p:cNvGrpSpPr>
            <a:grpSpLocks/>
          </p:cNvGrpSpPr>
          <p:nvPr/>
        </p:nvGrpSpPr>
        <p:grpSpPr bwMode="auto">
          <a:xfrm flipH="1">
            <a:off x="2627313" y="1785938"/>
            <a:ext cx="874712" cy="752475"/>
            <a:chOff x="912" y="1070"/>
            <a:chExt cx="551" cy="474"/>
          </a:xfrm>
        </p:grpSpPr>
        <p:sp>
          <p:nvSpPr>
            <p:cNvPr id="90279" name="Line 28">
              <a:extLst>
                <a:ext uri="{FF2B5EF4-FFF2-40B4-BE49-F238E27FC236}">
                  <a16:creationId xmlns:a16="http://schemas.microsoft.com/office/drawing/2014/main" id="{5581A709-0BAA-47F8-918D-3BC1957DA77F}"/>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80" name="Line 29">
              <a:extLst>
                <a:ext uri="{FF2B5EF4-FFF2-40B4-BE49-F238E27FC236}">
                  <a16:creationId xmlns:a16="http://schemas.microsoft.com/office/drawing/2014/main" id="{8041083D-24E2-4BC1-8D1A-DC0032024737}"/>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81" name="Line 30">
              <a:extLst>
                <a:ext uri="{FF2B5EF4-FFF2-40B4-BE49-F238E27FC236}">
                  <a16:creationId xmlns:a16="http://schemas.microsoft.com/office/drawing/2014/main" id="{44320CF2-9A05-4490-B7DE-A61E76FA5813}"/>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82" name="Line 31">
              <a:extLst>
                <a:ext uri="{FF2B5EF4-FFF2-40B4-BE49-F238E27FC236}">
                  <a16:creationId xmlns:a16="http://schemas.microsoft.com/office/drawing/2014/main" id="{7CD2AC8A-C536-4C26-BC7F-9905C4E3C6DF}"/>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83" name="Line 32">
              <a:extLst>
                <a:ext uri="{FF2B5EF4-FFF2-40B4-BE49-F238E27FC236}">
                  <a16:creationId xmlns:a16="http://schemas.microsoft.com/office/drawing/2014/main" id="{1C752C3C-7B2E-439F-BB44-5D4A657E19F5}"/>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84" name="Line 33">
              <a:extLst>
                <a:ext uri="{FF2B5EF4-FFF2-40B4-BE49-F238E27FC236}">
                  <a16:creationId xmlns:a16="http://schemas.microsoft.com/office/drawing/2014/main" id="{A8BAC178-A278-4B04-9F9F-90FB88A5AF99}"/>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85" name="Line 34">
              <a:extLst>
                <a:ext uri="{FF2B5EF4-FFF2-40B4-BE49-F238E27FC236}">
                  <a16:creationId xmlns:a16="http://schemas.microsoft.com/office/drawing/2014/main" id="{45642F52-C445-4D11-955E-F77C1B912344}"/>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0119" name="Group 35">
            <a:extLst>
              <a:ext uri="{FF2B5EF4-FFF2-40B4-BE49-F238E27FC236}">
                <a16:creationId xmlns:a16="http://schemas.microsoft.com/office/drawing/2014/main" id="{3F7F7A69-2FC7-41D2-8EAA-E46E709FB4B0}"/>
              </a:ext>
            </a:extLst>
          </p:cNvPr>
          <p:cNvGrpSpPr>
            <a:grpSpLocks/>
          </p:cNvGrpSpPr>
          <p:nvPr/>
        </p:nvGrpSpPr>
        <p:grpSpPr bwMode="auto">
          <a:xfrm flipH="1">
            <a:off x="2157413" y="5008563"/>
            <a:ext cx="874712" cy="752475"/>
            <a:chOff x="912" y="1070"/>
            <a:chExt cx="551" cy="474"/>
          </a:xfrm>
        </p:grpSpPr>
        <p:sp>
          <p:nvSpPr>
            <p:cNvPr id="90272" name="Line 36">
              <a:extLst>
                <a:ext uri="{FF2B5EF4-FFF2-40B4-BE49-F238E27FC236}">
                  <a16:creationId xmlns:a16="http://schemas.microsoft.com/office/drawing/2014/main" id="{3DB5B013-20F2-4A5D-B58D-7535FA984052}"/>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73" name="Line 37">
              <a:extLst>
                <a:ext uri="{FF2B5EF4-FFF2-40B4-BE49-F238E27FC236}">
                  <a16:creationId xmlns:a16="http://schemas.microsoft.com/office/drawing/2014/main" id="{55824FDB-E27A-4D80-A598-D166A4813028}"/>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74" name="Line 38">
              <a:extLst>
                <a:ext uri="{FF2B5EF4-FFF2-40B4-BE49-F238E27FC236}">
                  <a16:creationId xmlns:a16="http://schemas.microsoft.com/office/drawing/2014/main" id="{3F8B182B-2961-4580-8BA7-E173FAE445EE}"/>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75" name="Line 39">
              <a:extLst>
                <a:ext uri="{FF2B5EF4-FFF2-40B4-BE49-F238E27FC236}">
                  <a16:creationId xmlns:a16="http://schemas.microsoft.com/office/drawing/2014/main" id="{926573F0-F5FC-4CD1-B7D8-FAB546AEE34B}"/>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76" name="Line 40">
              <a:extLst>
                <a:ext uri="{FF2B5EF4-FFF2-40B4-BE49-F238E27FC236}">
                  <a16:creationId xmlns:a16="http://schemas.microsoft.com/office/drawing/2014/main" id="{E265A347-4641-4822-B2C8-AFB6759BAC70}"/>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77" name="Line 41">
              <a:extLst>
                <a:ext uri="{FF2B5EF4-FFF2-40B4-BE49-F238E27FC236}">
                  <a16:creationId xmlns:a16="http://schemas.microsoft.com/office/drawing/2014/main" id="{4617BDE1-35F2-4661-BFA6-3BB2E7AFE214}"/>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78" name="Line 42">
              <a:extLst>
                <a:ext uri="{FF2B5EF4-FFF2-40B4-BE49-F238E27FC236}">
                  <a16:creationId xmlns:a16="http://schemas.microsoft.com/office/drawing/2014/main" id="{E14FBD18-4697-4F9F-B545-10D4F6E15A1E}"/>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0120" name="Group 43">
            <a:extLst>
              <a:ext uri="{FF2B5EF4-FFF2-40B4-BE49-F238E27FC236}">
                <a16:creationId xmlns:a16="http://schemas.microsoft.com/office/drawing/2014/main" id="{1F561FCE-B82E-499A-BC05-B0CAF2FF4589}"/>
              </a:ext>
            </a:extLst>
          </p:cNvPr>
          <p:cNvGrpSpPr>
            <a:grpSpLocks/>
          </p:cNvGrpSpPr>
          <p:nvPr/>
        </p:nvGrpSpPr>
        <p:grpSpPr bwMode="auto">
          <a:xfrm>
            <a:off x="5402263" y="3021013"/>
            <a:ext cx="874712" cy="752475"/>
            <a:chOff x="912" y="1070"/>
            <a:chExt cx="551" cy="474"/>
          </a:xfrm>
        </p:grpSpPr>
        <p:sp>
          <p:nvSpPr>
            <p:cNvPr id="90265" name="Line 44">
              <a:extLst>
                <a:ext uri="{FF2B5EF4-FFF2-40B4-BE49-F238E27FC236}">
                  <a16:creationId xmlns:a16="http://schemas.microsoft.com/office/drawing/2014/main" id="{63C00012-6466-4C6C-9FC5-49A8F4F980E7}"/>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66" name="Line 45">
              <a:extLst>
                <a:ext uri="{FF2B5EF4-FFF2-40B4-BE49-F238E27FC236}">
                  <a16:creationId xmlns:a16="http://schemas.microsoft.com/office/drawing/2014/main" id="{94B22D02-CF00-4414-B1DC-00562E644074}"/>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67" name="Line 46">
              <a:extLst>
                <a:ext uri="{FF2B5EF4-FFF2-40B4-BE49-F238E27FC236}">
                  <a16:creationId xmlns:a16="http://schemas.microsoft.com/office/drawing/2014/main" id="{8394CB83-71DC-4486-94D7-8D0CBEC63B78}"/>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68" name="Line 47">
              <a:extLst>
                <a:ext uri="{FF2B5EF4-FFF2-40B4-BE49-F238E27FC236}">
                  <a16:creationId xmlns:a16="http://schemas.microsoft.com/office/drawing/2014/main" id="{367B4968-0A25-406B-96BC-E4F19C78042F}"/>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69" name="Line 48">
              <a:extLst>
                <a:ext uri="{FF2B5EF4-FFF2-40B4-BE49-F238E27FC236}">
                  <a16:creationId xmlns:a16="http://schemas.microsoft.com/office/drawing/2014/main" id="{520DFB56-847A-4B70-9DB0-313C4837BF81}"/>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70" name="Line 49">
              <a:extLst>
                <a:ext uri="{FF2B5EF4-FFF2-40B4-BE49-F238E27FC236}">
                  <a16:creationId xmlns:a16="http://schemas.microsoft.com/office/drawing/2014/main" id="{EFC978F8-066C-4D8E-926C-68842CB649F6}"/>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71" name="Line 50">
              <a:extLst>
                <a:ext uri="{FF2B5EF4-FFF2-40B4-BE49-F238E27FC236}">
                  <a16:creationId xmlns:a16="http://schemas.microsoft.com/office/drawing/2014/main" id="{82A0D8CA-7428-48B9-B323-8F4B0F5A6F7A}"/>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0121" name="Group 51">
            <a:extLst>
              <a:ext uri="{FF2B5EF4-FFF2-40B4-BE49-F238E27FC236}">
                <a16:creationId xmlns:a16="http://schemas.microsoft.com/office/drawing/2014/main" id="{3EB1CD64-DCC5-4F4C-B071-4A556E28E195}"/>
              </a:ext>
            </a:extLst>
          </p:cNvPr>
          <p:cNvGrpSpPr>
            <a:grpSpLocks/>
          </p:cNvGrpSpPr>
          <p:nvPr/>
        </p:nvGrpSpPr>
        <p:grpSpPr bwMode="auto">
          <a:xfrm>
            <a:off x="6916738" y="3021013"/>
            <a:ext cx="874712" cy="752475"/>
            <a:chOff x="912" y="1070"/>
            <a:chExt cx="551" cy="474"/>
          </a:xfrm>
        </p:grpSpPr>
        <p:sp>
          <p:nvSpPr>
            <p:cNvPr id="90258" name="Line 52">
              <a:extLst>
                <a:ext uri="{FF2B5EF4-FFF2-40B4-BE49-F238E27FC236}">
                  <a16:creationId xmlns:a16="http://schemas.microsoft.com/office/drawing/2014/main" id="{6111D4BD-D6DC-4B1A-9F35-F42AC3371628}"/>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59" name="Line 53">
              <a:extLst>
                <a:ext uri="{FF2B5EF4-FFF2-40B4-BE49-F238E27FC236}">
                  <a16:creationId xmlns:a16="http://schemas.microsoft.com/office/drawing/2014/main" id="{B96C514C-932E-4A25-AA40-AE801E092F3A}"/>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60" name="Line 54">
              <a:extLst>
                <a:ext uri="{FF2B5EF4-FFF2-40B4-BE49-F238E27FC236}">
                  <a16:creationId xmlns:a16="http://schemas.microsoft.com/office/drawing/2014/main" id="{EBD4F296-2BF6-4537-9177-E6820B20FFE8}"/>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61" name="Line 55">
              <a:extLst>
                <a:ext uri="{FF2B5EF4-FFF2-40B4-BE49-F238E27FC236}">
                  <a16:creationId xmlns:a16="http://schemas.microsoft.com/office/drawing/2014/main" id="{09DE0C2F-08F3-4F09-80F5-0FAE5A7A1A63}"/>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62" name="Line 56">
              <a:extLst>
                <a:ext uri="{FF2B5EF4-FFF2-40B4-BE49-F238E27FC236}">
                  <a16:creationId xmlns:a16="http://schemas.microsoft.com/office/drawing/2014/main" id="{C3122194-12C2-43A7-8A55-BAFA7655A7E4}"/>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63" name="Line 57">
              <a:extLst>
                <a:ext uri="{FF2B5EF4-FFF2-40B4-BE49-F238E27FC236}">
                  <a16:creationId xmlns:a16="http://schemas.microsoft.com/office/drawing/2014/main" id="{E9AE12BC-693D-4AA7-99FD-8677BDFF29B1}"/>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64" name="Line 58">
              <a:extLst>
                <a:ext uri="{FF2B5EF4-FFF2-40B4-BE49-F238E27FC236}">
                  <a16:creationId xmlns:a16="http://schemas.microsoft.com/office/drawing/2014/main" id="{45AF5BFC-56AA-4D3F-BEF3-9BE14AF8E37D}"/>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0122" name="Group 59">
            <a:extLst>
              <a:ext uri="{FF2B5EF4-FFF2-40B4-BE49-F238E27FC236}">
                <a16:creationId xmlns:a16="http://schemas.microsoft.com/office/drawing/2014/main" id="{28855AFF-29F8-42E7-8090-DD2311FB97D6}"/>
              </a:ext>
            </a:extLst>
          </p:cNvPr>
          <p:cNvGrpSpPr>
            <a:grpSpLocks/>
          </p:cNvGrpSpPr>
          <p:nvPr/>
        </p:nvGrpSpPr>
        <p:grpSpPr bwMode="auto">
          <a:xfrm>
            <a:off x="5402263" y="4137025"/>
            <a:ext cx="874712" cy="752475"/>
            <a:chOff x="912" y="1070"/>
            <a:chExt cx="551" cy="474"/>
          </a:xfrm>
        </p:grpSpPr>
        <p:sp>
          <p:nvSpPr>
            <p:cNvPr id="90251" name="Line 60">
              <a:extLst>
                <a:ext uri="{FF2B5EF4-FFF2-40B4-BE49-F238E27FC236}">
                  <a16:creationId xmlns:a16="http://schemas.microsoft.com/office/drawing/2014/main" id="{DC9816B2-078C-452F-8791-E632CF889096}"/>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52" name="Line 61">
              <a:extLst>
                <a:ext uri="{FF2B5EF4-FFF2-40B4-BE49-F238E27FC236}">
                  <a16:creationId xmlns:a16="http://schemas.microsoft.com/office/drawing/2014/main" id="{368DD8FB-E273-4CD7-91E1-201B7EE0BDAF}"/>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53" name="Line 62">
              <a:extLst>
                <a:ext uri="{FF2B5EF4-FFF2-40B4-BE49-F238E27FC236}">
                  <a16:creationId xmlns:a16="http://schemas.microsoft.com/office/drawing/2014/main" id="{F36DDFD8-7EBC-436D-A85E-CA99E2CF134A}"/>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54" name="Line 63">
              <a:extLst>
                <a:ext uri="{FF2B5EF4-FFF2-40B4-BE49-F238E27FC236}">
                  <a16:creationId xmlns:a16="http://schemas.microsoft.com/office/drawing/2014/main" id="{D74BDE9E-9641-4790-9709-1C7F999EF276}"/>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55" name="Line 64">
              <a:extLst>
                <a:ext uri="{FF2B5EF4-FFF2-40B4-BE49-F238E27FC236}">
                  <a16:creationId xmlns:a16="http://schemas.microsoft.com/office/drawing/2014/main" id="{17FF602F-E169-48C4-8049-0F8960DBCA54}"/>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56" name="Line 65">
              <a:extLst>
                <a:ext uri="{FF2B5EF4-FFF2-40B4-BE49-F238E27FC236}">
                  <a16:creationId xmlns:a16="http://schemas.microsoft.com/office/drawing/2014/main" id="{C034AD59-8369-4371-A7BE-AFC4F5BCD018}"/>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57" name="Line 66">
              <a:extLst>
                <a:ext uri="{FF2B5EF4-FFF2-40B4-BE49-F238E27FC236}">
                  <a16:creationId xmlns:a16="http://schemas.microsoft.com/office/drawing/2014/main" id="{19DC4571-DE14-4BBD-B0DE-F28BD0E3BC47}"/>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0123" name="Group 67">
            <a:extLst>
              <a:ext uri="{FF2B5EF4-FFF2-40B4-BE49-F238E27FC236}">
                <a16:creationId xmlns:a16="http://schemas.microsoft.com/office/drawing/2014/main" id="{D4683C6B-392A-4BC0-BFC3-6262B5F6A615}"/>
              </a:ext>
            </a:extLst>
          </p:cNvPr>
          <p:cNvGrpSpPr>
            <a:grpSpLocks/>
          </p:cNvGrpSpPr>
          <p:nvPr/>
        </p:nvGrpSpPr>
        <p:grpSpPr bwMode="auto">
          <a:xfrm>
            <a:off x="5402263" y="5033963"/>
            <a:ext cx="874712" cy="752475"/>
            <a:chOff x="912" y="1070"/>
            <a:chExt cx="551" cy="474"/>
          </a:xfrm>
        </p:grpSpPr>
        <p:sp>
          <p:nvSpPr>
            <p:cNvPr id="90244" name="Line 68">
              <a:extLst>
                <a:ext uri="{FF2B5EF4-FFF2-40B4-BE49-F238E27FC236}">
                  <a16:creationId xmlns:a16="http://schemas.microsoft.com/office/drawing/2014/main" id="{F4D41544-584A-4D8B-AE70-CA559EDA5713}"/>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45" name="Line 69">
              <a:extLst>
                <a:ext uri="{FF2B5EF4-FFF2-40B4-BE49-F238E27FC236}">
                  <a16:creationId xmlns:a16="http://schemas.microsoft.com/office/drawing/2014/main" id="{36E2CE1C-3828-490B-B80F-CE8B3D54F895}"/>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46" name="Line 70">
              <a:extLst>
                <a:ext uri="{FF2B5EF4-FFF2-40B4-BE49-F238E27FC236}">
                  <a16:creationId xmlns:a16="http://schemas.microsoft.com/office/drawing/2014/main" id="{30B38585-867C-4C93-8525-D6D23400D6F2}"/>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47" name="Line 71">
              <a:extLst>
                <a:ext uri="{FF2B5EF4-FFF2-40B4-BE49-F238E27FC236}">
                  <a16:creationId xmlns:a16="http://schemas.microsoft.com/office/drawing/2014/main" id="{7FF3F256-2DEB-424A-BE88-6E3B546516CF}"/>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48" name="Line 72">
              <a:extLst>
                <a:ext uri="{FF2B5EF4-FFF2-40B4-BE49-F238E27FC236}">
                  <a16:creationId xmlns:a16="http://schemas.microsoft.com/office/drawing/2014/main" id="{B65E3A34-CDEA-4AC7-801E-DEB30E1365EB}"/>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49" name="Line 73">
              <a:extLst>
                <a:ext uri="{FF2B5EF4-FFF2-40B4-BE49-F238E27FC236}">
                  <a16:creationId xmlns:a16="http://schemas.microsoft.com/office/drawing/2014/main" id="{97D795F8-BD06-4E51-97AC-29681013716A}"/>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50" name="Line 74">
              <a:extLst>
                <a:ext uri="{FF2B5EF4-FFF2-40B4-BE49-F238E27FC236}">
                  <a16:creationId xmlns:a16="http://schemas.microsoft.com/office/drawing/2014/main" id="{28E2E937-1EBC-47FC-A31C-7B33FED53105}"/>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0124" name="Group 75">
            <a:extLst>
              <a:ext uri="{FF2B5EF4-FFF2-40B4-BE49-F238E27FC236}">
                <a16:creationId xmlns:a16="http://schemas.microsoft.com/office/drawing/2014/main" id="{4E0B5B69-88FE-4302-A3AB-DC989482BC98}"/>
              </a:ext>
            </a:extLst>
          </p:cNvPr>
          <p:cNvGrpSpPr>
            <a:grpSpLocks/>
          </p:cNvGrpSpPr>
          <p:nvPr/>
        </p:nvGrpSpPr>
        <p:grpSpPr bwMode="auto">
          <a:xfrm flipH="1">
            <a:off x="6042025" y="4137025"/>
            <a:ext cx="874713" cy="752475"/>
            <a:chOff x="912" y="1070"/>
            <a:chExt cx="551" cy="474"/>
          </a:xfrm>
        </p:grpSpPr>
        <p:sp>
          <p:nvSpPr>
            <p:cNvPr id="90237" name="Line 76">
              <a:extLst>
                <a:ext uri="{FF2B5EF4-FFF2-40B4-BE49-F238E27FC236}">
                  <a16:creationId xmlns:a16="http://schemas.microsoft.com/office/drawing/2014/main" id="{73EA600B-FB57-4422-8F98-478305115022}"/>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38" name="Line 77">
              <a:extLst>
                <a:ext uri="{FF2B5EF4-FFF2-40B4-BE49-F238E27FC236}">
                  <a16:creationId xmlns:a16="http://schemas.microsoft.com/office/drawing/2014/main" id="{0079477B-4248-48FE-A272-EC0E3F482E98}"/>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39" name="Line 78">
              <a:extLst>
                <a:ext uri="{FF2B5EF4-FFF2-40B4-BE49-F238E27FC236}">
                  <a16:creationId xmlns:a16="http://schemas.microsoft.com/office/drawing/2014/main" id="{50B478F1-D364-4716-82B0-C82AB1ADE3C4}"/>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40" name="Line 79">
              <a:extLst>
                <a:ext uri="{FF2B5EF4-FFF2-40B4-BE49-F238E27FC236}">
                  <a16:creationId xmlns:a16="http://schemas.microsoft.com/office/drawing/2014/main" id="{570CF83A-9249-4CB0-9A1C-307F7597F096}"/>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41" name="Line 80">
              <a:extLst>
                <a:ext uri="{FF2B5EF4-FFF2-40B4-BE49-F238E27FC236}">
                  <a16:creationId xmlns:a16="http://schemas.microsoft.com/office/drawing/2014/main" id="{4648688F-7492-4E75-83E7-D6EF9F9B416F}"/>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42" name="Line 81">
              <a:extLst>
                <a:ext uri="{FF2B5EF4-FFF2-40B4-BE49-F238E27FC236}">
                  <a16:creationId xmlns:a16="http://schemas.microsoft.com/office/drawing/2014/main" id="{6B33F083-3541-4BAA-A83C-ED179C5B19DA}"/>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43" name="Line 82">
              <a:extLst>
                <a:ext uri="{FF2B5EF4-FFF2-40B4-BE49-F238E27FC236}">
                  <a16:creationId xmlns:a16="http://schemas.microsoft.com/office/drawing/2014/main" id="{C1FE4BC6-B38C-4A92-87EA-7998BD7B7A28}"/>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0125" name="Group 83">
            <a:extLst>
              <a:ext uri="{FF2B5EF4-FFF2-40B4-BE49-F238E27FC236}">
                <a16:creationId xmlns:a16="http://schemas.microsoft.com/office/drawing/2014/main" id="{D4301048-0C21-4616-8B60-9D95A5B9896A}"/>
              </a:ext>
            </a:extLst>
          </p:cNvPr>
          <p:cNvGrpSpPr>
            <a:grpSpLocks/>
          </p:cNvGrpSpPr>
          <p:nvPr/>
        </p:nvGrpSpPr>
        <p:grpSpPr bwMode="auto">
          <a:xfrm flipH="1">
            <a:off x="6042025" y="5041900"/>
            <a:ext cx="874713" cy="752475"/>
            <a:chOff x="912" y="1070"/>
            <a:chExt cx="551" cy="474"/>
          </a:xfrm>
        </p:grpSpPr>
        <p:sp>
          <p:nvSpPr>
            <p:cNvPr id="90230" name="Line 84">
              <a:extLst>
                <a:ext uri="{FF2B5EF4-FFF2-40B4-BE49-F238E27FC236}">
                  <a16:creationId xmlns:a16="http://schemas.microsoft.com/office/drawing/2014/main" id="{FD85BE5E-F8B8-4EC1-8F3E-BCF9666C65E8}"/>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31" name="Line 85">
              <a:extLst>
                <a:ext uri="{FF2B5EF4-FFF2-40B4-BE49-F238E27FC236}">
                  <a16:creationId xmlns:a16="http://schemas.microsoft.com/office/drawing/2014/main" id="{BCAE26FE-49A1-4D42-9B79-A5C14E35A80A}"/>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32" name="Line 86">
              <a:extLst>
                <a:ext uri="{FF2B5EF4-FFF2-40B4-BE49-F238E27FC236}">
                  <a16:creationId xmlns:a16="http://schemas.microsoft.com/office/drawing/2014/main" id="{0C108A45-23F3-432B-91F4-EC666A03ECE8}"/>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33" name="Line 87">
              <a:extLst>
                <a:ext uri="{FF2B5EF4-FFF2-40B4-BE49-F238E27FC236}">
                  <a16:creationId xmlns:a16="http://schemas.microsoft.com/office/drawing/2014/main" id="{A33B7C46-8E5D-4893-83B5-7E08ADA0CD57}"/>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34" name="Line 88">
              <a:extLst>
                <a:ext uri="{FF2B5EF4-FFF2-40B4-BE49-F238E27FC236}">
                  <a16:creationId xmlns:a16="http://schemas.microsoft.com/office/drawing/2014/main" id="{388FC1F9-BC5C-4A38-8B06-4A5AED7492F3}"/>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35" name="Line 89">
              <a:extLst>
                <a:ext uri="{FF2B5EF4-FFF2-40B4-BE49-F238E27FC236}">
                  <a16:creationId xmlns:a16="http://schemas.microsoft.com/office/drawing/2014/main" id="{5262FFD5-A64D-4399-A082-A1CCB69FF0C1}"/>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36" name="Line 90">
              <a:extLst>
                <a:ext uri="{FF2B5EF4-FFF2-40B4-BE49-F238E27FC236}">
                  <a16:creationId xmlns:a16="http://schemas.microsoft.com/office/drawing/2014/main" id="{7D25415B-AE93-4DC4-B54A-9FF87894970E}"/>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90126" name="Line 91">
            <a:extLst>
              <a:ext uri="{FF2B5EF4-FFF2-40B4-BE49-F238E27FC236}">
                <a16:creationId xmlns:a16="http://schemas.microsoft.com/office/drawing/2014/main" id="{A04A9C6A-BCE3-4156-AE02-752ED9B90996}"/>
              </a:ext>
            </a:extLst>
          </p:cNvPr>
          <p:cNvSpPr>
            <a:spLocks noChangeShapeType="1"/>
          </p:cNvSpPr>
          <p:nvPr/>
        </p:nvSpPr>
        <p:spPr bwMode="auto">
          <a:xfrm>
            <a:off x="952500" y="1604963"/>
            <a:ext cx="36274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27" name="Line 92">
            <a:extLst>
              <a:ext uri="{FF2B5EF4-FFF2-40B4-BE49-F238E27FC236}">
                <a16:creationId xmlns:a16="http://schemas.microsoft.com/office/drawing/2014/main" id="{D902EF9B-2053-460E-B98B-41418C0715E2}"/>
              </a:ext>
            </a:extLst>
          </p:cNvPr>
          <p:cNvSpPr>
            <a:spLocks noChangeShapeType="1"/>
          </p:cNvSpPr>
          <p:nvPr/>
        </p:nvSpPr>
        <p:spPr bwMode="auto">
          <a:xfrm flipV="1">
            <a:off x="2627313" y="1604963"/>
            <a:ext cx="0" cy="323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28" name="Line 93">
            <a:extLst>
              <a:ext uri="{FF2B5EF4-FFF2-40B4-BE49-F238E27FC236}">
                <a16:creationId xmlns:a16="http://schemas.microsoft.com/office/drawing/2014/main" id="{1823B1B7-DBA1-41E4-902A-6CA5127B1291}"/>
              </a:ext>
            </a:extLst>
          </p:cNvPr>
          <p:cNvSpPr>
            <a:spLocks noChangeShapeType="1"/>
          </p:cNvSpPr>
          <p:nvPr/>
        </p:nvSpPr>
        <p:spPr bwMode="auto">
          <a:xfrm flipV="1">
            <a:off x="3502025" y="1604963"/>
            <a:ext cx="0" cy="323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29" name="Line 94">
            <a:extLst>
              <a:ext uri="{FF2B5EF4-FFF2-40B4-BE49-F238E27FC236}">
                <a16:creationId xmlns:a16="http://schemas.microsoft.com/office/drawing/2014/main" id="{BDBBAC80-A0CC-4E8D-8E92-421E4DCAC3FE}"/>
              </a:ext>
            </a:extLst>
          </p:cNvPr>
          <p:cNvSpPr>
            <a:spLocks noChangeShapeType="1"/>
          </p:cNvSpPr>
          <p:nvPr/>
        </p:nvSpPr>
        <p:spPr bwMode="auto">
          <a:xfrm>
            <a:off x="2627313" y="2538413"/>
            <a:ext cx="0" cy="1377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30" name="Line 95">
            <a:extLst>
              <a:ext uri="{FF2B5EF4-FFF2-40B4-BE49-F238E27FC236}">
                <a16:creationId xmlns:a16="http://schemas.microsoft.com/office/drawing/2014/main" id="{FC20B65F-6436-4577-A301-24951BB9E5AB}"/>
              </a:ext>
            </a:extLst>
          </p:cNvPr>
          <p:cNvSpPr>
            <a:spLocks noChangeShapeType="1"/>
          </p:cNvSpPr>
          <p:nvPr/>
        </p:nvSpPr>
        <p:spPr bwMode="auto">
          <a:xfrm>
            <a:off x="3502025" y="2538413"/>
            <a:ext cx="0" cy="1377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31" name="Line 96">
            <a:extLst>
              <a:ext uri="{FF2B5EF4-FFF2-40B4-BE49-F238E27FC236}">
                <a16:creationId xmlns:a16="http://schemas.microsoft.com/office/drawing/2014/main" id="{9AA42335-8C6E-4117-9EC0-57E5214EFAC4}"/>
              </a:ext>
            </a:extLst>
          </p:cNvPr>
          <p:cNvSpPr>
            <a:spLocks noChangeShapeType="1"/>
          </p:cNvSpPr>
          <p:nvPr/>
        </p:nvSpPr>
        <p:spPr bwMode="auto">
          <a:xfrm flipH="1">
            <a:off x="3502025" y="3021013"/>
            <a:ext cx="1900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32" name="Line 97">
            <a:extLst>
              <a:ext uri="{FF2B5EF4-FFF2-40B4-BE49-F238E27FC236}">
                <a16:creationId xmlns:a16="http://schemas.microsoft.com/office/drawing/2014/main" id="{3D9784C4-6C2B-483F-8F0F-032E86E5FEAE}"/>
              </a:ext>
            </a:extLst>
          </p:cNvPr>
          <p:cNvSpPr>
            <a:spLocks noChangeShapeType="1"/>
          </p:cNvSpPr>
          <p:nvPr/>
        </p:nvSpPr>
        <p:spPr bwMode="auto">
          <a:xfrm flipV="1">
            <a:off x="6916738" y="2830513"/>
            <a:ext cx="0" cy="19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33" name="Line 98">
            <a:extLst>
              <a:ext uri="{FF2B5EF4-FFF2-40B4-BE49-F238E27FC236}">
                <a16:creationId xmlns:a16="http://schemas.microsoft.com/office/drawing/2014/main" id="{04E08D41-B41C-4637-8CF6-3D7603D77E3F}"/>
              </a:ext>
            </a:extLst>
          </p:cNvPr>
          <p:cNvSpPr>
            <a:spLocks noChangeShapeType="1"/>
          </p:cNvSpPr>
          <p:nvPr/>
        </p:nvSpPr>
        <p:spPr bwMode="auto">
          <a:xfrm flipH="1">
            <a:off x="2627313" y="2830513"/>
            <a:ext cx="4289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34" name="Line 99">
            <a:extLst>
              <a:ext uri="{FF2B5EF4-FFF2-40B4-BE49-F238E27FC236}">
                <a16:creationId xmlns:a16="http://schemas.microsoft.com/office/drawing/2014/main" id="{6D620249-ADAF-4F4D-BD88-7336D1D22C82}"/>
              </a:ext>
            </a:extLst>
          </p:cNvPr>
          <p:cNvSpPr>
            <a:spLocks noChangeShapeType="1"/>
          </p:cNvSpPr>
          <p:nvPr/>
        </p:nvSpPr>
        <p:spPr bwMode="auto">
          <a:xfrm>
            <a:off x="2627313" y="4500563"/>
            <a:ext cx="0" cy="246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35" name="Line 100">
            <a:extLst>
              <a:ext uri="{FF2B5EF4-FFF2-40B4-BE49-F238E27FC236}">
                <a16:creationId xmlns:a16="http://schemas.microsoft.com/office/drawing/2014/main" id="{A2B31B43-5F7C-4096-ABD2-505D25FCE864}"/>
              </a:ext>
            </a:extLst>
          </p:cNvPr>
          <p:cNvSpPr>
            <a:spLocks noChangeShapeType="1"/>
          </p:cNvSpPr>
          <p:nvPr/>
        </p:nvSpPr>
        <p:spPr bwMode="auto">
          <a:xfrm>
            <a:off x="2627313" y="4746625"/>
            <a:ext cx="874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36" name="Line 101">
            <a:extLst>
              <a:ext uri="{FF2B5EF4-FFF2-40B4-BE49-F238E27FC236}">
                <a16:creationId xmlns:a16="http://schemas.microsoft.com/office/drawing/2014/main" id="{6258973D-AD7F-42E2-9C2A-A1384796FDE8}"/>
              </a:ext>
            </a:extLst>
          </p:cNvPr>
          <p:cNvSpPr>
            <a:spLocks noChangeShapeType="1"/>
          </p:cNvSpPr>
          <p:nvPr/>
        </p:nvSpPr>
        <p:spPr bwMode="auto">
          <a:xfrm>
            <a:off x="3502025" y="4500563"/>
            <a:ext cx="0" cy="246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37" name="Line 102">
            <a:extLst>
              <a:ext uri="{FF2B5EF4-FFF2-40B4-BE49-F238E27FC236}">
                <a16:creationId xmlns:a16="http://schemas.microsoft.com/office/drawing/2014/main" id="{F68DDD66-7BC9-4EC6-B607-2066179D0C89}"/>
              </a:ext>
            </a:extLst>
          </p:cNvPr>
          <p:cNvSpPr>
            <a:spLocks noChangeShapeType="1"/>
          </p:cNvSpPr>
          <p:nvPr/>
        </p:nvSpPr>
        <p:spPr bwMode="auto">
          <a:xfrm>
            <a:off x="3032125" y="4746625"/>
            <a:ext cx="0" cy="295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38" name="Line 103">
            <a:extLst>
              <a:ext uri="{FF2B5EF4-FFF2-40B4-BE49-F238E27FC236}">
                <a16:creationId xmlns:a16="http://schemas.microsoft.com/office/drawing/2014/main" id="{E0538434-6EA4-4A3D-A020-A42B4ED2459F}"/>
              </a:ext>
            </a:extLst>
          </p:cNvPr>
          <p:cNvSpPr>
            <a:spLocks noChangeShapeType="1"/>
          </p:cNvSpPr>
          <p:nvPr/>
        </p:nvSpPr>
        <p:spPr bwMode="auto">
          <a:xfrm>
            <a:off x="3032125" y="6002338"/>
            <a:ext cx="4759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39" name="Line 104">
            <a:extLst>
              <a:ext uri="{FF2B5EF4-FFF2-40B4-BE49-F238E27FC236}">
                <a16:creationId xmlns:a16="http://schemas.microsoft.com/office/drawing/2014/main" id="{D46BAB99-3570-46DE-B403-730FCD71B592}"/>
              </a:ext>
            </a:extLst>
          </p:cNvPr>
          <p:cNvSpPr>
            <a:spLocks noChangeShapeType="1"/>
          </p:cNvSpPr>
          <p:nvPr/>
        </p:nvSpPr>
        <p:spPr bwMode="auto">
          <a:xfrm flipH="1">
            <a:off x="952500" y="6002338"/>
            <a:ext cx="2079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40" name="Line 105">
            <a:extLst>
              <a:ext uri="{FF2B5EF4-FFF2-40B4-BE49-F238E27FC236}">
                <a16:creationId xmlns:a16="http://schemas.microsoft.com/office/drawing/2014/main" id="{5C8480ED-57B9-44B3-BD4E-29541585C979}"/>
              </a:ext>
            </a:extLst>
          </p:cNvPr>
          <p:cNvSpPr>
            <a:spLocks noChangeShapeType="1"/>
          </p:cNvSpPr>
          <p:nvPr/>
        </p:nvSpPr>
        <p:spPr bwMode="auto">
          <a:xfrm>
            <a:off x="5402263" y="4889500"/>
            <a:ext cx="0"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41" name="Line 106">
            <a:extLst>
              <a:ext uri="{FF2B5EF4-FFF2-40B4-BE49-F238E27FC236}">
                <a16:creationId xmlns:a16="http://schemas.microsoft.com/office/drawing/2014/main" id="{52EC1BE5-8DDE-4FB0-8146-602342719BA8}"/>
              </a:ext>
            </a:extLst>
          </p:cNvPr>
          <p:cNvSpPr>
            <a:spLocks noChangeShapeType="1"/>
          </p:cNvSpPr>
          <p:nvPr/>
        </p:nvSpPr>
        <p:spPr bwMode="auto">
          <a:xfrm>
            <a:off x="5402263" y="3773488"/>
            <a:ext cx="0" cy="506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42" name="Line 107">
            <a:extLst>
              <a:ext uri="{FF2B5EF4-FFF2-40B4-BE49-F238E27FC236}">
                <a16:creationId xmlns:a16="http://schemas.microsoft.com/office/drawing/2014/main" id="{F634A5EF-6383-4344-847C-5D98B81922AD}"/>
              </a:ext>
            </a:extLst>
          </p:cNvPr>
          <p:cNvSpPr>
            <a:spLocks noChangeShapeType="1"/>
          </p:cNvSpPr>
          <p:nvPr/>
        </p:nvSpPr>
        <p:spPr bwMode="auto">
          <a:xfrm>
            <a:off x="6916738" y="3773488"/>
            <a:ext cx="0" cy="363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43" name="Line 108">
            <a:extLst>
              <a:ext uri="{FF2B5EF4-FFF2-40B4-BE49-F238E27FC236}">
                <a16:creationId xmlns:a16="http://schemas.microsoft.com/office/drawing/2014/main" id="{7CA85A56-62A8-4D44-9C24-253E11DD48AD}"/>
              </a:ext>
            </a:extLst>
          </p:cNvPr>
          <p:cNvSpPr>
            <a:spLocks noChangeShapeType="1"/>
          </p:cNvSpPr>
          <p:nvPr/>
        </p:nvSpPr>
        <p:spPr bwMode="auto">
          <a:xfrm>
            <a:off x="6840538" y="4889500"/>
            <a:ext cx="0"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44" name="Line 109">
            <a:extLst>
              <a:ext uri="{FF2B5EF4-FFF2-40B4-BE49-F238E27FC236}">
                <a16:creationId xmlns:a16="http://schemas.microsoft.com/office/drawing/2014/main" id="{60532A9A-DA25-4F67-8901-32DD1E5E9ADB}"/>
              </a:ext>
            </a:extLst>
          </p:cNvPr>
          <p:cNvSpPr>
            <a:spLocks noChangeShapeType="1"/>
          </p:cNvSpPr>
          <p:nvPr/>
        </p:nvSpPr>
        <p:spPr bwMode="auto">
          <a:xfrm>
            <a:off x="5402263" y="3916363"/>
            <a:ext cx="639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45" name="Line 110">
            <a:extLst>
              <a:ext uri="{FF2B5EF4-FFF2-40B4-BE49-F238E27FC236}">
                <a16:creationId xmlns:a16="http://schemas.microsoft.com/office/drawing/2014/main" id="{57CF5462-6732-47A0-8482-03A10A298246}"/>
              </a:ext>
            </a:extLst>
          </p:cNvPr>
          <p:cNvSpPr>
            <a:spLocks noChangeShapeType="1"/>
          </p:cNvSpPr>
          <p:nvPr/>
        </p:nvSpPr>
        <p:spPr bwMode="auto">
          <a:xfrm>
            <a:off x="6042025" y="3916363"/>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46" name="Line 111">
            <a:extLst>
              <a:ext uri="{FF2B5EF4-FFF2-40B4-BE49-F238E27FC236}">
                <a16:creationId xmlns:a16="http://schemas.microsoft.com/office/drawing/2014/main" id="{1B367E3F-F20B-46C2-B22F-F7AD456A6418}"/>
              </a:ext>
            </a:extLst>
          </p:cNvPr>
          <p:cNvSpPr>
            <a:spLocks noChangeShapeType="1"/>
          </p:cNvSpPr>
          <p:nvPr/>
        </p:nvSpPr>
        <p:spPr bwMode="auto">
          <a:xfrm>
            <a:off x="5402263" y="4889500"/>
            <a:ext cx="639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47" name="Line 112">
            <a:extLst>
              <a:ext uri="{FF2B5EF4-FFF2-40B4-BE49-F238E27FC236}">
                <a16:creationId xmlns:a16="http://schemas.microsoft.com/office/drawing/2014/main" id="{FA7126D6-6271-414C-965A-C3512709686C}"/>
              </a:ext>
            </a:extLst>
          </p:cNvPr>
          <p:cNvSpPr>
            <a:spLocks noChangeShapeType="1"/>
          </p:cNvSpPr>
          <p:nvPr/>
        </p:nvSpPr>
        <p:spPr bwMode="auto">
          <a:xfrm>
            <a:off x="6042025" y="4889500"/>
            <a:ext cx="0" cy="515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48" name="Line 113">
            <a:extLst>
              <a:ext uri="{FF2B5EF4-FFF2-40B4-BE49-F238E27FC236}">
                <a16:creationId xmlns:a16="http://schemas.microsoft.com/office/drawing/2014/main" id="{60856FC8-2781-4EBD-BAAA-4D07BE639755}"/>
              </a:ext>
            </a:extLst>
          </p:cNvPr>
          <p:cNvSpPr>
            <a:spLocks noChangeShapeType="1"/>
          </p:cNvSpPr>
          <p:nvPr/>
        </p:nvSpPr>
        <p:spPr bwMode="auto">
          <a:xfrm>
            <a:off x="6276975" y="3384550"/>
            <a:ext cx="927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49" name="Line 114">
            <a:extLst>
              <a:ext uri="{FF2B5EF4-FFF2-40B4-BE49-F238E27FC236}">
                <a16:creationId xmlns:a16="http://schemas.microsoft.com/office/drawing/2014/main" id="{58E84127-E44B-4D54-AA84-B65EFD2EE04F}"/>
              </a:ext>
            </a:extLst>
          </p:cNvPr>
          <p:cNvSpPr>
            <a:spLocks noChangeShapeType="1"/>
          </p:cNvSpPr>
          <p:nvPr/>
        </p:nvSpPr>
        <p:spPr bwMode="auto">
          <a:xfrm flipH="1">
            <a:off x="2339975" y="2149475"/>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50" name="Line 115">
            <a:extLst>
              <a:ext uri="{FF2B5EF4-FFF2-40B4-BE49-F238E27FC236}">
                <a16:creationId xmlns:a16="http://schemas.microsoft.com/office/drawing/2014/main" id="{4FDAC44A-E2B3-40A7-A4DD-0D79F8D3DD2E}"/>
              </a:ext>
            </a:extLst>
          </p:cNvPr>
          <p:cNvSpPr>
            <a:spLocks noChangeShapeType="1"/>
          </p:cNvSpPr>
          <p:nvPr/>
        </p:nvSpPr>
        <p:spPr bwMode="auto">
          <a:xfrm>
            <a:off x="3032125" y="5651500"/>
            <a:ext cx="0" cy="350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51" name="Line 116">
            <a:extLst>
              <a:ext uri="{FF2B5EF4-FFF2-40B4-BE49-F238E27FC236}">
                <a16:creationId xmlns:a16="http://schemas.microsoft.com/office/drawing/2014/main" id="{8D4A9F38-ECA6-428B-9718-2AB22FFCA430}"/>
              </a:ext>
            </a:extLst>
          </p:cNvPr>
          <p:cNvSpPr>
            <a:spLocks noChangeShapeType="1"/>
          </p:cNvSpPr>
          <p:nvPr/>
        </p:nvSpPr>
        <p:spPr bwMode="auto">
          <a:xfrm>
            <a:off x="5402263" y="5748338"/>
            <a:ext cx="0" cy="241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52" name="Line 117">
            <a:extLst>
              <a:ext uri="{FF2B5EF4-FFF2-40B4-BE49-F238E27FC236}">
                <a16:creationId xmlns:a16="http://schemas.microsoft.com/office/drawing/2014/main" id="{F55FDEDF-4846-47D8-8175-27C82EDB6903}"/>
              </a:ext>
            </a:extLst>
          </p:cNvPr>
          <p:cNvSpPr>
            <a:spLocks noChangeShapeType="1"/>
          </p:cNvSpPr>
          <p:nvPr/>
        </p:nvSpPr>
        <p:spPr bwMode="auto">
          <a:xfrm>
            <a:off x="6916738" y="5761038"/>
            <a:ext cx="0" cy="241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53" name="Line 118">
            <a:extLst>
              <a:ext uri="{FF2B5EF4-FFF2-40B4-BE49-F238E27FC236}">
                <a16:creationId xmlns:a16="http://schemas.microsoft.com/office/drawing/2014/main" id="{E71A2A3C-E560-4264-BBF6-1173190909E3}"/>
              </a:ext>
            </a:extLst>
          </p:cNvPr>
          <p:cNvSpPr>
            <a:spLocks noChangeShapeType="1"/>
          </p:cNvSpPr>
          <p:nvPr/>
        </p:nvSpPr>
        <p:spPr bwMode="auto">
          <a:xfrm>
            <a:off x="6916738" y="3916363"/>
            <a:ext cx="7159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54" name="Oval 119">
            <a:extLst>
              <a:ext uri="{FF2B5EF4-FFF2-40B4-BE49-F238E27FC236}">
                <a16:creationId xmlns:a16="http://schemas.microsoft.com/office/drawing/2014/main" id="{1B427D68-2992-4C3D-8456-D75E2A251033}"/>
              </a:ext>
            </a:extLst>
          </p:cNvPr>
          <p:cNvSpPr>
            <a:spLocks noChangeArrowheads="1"/>
          </p:cNvSpPr>
          <p:nvPr/>
        </p:nvSpPr>
        <p:spPr bwMode="auto">
          <a:xfrm>
            <a:off x="2082800" y="2108200"/>
            <a:ext cx="73025" cy="73025"/>
          </a:xfrm>
          <a:prstGeom prst="ellipse">
            <a:avLst/>
          </a:prstGeom>
          <a:solidFill>
            <a:srgbClr val="FFFFFF"/>
          </a:solidFill>
          <a:ln w="9525">
            <a:solidFill>
              <a:schemeClr val="tx1"/>
            </a:solidFill>
            <a:round/>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90155" name="Oval 120">
            <a:extLst>
              <a:ext uri="{FF2B5EF4-FFF2-40B4-BE49-F238E27FC236}">
                <a16:creationId xmlns:a16="http://schemas.microsoft.com/office/drawing/2014/main" id="{64A5484F-85A5-4F8C-9806-9D1AFDB248C3}"/>
              </a:ext>
            </a:extLst>
          </p:cNvPr>
          <p:cNvSpPr>
            <a:spLocks noChangeArrowheads="1"/>
          </p:cNvSpPr>
          <p:nvPr/>
        </p:nvSpPr>
        <p:spPr bwMode="auto">
          <a:xfrm>
            <a:off x="2959100" y="2108200"/>
            <a:ext cx="73025" cy="73025"/>
          </a:xfrm>
          <a:prstGeom prst="ellipse">
            <a:avLst/>
          </a:prstGeom>
          <a:solidFill>
            <a:srgbClr val="FFFFFF"/>
          </a:solidFill>
          <a:ln w="9525">
            <a:solidFill>
              <a:schemeClr val="tx1"/>
            </a:solidFill>
            <a:round/>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90156" name="Oval 121">
            <a:extLst>
              <a:ext uri="{FF2B5EF4-FFF2-40B4-BE49-F238E27FC236}">
                <a16:creationId xmlns:a16="http://schemas.microsoft.com/office/drawing/2014/main" id="{C193C11B-F2C4-425C-8E40-13D0D6777DDE}"/>
              </a:ext>
            </a:extLst>
          </p:cNvPr>
          <p:cNvSpPr>
            <a:spLocks noChangeArrowheads="1"/>
          </p:cNvSpPr>
          <p:nvPr/>
        </p:nvSpPr>
        <p:spPr bwMode="auto">
          <a:xfrm>
            <a:off x="5872163" y="3346450"/>
            <a:ext cx="73025" cy="73025"/>
          </a:xfrm>
          <a:prstGeom prst="ellipse">
            <a:avLst/>
          </a:prstGeom>
          <a:solidFill>
            <a:srgbClr val="FFFFFF"/>
          </a:solidFill>
          <a:ln w="9525">
            <a:solidFill>
              <a:schemeClr val="tx1"/>
            </a:solidFill>
            <a:round/>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90157" name="Oval 122">
            <a:extLst>
              <a:ext uri="{FF2B5EF4-FFF2-40B4-BE49-F238E27FC236}">
                <a16:creationId xmlns:a16="http://schemas.microsoft.com/office/drawing/2014/main" id="{98D846C3-6160-4679-B60C-DAC7610A8210}"/>
              </a:ext>
            </a:extLst>
          </p:cNvPr>
          <p:cNvSpPr>
            <a:spLocks noChangeArrowheads="1"/>
          </p:cNvSpPr>
          <p:nvPr/>
        </p:nvSpPr>
        <p:spPr bwMode="auto">
          <a:xfrm>
            <a:off x="7386638" y="3346450"/>
            <a:ext cx="73025" cy="73025"/>
          </a:xfrm>
          <a:prstGeom prst="ellipse">
            <a:avLst/>
          </a:prstGeom>
          <a:solidFill>
            <a:srgbClr val="FFFFFF"/>
          </a:solidFill>
          <a:ln w="9525">
            <a:solidFill>
              <a:schemeClr val="tx1"/>
            </a:solidFill>
            <a:round/>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90158" name="Text Box 123">
            <a:extLst>
              <a:ext uri="{FF2B5EF4-FFF2-40B4-BE49-F238E27FC236}">
                <a16:creationId xmlns:a16="http://schemas.microsoft.com/office/drawing/2014/main" id="{EDD9E977-30BB-4AD8-BEEC-FA554EF0C30B}"/>
              </a:ext>
            </a:extLst>
          </p:cNvPr>
          <p:cNvSpPr txBox="1">
            <a:spLocks noChangeArrowheads="1"/>
          </p:cNvSpPr>
          <p:nvPr/>
        </p:nvSpPr>
        <p:spPr bwMode="auto">
          <a:xfrm>
            <a:off x="2339975" y="397668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M1</a:t>
            </a:r>
          </a:p>
        </p:txBody>
      </p:sp>
      <p:sp>
        <p:nvSpPr>
          <p:cNvPr id="90159" name="Text Box 124">
            <a:extLst>
              <a:ext uri="{FF2B5EF4-FFF2-40B4-BE49-F238E27FC236}">
                <a16:creationId xmlns:a16="http://schemas.microsoft.com/office/drawing/2014/main" id="{19E7FB4E-5D18-4EFF-8356-D84A16283B8C}"/>
              </a:ext>
            </a:extLst>
          </p:cNvPr>
          <p:cNvSpPr txBox="1">
            <a:spLocks noChangeArrowheads="1"/>
          </p:cNvSpPr>
          <p:nvPr/>
        </p:nvSpPr>
        <p:spPr bwMode="auto">
          <a:xfrm>
            <a:off x="3214688" y="397668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M2</a:t>
            </a:r>
          </a:p>
        </p:txBody>
      </p:sp>
      <p:sp>
        <p:nvSpPr>
          <p:cNvPr id="90160" name="Text Box 125">
            <a:extLst>
              <a:ext uri="{FF2B5EF4-FFF2-40B4-BE49-F238E27FC236}">
                <a16:creationId xmlns:a16="http://schemas.microsoft.com/office/drawing/2014/main" id="{185A8E91-A89D-4B27-A38D-CB594BE586C1}"/>
              </a:ext>
            </a:extLst>
          </p:cNvPr>
          <p:cNvSpPr txBox="1">
            <a:spLocks noChangeArrowheads="1"/>
          </p:cNvSpPr>
          <p:nvPr/>
        </p:nvSpPr>
        <p:spPr bwMode="auto">
          <a:xfrm>
            <a:off x="2146300" y="2373313"/>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M3</a:t>
            </a:r>
          </a:p>
        </p:txBody>
      </p:sp>
      <p:sp>
        <p:nvSpPr>
          <p:cNvPr id="90161" name="Text Box 126">
            <a:extLst>
              <a:ext uri="{FF2B5EF4-FFF2-40B4-BE49-F238E27FC236}">
                <a16:creationId xmlns:a16="http://schemas.microsoft.com/office/drawing/2014/main" id="{6999339B-AD0D-4FC5-A011-882F348F9876}"/>
              </a:ext>
            </a:extLst>
          </p:cNvPr>
          <p:cNvSpPr txBox="1">
            <a:spLocks noChangeArrowheads="1"/>
          </p:cNvSpPr>
          <p:nvPr/>
        </p:nvSpPr>
        <p:spPr bwMode="auto">
          <a:xfrm>
            <a:off x="3044825" y="238283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M4</a:t>
            </a:r>
          </a:p>
        </p:txBody>
      </p:sp>
      <p:sp>
        <p:nvSpPr>
          <p:cNvPr id="90162" name="Text Box 127">
            <a:extLst>
              <a:ext uri="{FF2B5EF4-FFF2-40B4-BE49-F238E27FC236}">
                <a16:creationId xmlns:a16="http://schemas.microsoft.com/office/drawing/2014/main" id="{8161B1B1-BCBF-4010-AE51-A00623E67DA0}"/>
              </a:ext>
            </a:extLst>
          </p:cNvPr>
          <p:cNvSpPr txBox="1">
            <a:spLocks noChangeArrowheads="1"/>
          </p:cNvSpPr>
          <p:nvPr/>
        </p:nvSpPr>
        <p:spPr bwMode="auto">
          <a:xfrm>
            <a:off x="2760663" y="518318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M11</a:t>
            </a:r>
          </a:p>
        </p:txBody>
      </p:sp>
      <p:sp>
        <p:nvSpPr>
          <p:cNvPr id="90163" name="Text Box 128">
            <a:extLst>
              <a:ext uri="{FF2B5EF4-FFF2-40B4-BE49-F238E27FC236}">
                <a16:creationId xmlns:a16="http://schemas.microsoft.com/office/drawing/2014/main" id="{3F79FAC4-C600-47DF-ACD1-E1BAF9ED2EA9}"/>
              </a:ext>
            </a:extLst>
          </p:cNvPr>
          <p:cNvSpPr txBox="1">
            <a:spLocks noChangeArrowheads="1"/>
          </p:cNvSpPr>
          <p:nvPr/>
        </p:nvSpPr>
        <p:spPr bwMode="auto">
          <a:xfrm>
            <a:off x="5376863" y="2805113"/>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M5</a:t>
            </a:r>
          </a:p>
        </p:txBody>
      </p:sp>
      <p:sp>
        <p:nvSpPr>
          <p:cNvPr id="90164" name="Text Box 129">
            <a:extLst>
              <a:ext uri="{FF2B5EF4-FFF2-40B4-BE49-F238E27FC236}">
                <a16:creationId xmlns:a16="http://schemas.microsoft.com/office/drawing/2014/main" id="{DF680804-35D5-4429-9F39-C958EFB02873}"/>
              </a:ext>
            </a:extLst>
          </p:cNvPr>
          <p:cNvSpPr txBox="1">
            <a:spLocks noChangeArrowheads="1"/>
          </p:cNvSpPr>
          <p:nvPr/>
        </p:nvSpPr>
        <p:spPr bwMode="auto">
          <a:xfrm>
            <a:off x="5213350" y="4341813"/>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M7</a:t>
            </a:r>
          </a:p>
        </p:txBody>
      </p:sp>
      <p:sp>
        <p:nvSpPr>
          <p:cNvPr id="90165" name="Text Box 130">
            <a:extLst>
              <a:ext uri="{FF2B5EF4-FFF2-40B4-BE49-F238E27FC236}">
                <a16:creationId xmlns:a16="http://schemas.microsoft.com/office/drawing/2014/main" id="{6CB01224-7C7D-4745-A3F8-C54AC9FDE318}"/>
              </a:ext>
            </a:extLst>
          </p:cNvPr>
          <p:cNvSpPr txBox="1">
            <a:spLocks noChangeArrowheads="1"/>
          </p:cNvSpPr>
          <p:nvPr/>
        </p:nvSpPr>
        <p:spPr bwMode="auto">
          <a:xfrm>
            <a:off x="5226050" y="518318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M9</a:t>
            </a:r>
          </a:p>
        </p:txBody>
      </p:sp>
      <p:sp>
        <p:nvSpPr>
          <p:cNvPr id="90166" name="Text Box 131">
            <a:extLst>
              <a:ext uri="{FF2B5EF4-FFF2-40B4-BE49-F238E27FC236}">
                <a16:creationId xmlns:a16="http://schemas.microsoft.com/office/drawing/2014/main" id="{D44AA2A8-4EBF-4562-9B7A-3E824A7929A2}"/>
              </a:ext>
            </a:extLst>
          </p:cNvPr>
          <p:cNvSpPr txBox="1">
            <a:spLocks noChangeArrowheads="1"/>
          </p:cNvSpPr>
          <p:nvPr/>
        </p:nvSpPr>
        <p:spPr bwMode="auto">
          <a:xfrm>
            <a:off x="6907213" y="280828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M6</a:t>
            </a:r>
          </a:p>
        </p:txBody>
      </p:sp>
      <p:sp>
        <p:nvSpPr>
          <p:cNvPr id="90167" name="Text Box 132">
            <a:extLst>
              <a:ext uri="{FF2B5EF4-FFF2-40B4-BE49-F238E27FC236}">
                <a16:creationId xmlns:a16="http://schemas.microsoft.com/office/drawing/2014/main" id="{44DBFB7B-7DCE-41D3-BC2C-57380E54BB75}"/>
              </a:ext>
            </a:extLst>
          </p:cNvPr>
          <p:cNvSpPr txBox="1">
            <a:spLocks noChangeArrowheads="1"/>
          </p:cNvSpPr>
          <p:nvPr/>
        </p:nvSpPr>
        <p:spPr bwMode="auto">
          <a:xfrm>
            <a:off x="6638925" y="4341813"/>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M8</a:t>
            </a:r>
          </a:p>
        </p:txBody>
      </p:sp>
      <p:sp>
        <p:nvSpPr>
          <p:cNvPr id="90168" name="Text Box 133">
            <a:extLst>
              <a:ext uri="{FF2B5EF4-FFF2-40B4-BE49-F238E27FC236}">
                <a16:creationId xmlns:a16="http://schemas.microsoft.com/office/drawing/2014/main" id="{A0E672CC-0C67-4118-91D7-B3490ED30FDD}"/>
              </a:ext>
            </a:extLst>
          </p:cNvPr>
          <p:cNvSpPr txBox="1">
            <a:spLocks noChangeArrowheads="1"/>
          </p:cNvSpPr>
          <p:nvPr/>
        </p:nvSpPr>
        <p:spPr bwMode="auto">
          <a:xfrm>
            <a:off x="6651625" y="518318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M10</a:t>
            </a:r>
          </a:p>
        </p:txBody>
      </p:sp>
      <p:sp>
        <p:nvSpPr>
          <p:cNvPr id="90169" name="Text Box 134">
            <a:extLst>
              <a:ext uri="{FF2B5EF4-FFF2-40B4-BE49-F238E27FC236}">
                <a16:creationId xmlns:a16="http://schemas.microsoft.com/office/drawing/2014/main" id="{FDAF0355-09A8-4FF2-99AC-E76D8187A957}"/>
              </a:ext>
            </a:extLst>
          </p:cNvPr>
          <p:cNvSpPr txBox="1">
            <a:spLocks noChangeArrowheads="1"/>
          </p:cNvSpPr>
          <p:nvPr/>
        </p:nvSpPr>
        <p:spPr bwMode="auto">
          <a:xfrm>
            <a:off x="2644775" y="16287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30</a:t>
            </a:r>
            <a:endParaRPr lang="en-US" altLang="en-US">
              <a:solidFill>
                <a:schemeClr val="tx1"/>
              </a:solidFill>
            </a:endParaRPr>
          </a:p>
        </p:txBody>
      </p:sp>
      <p:sp>
        <p:nvSpPr>
          <p:cNvPr id="90170" name="Text Box 135">
            <a:extLst>
              <a:ext uri="{FF2B5EF4-FFF2-40B4-BE49-F238E27FC236}">
                <a16:creationId xmlns:a16="http://schemas.microsoft.com/office/drawing/2014/main" id="{3714AD2F-64F4-4866-81BF-A8DB60B65CA3}"/>
              </a:ext>
            </a:extLst>
          </p:cNvPr>
          <p:cNvSpPr txBox="1">
            <a:spLocks noChangeArrowheads="1"/>
          </p:cNvSpPr>
          <p:nvPr/>
        </p:nvSpPr>
        <p:spPr bwMode="auto">
          <a:xfrm>
            <a:off x="3584575" y="16287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30</a:t>
            </a:r>
            <a:endParaRPr lang="en-US" altLang="en-US">
              <a:solidFill>
                <a:schemeClr val="tx1"/>
              </a:solidFill>
            </a:endParaRPr>
          </a:p>
        </p:txBody>
      </p:sp>
      <p:sp>
        <p:nvSpPr>
          <p:cNvPr id="90171" name="Text Box 136">
            <a:extLst>
              <a:ext uri="{FF2B5EF4-FFF2-40B4-BE49-F238E27FC236}">
                <a16:creationId xmlns:a16="http://schemas.microsoft.com/office/drawing/2014/main" id="{4DD78270-20B3-453C-A26F-24F822C93260}"/>
              </a:ext>
            </a:extLst>
          </p:cNvPr>
          <p:cNvSpPr txBox="1">
            <a:spLocks noChangeArrowheads="1"/>
          </p:cNvSpPr>
          <p:nvPr/>
        </p:nvSpPr>
        <p:spPr bwMode="auto">
          <a:xfrm>
            <a:off x="2239963" y="43973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80</a:t>
            </a:r>
            <a:endParaRPr lang="en-US" altLang="en-US">
              <a:solidFill>
                <a:schemeClr val="tx1"/>
              </a:solidFill>
            </a:endParaRPr>
          </a:p>
        </p:txBody>
      </p:sp>
      <p:sp>
        <p:nvSpPr>
          <p:cNvPr id="90172" name="Text Box 137">
            <a:extLst>
              <a:ext uri="{FF2B5EF4-FFF2-40B4-BE49-F238E27FC236}">
                <a16:creationId xmlns:a16="http://schemas.microsoft.com/office/drawing/2014/main" id="{77C7C251-A923-41C3-BC65-16FD8C6FF400}"/>
              </a:ext>
            </a:extLst>
          </p:cNvPr>
          <p:cNvSpPr txBox="1">
            <a:spLocks noChangeArrowheads="1"/>
          </p:cNvSpPr>
          <p:nvPr/>
        </p:nvSpPr>
        <p:spPr bwMode="auto">
          <a:xfrm>
            <a:off x="3502025" y="43703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80</a:t>
            </a:r>
            <a:endParaRPr lang="en-US" altLang="en-US">
              <a:solidFill>
                <a:schemeClr val="tx1"/>
              </a:solidFill>
            </a:endParaRPr>
          </a:p>
        </p:txBody>
      </p:sp>
      <p:grpSp>
        <p:nvGrpSpPr>
          <p:cNvPr id="90173" name="Group 138">
            <a:extLst>
              <a:ext uri="{FF2B5EF4-FFF2-40B4-BE49-F238E27FC236}">
                <a16:creationId xmlns:a16="http://schemas.microsoft.com/office/drawing/2014/main" id="{9266CD48-F29A-488B-B11E-EDB3E4B90CE0}"/>
              </a:ext>
            </a:extLst>
          </p:cNvPr>
          <p:cNvGrpSpPr>
            <a:grpSpLocks/>
          </p:cNvGrpSpPr>
          <p:nvPr/>
        </p:nvGrpSpPr>
        <p:grpSpPr bwMode="auto">
          <a:xfrm>
            <a:off x="1347788" y="5006975"/>
            <a:ext cx="874712" cy="752475"/>
            <a:chOff x="912" y="1070"/>
            <a:chExt cx="551" cy="474"/>
          </a:xfrm>
        </p:grpSpPr>
        <p:sp>
          <p:nvSpPr>
            <p:cNvPr id="90223" name="Line 139">
              <a:extLst>
                <a:ext uri="{FF2B5EF4-FFF2-40B4-BE49-F238E27FC236}">
                  <a16:creationId xmlns:a16="http://schemas.microsoft.com/office/drawing/2014/main" id="{65E44763-30FE-41E1-8F7B-A2301FECC760}"/>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24" name="Line 140">
              <a:extLst>
                <a:ext uri="{FF2B5EF4-FFF2-40B4-BE49-F238E27FC236}">
                  <a16:creationId xmlns:a16="http://schemas.microsoft.com/office/drawing/2014/main" id="{F805DB05-A3E0-4234-9551-5CB609370F93}"/>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25" name="Line 141">
              <a:extLst>
                <a:ext uri="{FF2B5EF4-FFF2-40B4-BE49-F238E27FC236}">
                  <a16:creationId xmlns:a16="http://schemas.microsoft.com/office/drawing/2014/main" id="{02988B58-BB7F-411D-AA3F-28F8F10C4F1F}"/>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26" name="Line 142">
              <a:extLst>
                <a:ext uri="{FF2B5EF4-FFF2-40B4-BE49-F238E27FC236}">
                  <a16:creationId xmlns:a16="http://schemas.microsoft.com/office/drawing/2014/main" id="{4E3E3E1A-BE80-4740-B366-51CBC7BB70A7}"/>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27" name="Line 143">
              <a:extLst>
                <a:ext uri="{FF2B5EF4-FFF2-40B4-BE49-F238E27FC236}">
                  <a16:creationId xmlns:a16="http://schemas.microsoft.com/office/drawing/2014/main" id="{BE929E3E-595D-4D3B-ACB5-CE09FB4BDC8C}"/>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28" name="Line 144">
              <a:extLst>
                <a:ext uri="{FF2B5EF4-FFF2-40B4-BE49-F238E27FC236}">
                  <a16:creationId xmlns:a16="http://schemas.microsoft.com/office/drawing/2014/main" id="{A5D6BA33-A5AF-430B-A5C5-8148981612A9}"/>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29" name="Line 145">
              <a:extLst>
                <a:ext uri="{FF2B5EF4-FFF2-40B4-BE49-F238E27FC236}">
                  <a16:creationId xmlns:a16="http://schemas.microsoft.com/office/drawing/2014/main" id="{26AB4413-15E7-406D-89C8-935C39858FA5}"/>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90174" name="Line 146">
            <a:extLst>
              <a:ext uri="{FF2B5EF4-FFF2-40B4-BE49-F238E27FC236}">
                <a16:creationId xmlns:a16="http://schemas.microsoft.com/office/drawing/2014/main" id="{318C2558-C8AE-4209-83AB-5B88FEFF9FD3}"/>
              </a:ext>
            </a:extLst>
          </p:cNvPr>
          <p:cNvSpPr>
            <a:spLocks noChangeShapeType="1"/>
          </p:cNvSpPr>
          <p:nvPr/>
        </p:nvSpPr>
        <p:spPr bwMode="auto">
          <a:xfrm>
            <a:off x="1349375" y="5651500"/>
            <a:ext cx="0" cy="350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75" name="Line 147">
            <a:extLst>
              <a:ext uri="{FF2B5EF4-FFF2-40B4-BE49-F238E27FC236}">
                <a16:creationId xmlns:a16="http://schemas.microsoft.com/office/drawing/2014/main" id="{355E2338-16FE-4507-A20D-ED52ACEB24EF}"/>
              </a:ext>
            </a:extLst>
          </p:cNvPr>
          <p:cNvSpPr>
            <a:spLocks noChangeShapeType="1"/>
          </p:cNvSpPr>
          <p:nvPr/>
        </p:nvSpPr>
        <p:spPr bwMode="auto">
          <a:xfrm>
            <a:off x="1347788" y="4735513"/>
            <a:ext cx="0" cy="350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76" name="Line 148">
            <a:extLst>
              <a:ext uri="{FF2B5EF4-FFF2-40B4-BE49-F238E27FC236}">
                <a16:creationId xmlns:a16="http://schemas.microsoft.com/office/drawing/2014/main" id="{1C4E338E-0829-4638-B2BA-2D114D986D16}"/>
              </a:ext>
            </a:extLst>
          </p:cNvPr>
          <p:cNvSpPr>
            <a:spLocks noChangeShapeType="1"/>
          </p:cNvSpPr>
          <p:nvPr/>
        </p:nvSpPr>
        <p:spPr bwMode="auto">
          <a:xfrm>
            <a:off x="1349375" y="4889500"/>
            <a:ext cx="73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77" name="Line 149">
            <a:extLst>
              <a:ext uri="{FF2B5EF4-FFF2-40B4-BE49-F238E27FC236}">
                <a16:creationId xmlns:a16="http://schemas.microsoft.com/office/drawing/2014/main" id="{F2F46697-9248-495C-8A2C-A65D8D55DE0A}"/>
              </a:ext>
            </a:extLst>
          </p:cNvPr>
          <p:cNvSpPr>
            <a:spLocks noChangeShapeType="1"/>
          </p:cNvSpPr>
          <p:nvPr/>
        </p:nvSpPr>
        <p:spPr bwMode="auto">
          <a:xfrm>
            <a:off x="2082800" y="4889500"/>
            <a:ext cx="0" cy="481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78" name="Text Box 150">
            <a:extLst>
              <a:ext uri="{FF2B5EF4-FFF2-40B4-BE49-F238E27FC236}">
                <a16:creationId xmlns:a16="http://schemas.microsoft.com/office/drawing/2014/main" id="{8345E9CD-A4B1-4914-B144-7E80EC600EA6}"/>
              </a:ext>
            </a:extLst>
          </p:cNvPr>
          <p:cNvSpPr txBox="1">
            <a:spLocks noChangeArrowheads="1"/>
          </p:cNvSpPr>
          <p:nvPr/>
        </p:nvSpPr>
        <p:spPr bwMode="auto">
          <a:xfrm>
            <a:off x="1019175" y="5237163"/>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MN</a:t>
            </a:r>
          </a:p>
        </p:txBody>
      </p:sp>
      <p:sp>
        <p:nvSpPr>
          <p:cNvPr id="90179" name="Rectangle 151">
            <a:extLst>
              <a:ext uri="{FF2B5EF4-FFF2-40B4-BE49-F238E27FC236}">
                <a16:creationId xmlns:a16="http://schemas.microsoft.com/office/drawing/2014/main" id="{80C19CA6-07FE-4FCE-A00C-7575E231DE39}"/>
              </a:ext>
            </a:extLst>
          </p:cNvPr>
          <p:cNvSpPr>
            <a:spLocks noChangeArrowheads="1"/>
          </p:cNvSpPr>
          <p:nvPr/>
        </p:nvSpPr>
        <p:spPr bwMode="auto">
          <a:xfrm>
            <a:off x="1260475" y="4576763"/>
            <a:ext cx="168275" cy="165100"/>
          </a:xfrm>
          <a:prstGeom prst="rect">
            <a:avLst/>
          </a:prstGeom>
          <a:solidFill>
            <a:srgbClr val="FFFFFF"/>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90180" name="Text Box 152">
            <a:extLst>
              <a:ext uri="{FF2B5EF4-FFF2-40B4-BE49-F238E27FC236}">
                <a16:creationId xmlns:a16="http://schemas.microsoft.com/office/drawing/2014/main" id="{5B091B94-956F-47EB-82B8-9F49C1DD1F7F}"/>
              </a:ext>
            </a:extLst>
          </p:cNvPr>
          <p:cNvSpPr txBox="1">
            <a:spLocks noChangeArrowheads="1"/>
          </p:cNvSpPr>
          <p:nvPr/>
        </p:nvSpPr>
        <p:spPr bwMode="auto">
          <a:xfrm>
            <a:off x="5419725" y="35829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60</a:t>
            </a:r>
            <a:endParaRPr lang="en-US" altLang="en-US">
              <a:solidFill>
                <a:schemeClr val="tx1"/>
              </a:solidFill>
            </a:endParaRPr>
          </a:p>
        </p:txBody>
      </p:sp>
      <p:sp>
        <p:nvSpPr>
          <p:cNvPr id="90181" name="Text Box 153">
            <a:extLst>
              <a:ext uri="{FF2B5EF4-FFF2-40B4-BE49-F238E27FC236}">
                <a16:creationId xmlns:a16="http://schemas.microsoft.com/office/drawing/2014/main" id="{6AB86B7F-CF60-4173-A0C0-CB6661A9CA02}"/>
              </a:ext>
            </a:extLst>
          </p:cNvPr>
          <p:cNvSpPr txBox="1">
            <a:spLocks noChangeArrowheads="1"/>
          </p:cNvSpPr>
          <p:nvPr/>
        </p:nvSpPr>
        <p:spPr bwMode="auto">
          <a:xfrm>
            <a:off x="6932613" y="35798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60</a:t>
            </a:r>
            <a:endParaRPr lang="en-US" altLang="en-US">
              <a:solidFill>
                <a:schemeClr val="tx1"/>
              </a:solidFill>
            </a:endParaRPr>
          </a:p>
        </p:txBody>
      </p:sp>
      <p:sp>
        <p:nvSpPr>
          <p:cNvPr id="90182" name="Text Box 154">
            <a:extLst>
              <a:ext uri="{FF2B5EF4-FFF2-40B4-BE49-F238E27FC236}">
                <a16:creationId xmlns:a16="http://schemas.microsoft.com/office/drawing/2014/main" id="{7EBFC90B-C97C-4DF6-8A35-E4F372081925}"/>
              </a:ext>
            </a:extLst>
          </p:cNvPr>
          <p:cNvSpPr txBox="1">
            <a:spLocks noChangeArrowheads="1"/>
          </p:cNvSpPr>
          <p:nvPr/>
        </p:nvSpPr>
        <p:spPr bwMode="auto">
          <a:xfrm>
            <a:off x="3114675" y="545623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16</a:t>
            </a:r>
            <a:endParaRPr lang="en-US" altLang="en-US">
              <a:solidFill>
                <a:schemeClr val="tx1"/>
              </a:solidFill>
            </a:endParaRPr>
          </a:p>
        </p:txBody>
      </p:sp>
      <p:sp>
        <p:nvSpPr>
          <p:cNvPr id="90183" name="Text Box 155">
            <a:extLst>
              <a:ext uri="{FF2B5EF4-FFF2-40B4-BE49-F238E27FC236}">
                <a16:creationId xmlns:a16="http://schemas.microsoft.com/office/drawing/2014/main" id="{7E44C0AF-9954-49B6-A806-BC9EA7362E6F}"/>
              </a:ext>
            </a:extLst>
          </p:cNvPr>
          <p:cNvSpPr txBox="1">
            <a:spLocks noChangeArrowheads="1"/>
          </p:cNvSpPr>
          <p:nvPr/>
        </p:nvSpPr>
        <p:spPr bwMode="auto">
          <a:xfrm>
            <a:off x="960438" y="56165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16</a:t>
            </a:r>
            <a:endParaRPr lang="en-US" altLang="en-US">
              <a:solidFill>
                <a:schemeClr val="tx1"/>
              </a:solidFill>
            </a:endParaRPr>
          </a:p>
        </p:txBody>
      </p:sp>
      <p:sp>
        <p:nvSpPr>
          <p:cNvPr id="90184" name="Text Box 156">
            <a:extLst>
              <a:ext uri="{FF2B5EF4-FFF2-40B4-BE49-F238E27FC236}">
                <a16:creationId xmlns:a16="http://schemas.microsoft.com/office/drawing/2014/main" id="{B51917DB-7E7E-4629-A04D-4608D782EF8A}"/>
              </a:ext>
            </a:extLst>
          </p:cNvPr>
          <p:cNvSpPr txBox="1">
            <a:spLocks noChangeArrowheads="1"/>
          </p:cNvSpPr>
          <p:nvPr/>
        </p:nvSpPr>
        <p:spPr bwMode="auto">
          <a:xfrm>
            <a:off x="5014913" y="413543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40</a:t>
            </a:r>
            <a:endParaRPr lang="en-US" altLang="en-US">
              <a:solidFill>
                <a:schemeClr val="tx1"/>
              </a:solidFill>
            </a:endParaRPr>
          </a:p>
        </p:txBody>
      </p:sp>
      <p:sp>
        <p:nvSpPr>
          <p:cNvPr id="90185" name="Text Box 157">
            <a:extLst>
              <a:ext uri="{FF2B5EF4-FFF2-40B4-BE49-F238E27FC236}">
                <a16:creationId xmlns:a16="http://schemas.microsoft.com/office/drawing/2014/main" id="{586EF5E6-6FF5-4A3D-9613-B5FD2211B6C4}"/>
              </a:ext>
            </a:extLst>
          </p:cNvPr>
          <p:cNvSpPr txBox="1">
            <a:spLocks noChangeArrowheads="1"/>
          </p:cNvSpPr>
          <p:nvPr/>
        </p:nvSpPr>
        <p:spPr bwMode="auto">
          <a:xfrm>
            <a:off x="6999288" y="41973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40</a:t>
            </a:r>
            <a:endParaRPr lang="en-US" altLang="en-US">
              <a:solidFill>
                <a:schemeClr val="tx1"/>
              </a:solidFill>
            </a:endParaRPr>
          </a:p>
        </p:txBody>
      </p:sp>
      <p:sp>
        <p:nvSpPr>
          <p:cNvPr id="90186" name="Text Box 158">
            <a:extLst>
              <a:ext uri="{FF2B5EF4-FFF2-40B4-BE49-F238E27FC236}">
                <a16:creationId xmlns:a16="http://schemas.microsoft.com/office/drawing/2014/main" id="{0E258041-51C9-4686-9F98-D9642EC99FA0}"/>
              </a:ext>
            </a:extLst>
          </p:cNvPr>
          <p:cNvSpPr txBox="1">
            <a:spLocks noChangeArrowheads="1"/>
          </p:cNvSpPr>
          <p:nvPr/>
        </p:nvSpPr>
        <p:spPr bwMode="auto">
          <a:xfrm>
            <a:off x="5484813" y="56499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24</a:t>
            </a:r>
            <a:endParaRPr lang="en-US" altLang="en-US">
              <a:solidFill>
                <a:schemeClr val="tx1"/>
              </a:solidFill>
            </a:endParaRPr>
          </a:p>
        </p:txBody>
      </p:sp>
      <p:sp>
        <p:nvSpPr>
          <p:cNvPr id="90187" name="Text Box 159">
            <a:extLst>
              <a:ext uri="{FF2B5EF4-FFF2-40B4-BE49-F238E27FC236}">
                <a16:creationId xmlns:a16="http://schemas.microsoft.com/office/drawing/2014/main" id="{BEC9DF81-C04A-4B03-BB90-E014709DDB0F}"/>
              </a:ext>
            </a:extLst>
          </p:cNvPr>
          <p:cNvSpPr txBox="1">
            <a:spLocks noChangeArrowheads="1"/>
          </p:cNvSpPr>
          <p:nvPr/>
        </p:nvSpPr>
        <p:spPr bwMode="auto">
          <a:xfrm>
            <a:off x="6529388" y="56308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24</a:t>
            </a:r>
            <a:endParaRPr lang="en-US" altLang="en-US">
              <a:solidFill>
                <a:schemeClr val="tx1"/>
              </a:solidFill>
            </a:endParaRPr>
          </a:p>
        </p:txBody>
      </p:sp>
      <p:grpSp>
        <p:nvGrpSpPr>
          <p:cNvPr id="90188" name="Group 161">
            <a:extLst>
              <a:ext uri="{FF2B5EF4-FFF2-40B4-BE49-F238E27FC236}">
                <a16:creationId xmlns:a16="http://schemas.microsoft.com/office/drawing/2014/main" id="{77D30E27-6A8A-4565-9ABF-890D7A24663E}"/>
              </a:ext>
            </a:extLst>
          </p:cNvPr>
          <p:cNvGrpSpPr>
            <a:grpSpLocks/>
          </p:cNvGrpSpPr>
          <p:nvPr/>
        </p:nvGrpSpPr>
        <p:grpSpPr bwMode="auto">
          <a:xfrm>
            <a:off x="1095375" y="1785938"/>
            <a:ext cx="874713" cy="752475"/>
            <a:chOff x="912" y="1070"/>
            <a:chExt cx="551" cy="474"/>
          </a:xfrm>
        </p:grpSpPr>
        <p:sp>
          <p:nvSpPr>
            <p:cNvPr id="90216" name="Line 162">
              <a:extLst>
                <a:ext uri="{FF2B5EF4-FFF2-40B4-BE49-F238E27FC236}">
                  <a16:creationId xmlns:a16="http://schemas.microsoft.com/office/drawing/2014/main" id="{0039A656-B815-4128-B110-BCE3AF0A8FE5}"/>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17" name="Line 163">
              <a:extLst>
                <a:ext uri="{FF2B5EF4-FFF2-40B4-BE49-F238E27FC236}">
                  <a16:creationId xmlns:a16="http://schemas.microsoft.com/office/drawing/2014/main" id="{21D477A4-8BFE-4690-AA23-747240EF2F26}"/>
                </a:ext>
              </a:extLst>
            </p:cNvPr>
            <p:cNvSpPr>
              <a:spLocks noChangeShapeType="1"/>
            </p:cNvSpPr>
            <p:nvPr/>
          </p:nvSpPr>
          <p:spPr bwMode="auto">
            <a:xfrm>
              <a:off x="912" y="1160"/>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18" name="Line 164">
              <a:extLst>
                <a:ext uri="{FF2B5EF4-FFF2-40B4-BE49-F238E27FC236}">
                  <a16:creationId xmlns:a16="http://schemas.microsoft.com/office/drawing/2014/main" id="{F38877D9-F45B-42B4-B796-794AD535F900}"/>
                </a:ext>
              </a:extLst>
            </p:cNvPr>
            <p:cNvSpPr>
              <a:spLocks noChangeShapeType="1"/>
            </p:cNvSpPr>
            <p:nvPr/>
          </p:nvSpPr>
          <p:spPr bwMode="auto">
            <a:xfrm>
              <a:off x="1093"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19" name="Line 165">
              <a:extLst>
                <a:ext uri="{FF2B5EF4-FFF2-40B4-BE49-F238E27FC236}">
                  <a16:creationId xmlns:a16="http://schemas.microsoft.com/office/drawing/2014/main" id="{4DB3F43F-B378-4EF9-AEED-8FB44B3C3AB1}"/>
                </a:ext>
              </a:extLst>
            </p:cNvPr>
            <p:cNvSpPr>
              <a:spLocks noChangeShapeType="1"/>
            </p:cNvSpPr>
            <p:nvPr/>
          </p:nvSpPr>
          <p:spPr bwMode="auto">
            <a:xfrm flipH="1">
              <a:off x="912" y="1447"/>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20" name="Line 166">
              <a:extLst>
                <a:ext uri="{FF2B5EF4-FFF2-40B4-BE49-F238E27FC236}">
                  <a16:creationId xmlns:a16="http://schemas.microsoft.com/office/drawing/2014/main" id="{05B63A99-5950-40E4-9CDB-45098375F86D}"/>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21" name="Line 167">
              <a:extLst>
                <a:ext uri="{FF2B5EF4-FFF2-40B4-BE49-F238E27FC236}">
                  <a16:creationId xmlns:a16="http://schemas.microsoft.com/office/drawing/2014/main" id="{BE5CA7E0-8FB7-45CD-AF49-6102B5A1FA49}"/>
                </a:ext>
              </a:extLst>
            </p:cNvPr>
            <p:cNvSpPr>
              <a:spLocks noChangeShapeType="1"/>
            </p:cNvSpPr>
            <p:nvPr/>
          </p:nvSpPr>
          <p:spPr bwMode="auto">
            <a:xfrm>
              <a:off x="1208" y="1160"/>
              <a:ext cx="0" cy="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22" name="Line 168">
              <a:extLst>
                <a:ext uri="{FF2B5EF4-FFF2-40B4-BE49-F238E27FC236}">
                  <a16:creationId xmlns:a16="http://schemas.microsoft.com/office/drawing/2014/main" id="{D80EB755-CEDB-40A2-BC1C-E45C2E31277E}"/>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90189" name="Line 169">
            <a:extLst>
              <a:ext uri="{FF2B5EF4-FFF2-40B4-BE49-F238E27FC236}">
                <a16:creationId xmlns:a16="http://schemas.microsoft.com/office/drawing/2014/main" id="{C0C079FC-A96C-49B9-B0BF-B2337F7E0E8C}"/>
              </a:ext>
            </a:extLst>
          </p:cNvPr>
          <p:cNvSpPr>
            <a:spLocks noChangeShapeType="1"/>
          </p:cNvSpPr>
          <p:nvPr/>
        </p:nvSpPr>
        <p:spPr bwMode="auto">
          <a:xfrm flipV="1">
            <a:off x="1095375" y="1598613"/>
            <a:ext cx="0" cy="323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90" name="Line 170">
            <a:extLst>
              <a:ext uri="{FF2B5EF4-FFF2-40B4-BE49-F238E27FC236}">
                <a16:creationId xmlns:a16="http://schemas.microsoft.com/office/drawing/2014/main" id="{26262319-6A92-4D51-92D0-F4A1EA42A07D}"/>
              </a:ext>
            </a:extLst>
          </p:cNvPr>
          <p:cNvSpPr>
            <a:spLocks noChangeShapeType="1"/>
          </p:cNvSpPr>
          <p:nvPr/>
        </p:nvSpPr>
        <p:spPr bwMode="auto">
          <a:xfrm>
            <a:off x="1095375" y="2540000"/>
            <a:ext cx="0" cy="350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91" name="Line 171">
            <a:extLst>
              <a:ext uri="{FF2B5EF4-FFF2-40B4-BE49-F238E27FC236}">
                <a16:creationId xmlns:a16="http://schemas.microsoft.com/office/drawing/2014/main" id="{20125CB4-7E78-49D7-926F-D2F4EA21153F}"/>
              </a:ext>
            </a:extLst>
          </p:cNvPr>
          <p:cNvSpPr>
            <a:spLocks noChangeShapeType="1"/>
          </p:cNvSpPr>
          <p:nvPr/>
        </p:nvSpPr>
        <p:spPr bwMode="auto">
          <a:xfrm>
            <a:off x="1822450" y="2149475"/>
            <a:ext cx="0" cy="481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92" name="Line 172">
            <a:extLst>
              <a:ext uri="{FF2B5EF4-FFF2-40B4-BE49-F238E27FC236}">
                <a16:creationId xmlns:a16="http://schemas.microsoft.com/office/drawing/2014/main" id="{983D0289-8DD2-4B6E-9C93-10F915FB12E7}"/>
              </a:ext>
            </a:extLst>
          </p:cNvPr>
          <p:cNvSpPr>
            <a:spLocks noChangeShapeType="1"/>
          </p:cNvSpPr>
          <p:nvPr/>
        </p:nvSpPr>
        <p:spPr bwMode="auto">
          <a:xfrm>
            <a:off x="1095375" y="2630488"/>
            <a:ext cx="73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93" name="Rectangle 173">
            <a:extLst>
              <a:ext uri="{FF2B5EF4-FFF2-40B4-BE49-F238E27FC236}">
                <a16:creationId xmlns:a16="http://schemas.microsoft.com/office/drawing/2014/main" id="{AE0B938A-8207-4B39-B53F-4FDF654968DE}"/>
              </a:ext>
            </a:extLst>
          </p:cNvPr>
          <p:cNvSpPr>
            <a:spLocks noChangeArrowheads="1"/>
          </p:cNvSpPr>
          <p:nvPr/>
        </p:nvSpPr>
        <p:spPr bwMode="auto">
          <a:xfrm>
            <a:off x="1019175" y="2890838"/>
            <a:ext cx="168275" cy="165100"/>
          </a:xfrm>
          <a:prstGeom prst="rect">
            <a:avLst/>
          </a:prstGeom>
          <a:solidFill>
            <a:srgbClr val="FFFFFF"/>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90194" name="Text Box 174">
            <a:extLst>
              <a:ext uri="{FF2B5EF4-FFF2-40B4-BE49-F238E27FC236}">
                <a16:creationId xmlns:a16="http://schemas.microsoft.com/office/drawing/2014/main" id="{9498A493-0E75-4A22-9F1A-67568928D6E1}"/>
              </a:ext>
            </a:extLst>
          </p:cNvPr>
          <p:cNvSpPr txBox="1">
            <a:spLocks noChangeArrowheads="1"/>
          </p:cNvSpPr>
          <p:nvPr/>
        </p:nvSpPr>
        <p:spPr bwMode="auto">
          <a:xfrm>
            <a:off x="1177925" y="15970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20</a:t>
            </a:r>
            <a:endParaRPr lang="en-US" altLang="en-US">
              <a:solidFill>
                <a:schemeClr val="tx1"/>
              </a:solidFill>
            </a:endParaRPr>
          </a:p>
        </p:txBody>
      </p:sp>
      <p:sp>
        <p:nvSpPr>
          <p:cNvPr id="90195" name="Text Box 175">
            <a:extLst>
              <a:ext uri="{FF2B5EF4-FFF2-40B4-BE49-F238E27FC236}">
                <a16:creationId xmlns:a16="http://schemas.microsoft.com/office/drawing/2014/main" id="{E704DEFC-5820-4802-B68F-9A9A1D5871E1}"/>
              </a:ext>
            </a:extLst>
          </p:cNvPr>
          <p:cNvSpPr txBox="1">
            <a:spLocks noChangeArrowheads="1"/>
          </p:cNvSpPr>
          <p:nvPr/>
        </p:nvSpPr>
        <p:spPr bwMode="auto">
          <a:xfrm>
            <a:off x="1046163" y="20081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chemeClr val="accent2"/>
                </a:solidFill>
              </a:rPr>
              <a:t>2</a:t>
            </a:r>
            <a:endParaRPr lang="en-US" altLang="en-US">
              <a:solidFill>
                <a:schemeClr val="tx1"/>
              </a:solidFill>
            </a:endParaRPr>
          </a:p>
        </p:txBody>
      </p:sp>
      <p:sp>
        <p:nvSpPr>
          <p:cNvPr id="90196" name="Text Box 176">
            <a:extLst>
              <a:ext uri="{FF2B5EF4-FFF2-40B4-BE49-F238E27FC236}">
                <a16:creationId xmlns:a16="http://schemas.microsoft.com/office/drawing/2014/main" id="{CF5E208A-B3FD-4EE5-BBFD-DADA3F50E6DB}"/>
              </a:ext>
            </a:extLst>
          </p:cNvPr>
          <p:cNvSpPr txBox="1">
            <a:spLocks noChangeArrowheads="1"/>
          </p:cNvSpPr>
          <p:nvPr/>
        </p:nvSpPr>
        <p:spPr bwMode="auto">
          <a:xfrm>
            <a:off x="2544763" y="21224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chemeClr val="accent2"/>
                </a:solidFill>
              </a:rPr>
              <a:t>3</a:t>
            </a:r>
            <a:endParaRPr lang="en-US" altLang="en-US">
              <a:solidFill>
                <a:schemeClr val="tx1"/>
              </a:solidFill>
            </a:endParaRPr>
          </a:p>
        </p:txBody>
      </p:sp>
      <p:sp>
        <p:nvSpPr>
          <p:cNvPr id="90197" name="Text Box 177">
            <a:extLst>
              <a:ext uri="{FF2B5EF4-FFF2-40B4-BE49-F238E27FC236}">
                <a16:creationId xmlns:a16="http://schemas.microsoft.com/office/drawing/2014/main" id="{3AB515B9-6F4B-4614-A30A-7A832D320028}"/>
              </a:ext>
            </a:extLst>
          </p:cNvPr>
          <p:cNvSpPr txBox="1">
            <a:spLocks noChangeArrowheads="1"/>
          </p:cNvSpPr>
          <p:nvPr/>
        </p:nvSpPr>
        <p:spPr bwMode="auto">
          <a:xfrm>
            <a:off x="3205163" y="19827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chemeClr val="accent2"/>
                </a:solidFill>
              </a:rPr>
              <a:t>3</a:t>
            </a:r>
            <a:endParaRPr lang="en-US" altLang="en-US">
              <a:solidFill>
                <a:schemeClr val="tx1"/>
              </a:solidFill>
            </a:endParaRPr>
          </a:p>
        </p:txBody>
      </p:sp>
      <p:sp>
        <p:nvSpPr>
          <p:cNvPr id="90198" name="Text Box 182">
            <a:extLst>
              <a:ext uri="{FF2B5EF4-FFF2-40B4-BE49-F238E27FC236}">
                <a16:creationId xmlns:a16="http://schemas.microsoft.com/office/drawing/2014/main" id="{62490FFC-6A75-4AAA-9097-ADB645BC789C}"/>
              </a:ext>
            </a:extLst>
          </p:cNvPr>
          <p:cNvSpPr txBox="1">
            <a:spLocks noChangeArrowheads="1"/>
          </p:cNvSpPr>
          <p:nvPr/>
        </p:nvSpPr>
        <p:spPr bwMode="auto">
          <a:xfrm>
            <a:off x="5440363" y="32273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chemeClr val="accent2"/>
                </a:solidFill>
              </a:rPr>
              <a:t>6</a:t>
            </a:r>
            <a:endParaRPr lang="en-US" altLang="en-US">
              <a:solidFill>
                <a:schemeClr val="tx1"/>
              </a:solidFill>
            </a:endParaRPr>
          </a:p>
        </p:txBody>
      </p:sp>
      <p:sp>
        <p:nvSpPr>
          <p:cNvPr id="90199" name="Text Box 183">
            <a:extLst>
              <a:ext uri="{FF2B5EF4-FFF2-40B4-BE49-F238E27FC236}">
                <a16:creationId xmlns:a16="http://schemas.microsoft.com/office/drawing/2014/main" id="{7A97B95F-C5B7-43D9-A319-00C7CF91B3DE}"/>
              </a:ext>
            </a:extLst>
          </p:cNvPr>
          <p:cNvSpPr txBox="1">
            <a:spLocks noChangeArrowheads="1"/>
          </p:cNvSpPr>
          <p:nvPr/>
        </p:nvSpPr>
        <p:spPr bwMode="auto">
          <a:xfrm>
            <a:off x="6723063" y="33543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chemeClr val="accent2"/>
                </a:solidFill>
              </a:rPr>
              <a:t>6</a:t>
            </a:r>
            <a:endParaRPr lang="en-US" altLang="en-US">
              <a:solidFill>
                <a:schemeClr val="tx1"/>
              </a:solidFill>
            </a:endParaRPr>
          </a:p>
        </p:txBody>
      </p:sp>
      <p:sp>
        <p:nvSpPr>
          <p:cNvPr id="90200" name="Freeform 184">
            <a:extLst>
              <a:ext uri="{FF2B5EF4-FFF2-40B4-BE49-F238E27FC236}">
                <a16:creationId xmlns:a16="http://schemas.microsoft.com/office/drawing/2014/main" id="{58D74C18-06FD-4605-AD19-0E465DE86982}"/>
              </a:ext>
            </a:extLst>
          </p:cNvPr>
          <p:cNvSpPr>
            <a:spLocks/>
          </p:cNvSpPr>
          <p:nvPr/>
        </p:nvSpPr>
        <p:spPr bwMode="auto">
          <a:xfrm>
            <a:off x="687388" y="1493838"/>
            <a:ext cx="7512050" cy="2459037"/>
          </a:xfrm>
          <a:custGeom>
            <a:avLst/>
            <a:gdLst>
              <a:gd name="T0" fmla="*/ 2147483646 w 4732"/>
              <a:gd name="T1" fmla="*/ 2147483646 h 1549"/>
              <a:gd name="T2" fmla="*/ 2147483646 w 4732"/>
              <a:gd name="T3" fmla="*/ 2147483646 h 1549"/>
              <a:gd name="T4" fmla="*/ 2147483646 w 4732"/>
              <a:gd name="T5" fmla="*/ 2147483646 h 1549"/>
              <a:gd name="T6" fmla="*/ 2147483646 w 4732"/>
              <a:gd name="T7" fmla="*/ 2147483646 h 1549"/>
              <a:gd name="T8" fmla="*/ 2147483646 w 4732"/>
              <a:gd name="T9" fmla="*/ 2147483646 h 1549"/>
              <a:gd name="T10" fmla="*/ 2147483646 w 4732"/>
              <a:gd name="T11" fmla="*/ 2147483646 h 1549"/>
              <a:gd name="T12" fmla="*/ 2147483646 w 4732"/>
              <a:gd name="T13" fmla="*/ 2147483646 h 1549"/>
              <a:gd name="T14" fmla="*/ 2147483646 w 4732"/>
              <a:gd name="T15" fmla="*/ 2147483646 h 1549"/>
              <a:gd name="T16" fmla="*/ 2147483646 w 4732"/>
              <a:gd name="T17" fmla="*/ 2147483646 h 1549"/>
              <a:gd name="T18" fmla="*/ 2147483646 w 4732"/>
              <a:gd name="T19" fmla="*/ 2147483646 h 1549"/>
              <a:gd name="T20" fmla="*/ 2147483646 w 4732"/>
              <a:gd name="T21" fmla="*/ 2147483646 h 1549"/>
              <a:gd name="T22" fmla="*/ 2147483646 w 4732"/>
              <a:gd name="T23" fmla="*/ 2147483646 h 1549"/>
              <a:gd name="T24" fmla="*/ 2147483646 w 4732"/>
              <a:gd name="T25" fmla="*/ 2147483646 h 1549"/>
              <a:gd name="T26" fmla="*/ 2147483646 w 4732"/>
              <a:gd name="T27" fmla="*/ 2147483646 h 1549"/>
              <a:gd name="T28" fmla="*/ 2147483646 w 4732"/>
              <a:gd name="T29" fmla="*/ 2147483646 h 1549"/>
              <a:gd name="T30" fmla="*/ 2147483646 w 4732"/>
              <a:gd name="T31" fmla="*/ 2147483646 h 1549"/>
              <a:gd name="T32" fmla="*/ 2147483646 w 4732"/>
              <a:gd name="T33" fmla="*/ 2147483646 h 1549"/>
              <a:gd name="T34" fmla="*/ 2147483646 w 4732"/>
              <a:gd name="T35" fmla="*/ 2147483646 h 1549"/>
              <a:gd name="T36" fmla="*/ 2147483646 w 4732"/>
              <a:gd name="T37" fmla="*/ 2147483646 h 1549"/>
              <a:gd name="T38" fmla="*/ 2147483646 w 4732"/>
              <a:gd name="T39" fmla="*/ 2147483646 h 1549"/>
              <a:gd name="T40" fmla="*/ 2147483646 w 4732"/>
              <a:gd name="T41" fmla="*/ 2147483646 h 1549"/>
              <a:gd name="T42" fmla="*/ 2147483646 w 4732"/>
              <a:gd name="T43" fmla="*/ 2147483646 h 1549"/>
              <a:gd name="T44" fmla="*/ 2147483646 w 4732"/>
              <a:gd name="T45" fmla="*/ 2147483646 h 1549"/>
              <a:gd name="T46" fmla="*/ 2147483646 w 4732"/>
              <a:gd name="T47" fmla="*/ 2147483646 h 1549"/>
              <a:gd name="T48" fmla="*/ 2147483646 w 4732"/>
              <a:gd name="T49" fmla="*/ 2147483646 h 1549"/>
              <a:gd name="T50" fmla="*/ 2147483646 w 4732"/>
              <a:gd name="T51" fmla="*/ 2147483646 h 1549"/>
              <a:gd name="T52" fmla="*/ 2147483646 w 4732"/>
              <a:gd name="T53" fmla="*/ 2147483646 h 1549"/>
              <a:gd name="T54" fmla="*/ 2147483646 w 4732"/>
              <a:gd name="T55" fmla="*/ 2147483646 h 1549"/>
              <a:gd name="T56" fmla="*/ 2147483646 w 4732"/>
              <a:gd name="T57" fmla="*/ 2147483646 h 1549"/>
              <a:gd name="T58" fmla="*/ 2147483646 w 4732"/>
              <a:gd name="T59" fmla="*/ 2147483646 h 1549"/>
              <a:gd name="T60" fmla="*/ 2147483646 w 4732"/>
              <a:gd name="T61" fmla="*/ 2147483646 h 1549"/>
              <a:gd name="T62" fmla="*/ 2147483646 w 4732"/>
              <a:gd name="T63" fmla="*/ 2147483646 h 1549"/>
              <a:gd name="T64" fmla="*/ 2147483646 w 4732"/>
              <a:gd name="T65" fmla="*/ 2147483646 h 1549"/>
              <a:gd name="T66" fmla="*/ 2147483646 w 4732"/>
              <a:gd name="T67" fmla="*/ 2147483646 h 1549"/>
              <a:gd name="T68" fmla="*/ 2147483646 w 4732"/>
              <a:gd name="T69" fmla="*/ 2147483646 h 1549"/>
              <a:gd name="T70" fmla="*/ 2147483646 w 4732"/>
              <a:gd name="T71" fmla="*/ 2147483646 h 1549"/>
              <a:gd name="T72" fmla="*/ 2147483646 w 4732"/>
              <a:gd name="T73" fmla="*/ 2147483646 h 1549"/>
              <a:gd name="T74" fmla="*/ 2147483646 w 4732"/>
              <a:gd name="T75" fmla="*/ 2147483646 h 1549"/>
              <a:gd name="T76" fmla="*/ 2147483646 w 4732"/>
              <a:gd name="T77" fmla="*/ 2147483646 h 1549"/>
              <a:gd name="T78" fmla="*/ 2147483646 w 4732"/>
              <a:gd name="T79" fmla="*/ 2147483646 h 1549"/>
              <a:gd name="T80" fmla="*/ 2147483646 w 4732"/>
              <a:gd name="T81" fmla="*/ 2147483646 h 1549"/>
              <a:gd name="T82" fmla="*/ 2147483646 w 4732"/>
              <a:gd name="T83" fmla="*/ 2147483646 h 1549"/>
              <a:gd name="T84" fmla="*/ 2147483646 w 4732"/>
              <a:gd name="T85" fmla="*/ 2147483646 h 1549"/>
              <a:gd name="T86" fmla="*/ 2147483646 w 4732"/>
              <a:gd name="T87" fmla="*/ 2147483646 h 1549"/>
              <a:gd name="T88" fmla="*/ 2147483646 w 4732"/>
              <a:gd name="T89" fmla="*/ 2147483646 h 1549"/>
              <a:gd name="T90" fmla="*/ 2147483646 w 4732"/>
              <a:gd name="T91" fmla="*/ 2147483646 h 1549"/>
              <a:gd name="T92" fmla="*/ 2147483646 w 4732"/>
              <a:gd name="T93" fmla="*/ 2147483646 h 1549"/>
              <a:gd name="T94" fmla="*/ 2147483646 w 4732"/>
              <a:gd name="T95" fmla="*/ 2147483646 h 154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732" h="1549">
                <a:moveTo>
                  <a:pt x="60" y="103"/>
                </a:moveTo>
                <a:cubicBezTo>
                  <a:pt x="213" y="79"/>
                  <a:pt x="32" y="104"/>
                  <a:pt x="389" y="111"/>
                </a:cubicBezTo>
                <a:cubicBezTo>
                  <a:pt x="512" y="114"/>
                  <a:pt x="644" y="88"/>
                  <a:pt x="767" y="78"/>
                </a:cubicBezTo>
                <a:cubicBezTo>
                  <a:pt x="1090" y="0"/>
                  <a:pt x="1743" y="63"/>
                  <a:pt x="2131" y="70"/>
                </a:cubicBezTo>
                <a:cubicBezTo>
                  <a:pt x="2255" y="94"/>
                  <a:pt x="2115" y="69"/>
                  <a:pt x="2403" y="87"/>
                </a:cubicBezTo>
                <a:cubicBezTo>
                  <a:pt x="2496" y="93"/>
                  <a:pt x="2601" y="132"/>
                  <a:pt x="2698" y="144"/>
                </a:cubicBezTo>
                <a:cubicBezTo>
                  <a:pt x="2762" y="164"/>
                  <a:pt x="2830" y="169"/>
                  <a:pt x="2896" y="177"/>
                </a:cubicBezTo>
                <a:cubicBezTo>
                  <a:pt x="3144" y="207"/>
                  <a:pt x="3394" y="203"/>
                  <a:pt x="3644" y="218"/>
                </a:cubicBezTo>
                <a:cubicBezTo>
                  <a:pt x="3781" y="236"/>
                  <a:pt x="3918" y="252"/>
                  <a:pt x="4055" y="267"/>
                </a:cubicBezTo>
                <a:cubicBezTo>
                  <a:pt x="4119" y="284"/>
                  <a:pt x="4178" y="315"/>
                  <a:pt x="4244" y="325"/>
                </a:cubicBezTo>
                <a:cubicBezTo>
                  <a:pt x="4296" y="333"/>
                  <a:pt x="4348" y="334"/>
                  <a:pt x="4400" y="341"/>
                </a:cubicBezTo>
                <a:cubicBezTo>
                  <a:pt x="4424" y="350"/>
                  <a:pt x="4451" y="348"/>
                  <a:pt x="4474" y="358"/>
                </a:cubicBezTo>
                <a:cubicBezTo>
                  <a:pt x="4484" y="362"/>
                  <a:pt x="4488" y="376"/>
                  <a:pt x="4498" y="382"/>
                </a:cubicBezTo>
                <a:cubicBezTo>
                  <a:pt x="4508" y="388"/>
                  <a:pt x="4520" y="388"/>
                  <a:pt x="4531" y="391"/>
                </a:cubicBezTo>
                <a:cubicBezTo>
                  <a:pt x="4550" y="447"/>
                  <a:pt x="4523" y="383"/>
                  <a:pt x="4564" y="432"/>
                </a:cubicBezTo>
                <a:cubicBezTo>
                  <a:pt x="4582" y="453"/>
                  <a:pt x="4587" y="491"/>
                  <a:pt x="4597" y="514"/>
                </a:cubicBezTo>
                <a:cubicBezTo>
                  <a:pt x="4606" y="534"/>
                  <a:pt x="4620" y="552"/>
                  <a:pt x="4630" y="571"/>
                </a:cubicBezTo>
                <a:cubicBezTo>
                  <a:pt x="4639" y="608"/>
                  <a:pt x="4656" y="619"/>
                  <a:pt x="4671" y="654"/>
                </a:cubicBezTo>
                <a:cubicBezTo>
                  <a:pt x="4686" y="690"/>
                  <a:pt x="4695" y="731"/>
                  <a:pt x="4704" y="769"/>
                </a:cubicBezTo>
                <a:cubicBezTo>
                  <a:pt x="4720" y="951"/>
                  <a:pt x="4732" y="1048"/>
                  <a:pt x="4704" y="1278"/>
                </a:cubicBezTo>
                <a:cubicBezTo>
                  <a:pt x="4701" y="1301"/>
                  <a:pt x="4671" y="1311"/>
                  <a:pt x="4655" y="1327"/>
                </a:cubicBezTo>
                <a:cubicBezTo>
                  <a:pt x="4575" y="1407"/>
                  <a:pt x="4479" y="1437"/>
                  <a:pt x="4367" y="1443"/>
                </a:cubicBezTo>
                <a:cubicBezTo>
                  <a:pt x="4290" y="1447"/>
                  <a:pt x="4214" y="1448"/>
                  <a:pt x="4137" y="1451"/>
                </a:cubicBezTo>
                <a:cubicBezTo>
                  <a:pt x="4056" y="1477"/>
                  <a:pt x="3982" y="1503"/>
                  <a:pt x="3898" y="1516"/>
                </a:cubicBezTo>
                <a:cubicBezTo>
                  <a:pt x="3589" y="1513"/>
                  <a:pt x="3275" y="1549"/>
                  <a:pt x="2970" y="1500"/>
                </a:cubicBezTo>
                <a:cubicBezTo>
                  <a:pt x="2947" y="1496"/>
                  <a:pt x="2927" y="1478"/>
                  <a:pt x="2904" y="1475"/>
                </a:cubicBezTo>
                <a:cubicBezTo>
                  <a:pt x="2882" y="1472"/>
                  <a:pt x="2860" y="1470"/>
                  <a:pt x="2838" y="1467"/>
                </a:cubicBezTo>
                <a:cubicBezTo>
                  <a:pt x="2808" y="1457"/>
                  <a:pt x="2716" y="1434"/>
                  <a:pt x="2690" y="1418"/>
                </a:cubicBezTo>
                <a:cubicBezTo>
                  <a:pt x="2639" y="1387"/>
                  <a:pt x="2665" y="1397"/>
                  <a:pt x="2616" y="1385"/>
                </a:cubicBezTo>
                <a:cubicBezTo>
                  <a:pt x="2582" y="1362"/>
                  <a:pt x="2547" y="1355"/>
                  <a:pt x="2509" y="1336"/>
                </a:cubicBezTo>
                <a:cubicBezTo>
                  <a:pt x="2460" y="1312"/>
                  <a:pt x="2423" y="1291"/>
                  <a:pt x="2370" y="1278"/>
                </a:cubicBezTo>
                <a:cubicBezTo>
                  <a:pt x="2309" y="1239"/>
                  <a:pt x="2173" y="1211"/>
                  <a:pt x="2099" y="1204"/>
                </a:cubicBezTo>
                <a:cubicBezTo>
                  <a:pt x="2028" y="1198"/>
                  <a:pt x="1885" y="1188"/>
                  <a:pt x="1885" y="1188"/>
                </a:cubicBezTo>
                <a:cubicBezTo>
                  <a:pt x="1843" y="1180"/>
                  <a:pt x="1796" y="1158"/>
                  <a:pt x="1753" y="1155"/>
                </a:cubicBezTo>
                <a:cubicBezTo>
                  <a:pt x="1687" y="1150"/>
                  <a:pt x="1622" y="1150"/>
                  <a:pt x="1556" y="1147"/>
                </a:cubicBezTo>
                <a:cubicBezTo>
                  <a:pt x="1447" y="1127"/>
                  <a:pt x="1337" y="1126"/>
                  <a:pt x="1227" y="1114"/>
                </a:cubicBezTo>
                <a:cubicBezTo>
                  <a:pt x="1096" y="1068"/>
                  <a:pt x="908" y="1013"/>
                  <a:pt x="767" y="999"/>
                </a:cubicBezTo>
                <a:cubicBezTo>
                  <a:pt x="731" y="1000"/>
                  <a:pt x="529" y="1016"/>
                  <a:pt x="463" y="999"/>
                </a:cubicBezTo>
                <a:cubicBezTo>
                  <a:pt x="444" y="994"/>
                  <a:pt x="430" y="977"/>
                  <a:pt x="414" y="966"/>
                </a:cubicBezTo>
                <a:cubicBezTo>
                  <a:pt x="377" y="941"/>
                  <a:pt x="358" y="932"/>
                  <a:pt x="315" y="917"/>
                </a:cubicBezTo>
                <a:cubicBezTo>
                  <a:pt x="299" y="911"/>
                  <a:pt x="282" y="906"/>
                  <a:pt x="266" y="900"/>
                </a:cubicBezTo>
                <a:cubicBezTo>
                  <a:pt x="258" y="897"/>
                  <a:pt x="241" y="892"/>
                  <a:pt x="241" y="892"/>
                </a:cubicBezTo>
                <a:cubicBezTo>
                  <a:pt x="220" y="870"/>
                  <a:pt x="194" y="858"/>
                  <a:pt x="175" y="834"/>
                </a:cubicBezTo>
                <a:cubicBezTo>
                  <a:pt x="163" y="819"/>
                  <a:pt x="142" y="785"/>
                  <a:pt x="142" y="785"/>
                </a:cubicBezTo>
                <a:cubicBezTo>
                  <a:pt x="133" y="758"/>
                  <a:pt x="101" y="711"/>
                  <a:pt x="101" y="711"/>
                </a:cubicBezTo>
                <a:cubicBezTo>
                  <a:pt x="82" y="652"/>
                  <a:pt x="95" y="676"/>
                  <a:pt x="68" y="637"/>
                </a:cubicBezTo>
                <a:cubicBezTo>
                  <a:pt x="60" y="566"/>
                  <a:pt x="55" y="494"/>
                  <a:pt x="44" y="423"/>
                </a:cubicBezTo>
                <a:cubicBezTo>
                  <a:pt x="41" y="335"/>
                  <a:pt x="0" y="186"/>
                  <a:pt x="60" y="103"/>
                </a:cubicBezTo>
                <a:close/>
              </a:path>
            </a:pathLst>
          </a:custGeom>
          <a:noFill/>
          <a:ln w="9525" cap="flat" cmpd="sng">
            <a:solidFill>
              <a:srgbClr val="0099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0201" name="Freeform 186">
            <a:extLst>
              <a:ext uri="{FF2B5EF4-FFF2-40B4-BE49-F238E27FC236}">
                <a16:creationId xmlns:a16="http://schemas.microsoft.com/office/drawing/2014/main" id="{243856CD-7BF2-41FD-BD20-B26175703F34}"/>
              </a:ext>
            </a:extLst>
          </p:cNvPr>
          <p:cNvSpPr>
            <a:spLocks/>
          </p:cNvSpPr>
          <p:nvPr/>
        </p:nvSpPr>
        <p:spPr bwMode="auto">
          <a:xfrm>
            <a:off x="1384300" y="3530600"/>
            <a:ext cx="3168650" cy="1504950"/>
          </a:xfrm>
          <a:custGeom>
            <a:avLst/>
            <a:gdLst>
              <a:gd name="T0" fmla="*/ 2147483646 w 1996"/>
              <a:gd name="T1" fmla="*/ 2147483646 h 948"/>
              <a:gd name="T2" fmla="*/ 2147483646 w 1996"/>
              <a:gd name="T3" fmla="*/ 2147483646 h 948"/>
              <a:gd name="T4" fmla="*/ 2147483646 w 1996"/>
              <a:gd name="T5" fmla="*/ 2147483646 h 948"/>
              <a:gd name="T6" fmla="*/ 2147483646 w 1996"/>
              <a:gd name="T7" fmla="*/ 2147483646 h 948"/>
              <a:gd name="T8" fmla="*/ 2147483646 w 1996"/>
              <a:gd name="T9" fmla="*/ 2147483646 h 948"/>
              <a:gd name="T10" fmla="*/ 2147483646 w 1996"/>
              <a:gd name="T11" fmla="*/ 2147483646 h 948"/>
              <a:gd name="T12" fmla="*/ 2147483646 w 1996"/>
              <a:gd name="T13" fmla="*/ 2147483646 h 948"/>
              <a:gd name="T14" fmla="*/ 2147483646 w 1996"/>
              <a:gd name="T15" fmla="*/ 2147483646 h 948"/>
              <a:gd name="T16" fmla="*/ 2147483646 w 1996"/>
              <a:gd name="T17" fmla="*/ 2147483646 h 948"/>
              <a:gd name="T18" fmla="*/ 2147483646 w 1996"/>
              <a:gd name="T19" fmla="*/ 2147483646 h 948"/>
              <a:gd name="T20" fmla="*/ 2147483646 w 1996"/>
              <a:gd name="T21" fmla="*/ 2147483646 h 948"/>
              <a:gd name="T22" fmla="*/ 2147483646 w 1996"/>
              <a:gd name="T23" fmla="*/ 2147483646 h 948"/>
              <a:gd name="T24" fmla="*/ 2147483646 w 1996"/>
              <a:gd name="T25" fmla="*/ 2147483646 h 948"/>
              <a:gd name="T26" fmla="*/ 2147483646 w 1996"/>
              <a:gd name="T27" fmla="*/ 2147483646 h 948"/>
              <a:gd name="T28" fmla="*/ 2147483646 w 1996"/>
              <a:gd name="T29" fmla="*/ 2147483646 h 948"/>
              <a:gd name="T30" fmla="*/ 2147483646 w 1996"/>
              <a:gd name="T31" fmla="*/ 2147483646 h 948"/>
              <a:gd name="T32" fmla="*/ 2147483646 w 1996"/>
              <a:gd name="T33" fmla="*/ 2147483646 h 948"/>
              <a:gd name="T34" fmla="*/ 2147483646 w 1996"/>
              <a:gd name="T35" fmla="*/ 2147483646 h 948"/>
              <a:gd name="T36" fmla="*/ 2147483646 w 1996"/>
              <a:gd name="T37" fmla="*/ 2147483646 h 948"/>
              <a:gd name="T38" fmla="*/ 2147483646 w 1996"/>
              <a:gd name="T39" fmla="*/ 2147483646 h 948"/>
              <a:gd name="T40" fmla="*/ 2147483646 w 1996"/>
              <a:gd name="T41" fmla="*/ 2147483646 h 948"/>
              <a:gd name="T42" fmla="*/ 2147483646 w 1996"/>
              <a:gd name="T43" fmla="*/ 2147483646 h 948"/>
              <a:gd name="T44" fmla="*/ 2147483646 w 1996"/>
              <a:gd name="T45" fmla="*/ 2147483646 h 948"/>
              <a:gd name="T46" fmla="*/ 2147483646 w 1996"/>
              <a:gd name="T47" fmla="*/ 2147483646 h 948"/>
              <a:gd name="T48" fmla="*/ 2147483646 w 1996"/>
              <a:gd name="T49" fmla="*/ 2147483646 h 948"/>
              <a:gd name="T50" fmla="*/ 2147483646 w 1996"/>
              <a:gd name="T51" fmla="*/ 2147483646 h 948"/>
              <a:gd name="T52" fmla="*/ 2147483646 w 1996"/>
              <a:gd name="T53" fmla="*/ 2147483646 h 948"/>
              <a:gd name="T54" fmla="*/ 2147483646 w 1996"/>
              <a:gd name="T55" fmla="*/ 2147483646 h 948"/>
              <a:gd name="T56" fmla="*/ 2147483646 w 1996"/>
              <a:gd name="T57" fmla="*/ 2147483646 h 9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996" h="948">
                <a:moveTo>
                  <a:pt x="81" y="118"/>
                </a:moveTo>
                <a:cubicBezTo>
                  <a:pt x="321" y="0"/>
                  <a:pt x="609" y="13"/>
                  <a:pt x="870" y="3"/>
                </a:cubicBezTo>
                <a:cubicBezTo>
                  <a:pt x="1031" y="8"/>
                  <a:pt x="1181" y="15"/>
                  <a:pt x="1339" y="28"/>
                </a:cubicBezTo>
                <a:cubicBezTo>
                  <a:pt x="1366" y="36"/>
                  <a:pt x="1386" y="55"/>
                  <a:pt x="1413" y="61"/>
                </a:cubicBezTo>
                <a:cubicBezTo>
                  <a:pt x="1480" y="75"/>
                  <a:pt x="1594" y="75"/>
                  <a:pt x="1643" y="77"/>
                </a:cubicBezTo>
                <a:cubicBezTo>
                  <a:pt x="1708" y="86"/>
                  <a:pt x="1770" y="98"/>
                  <a:pt x="1832" y="118"/>
                </a:cubicBezTo>
                <a:cubicBezTo>
                  <a:pt x="1853" y="141"/>
                  <a:pt x="1898" y="184"/>
                  <a:pt x="1898" y="184"/>
                </a:cubicBezTo>
                <a:cubicBezTo>
                  <a:pt x="1926" y="241"/>
                  <a:pt x="1954" y="294"/>
                  <a:pt x="1972" y="356"/>
                </a:cubicBezTo>
                <a:cubicBezTo>
                  <a:pt x="1975" y="367"/>
                  <a:pt x="1977" y="378"/>
                  <a:pt x="1980" y="389"/>
                </a:cubicBezTo>
                <a:cubicBezTo>
                  <a:pt x="1985" y="406"/>
                  <a:pt x="1996" y="439"/>
                  <a:pt x="1996" y="439"/>
                </a:cubicBezTo>
                <a:cubicBezTo>
                  <a:pt x="1993" y="496"/>
                  <a:pt x="1995" y="554"/>
                  <a:pt x="1988" y="611"/>
                </a:cubicBezTo>
                <a:cubicBezTo>
                  <a:pt x="1987" y="623"/>
                  <a:pt x="1976" y="633"/>
                  <a:pt x="1972" y="644"/>
                </a:cubicBezTo>
                <a:cubicBezTo>
                  <a:pt x="1933" y="748"/>
                  <a:pt x="1908" y="818"/>
                  <a:pt x="1791" y="850"/>
                </a:cubicBezTo>
                <a:cubicBezTo>
                  <a:pt x="1768" y="882"/>
                  <a:pt x="1739" y="890"/>
                  <a:pt x="1709" y="915"/>
                </a:cubicBezTo>
                <a:cubicBezTo>
                  <a:pt x="1703" y="920"/>
                  <a:pt x="1699" y="929"/>
                  <a:pt x="1692" y="932"/>
                </a:cubicBezTo>
                <a:cubicBezTo>
                  <a:pt x="1668" y="941"/>
                  <a:pt x="1642" y="940"/>
                  <a:pt x="1618" y="948"/>
                </a:cubicBezTo>
                <a:cubicBezTo>
                  <a:pt x="1409" y="940"/>
                  <a:pt x="1208" y="914"/>
                  <a:pt x="1002" y="882"/>
                </a:cubicBezTo>
                <a:cubicBezTo>
                  <a:pt x="855" y="893"/>
                  <a:pt x="733" y="897"/>
                  <a:pt x="583" y="891"/>
                </a:cubicBezTo>
                <a:cubicBezTo>
                  <a:pt x="526" y="853"/>
                  <a:pt x="552" y="864"/>
                  <a:pt x="509" y="850"/>
                </a:cubicBezTo>
                <a:cubicBezTo>
                  <a:pt x="462" y="802"/>
                  <a:pt x="487" y="814"/>
                  <a:pt x="443" y="800"/>
                </a:cubicBezTo>
                <a:cubicBezTo>
                  <a:pt x="422" y="780"/>
                  <a:pt x="398" y="764"/>
                  <a:pt x="377" y="743"/>
                </a:cubicBezTo>
                <a:cubicBezTo>
                  <a:pt x="363" y="729"/>
                  <a:pt x="336" y="702"/>
                  <a:pt x="336" y="702"/>
                </a:cubicBezTo>
                <a:cubicBezTo>
                  <a:pt x="318" y="665"/>
                  <a:pt x="296" y="634"/>
                  <a:pt x="262" y="611"/>
                </a:cubicBezTo>
                <a:cubicBezTo>
                  <a:pt x="220" y="548"/>
                  <a:pt x="129" y="510"/>
                  <a:pt x="81" y="447"/>
                </a:cubicBezTo>
                <a:cubicBezTo>
                  <a:pt x="41" y="394"/>
                  <a:pt x="29" y="335"/>
                  <a:pt x="7" y="274"/>
                </a:cubicBezTo>
                <a:cubicBezTo>
                  <a:pt x="10" y="236"/>
                  <a:pt x="0" y="194"/>
                  <a:pt x="16" y="159"/>
                </a:cubicBezTo>
                <a:cubicBezTo>
                  <a:pt x="17" y="156"/>
                  <a:pt x="106" y="130"/>
                  <a:pt x="122" y="126"/>
                </a:cubicBezTo>
                <a:cubicBezTo>
                  <a:pt x="119" y="118"/>
                  <a:pt x="110" y="109"/>
                  <a:pt x="114" y="102"/>
                </a:cubicBezTo>
                <a:cubicBezTo>
                  <a:pt x="127" y="77"/>
                  <a:pt x="139" y="94"/>
                  <a:pt x="147" y="102"/>
                </a:cubicBezTo>
              </a:path>
            </a:pathLst>
          </a:custGeom>
          <a:noFill/>
          <a:ln w="9525" cap="flat" cmpd="sng">
            <a:solidFill>
              <a:srgbClr val="0099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0202" name="Freeform 189">
            <a:extLst>
              <a:ext uri="{FF2B5EF4-FFF2-40B4-BE49-F238E27FC236}">
                <a16:creationId xmlns:a16="http://schemas.microsoft.com/office/drawing/2014/main" id="{3954D4E4-8873-4D90-BDA7-8AEF499106FD}"/>
              </a:ext>
            </a:extLst>
          </p:cNvPr>
          <p:cNvSpPr>
            <a:spLocks/>
          </p:cNvSpPr>
          <p:nvPr/>
        </p:nvSpPr>
        <p:spPr bwMode="auto">
          <a:xfrm>
            <a:off x="835025" y="4057650"/>
            <a:ext cx="6834188" cy="2155825"/>
          </a:xfrm>
          <a:custGeom>
            <a:avLst/>
            <a:gdLst>
              <a:gd name="T0" fmla="*/ 2147483646 w 4305"/>
              <a:gd name="T1" fmla="*/ 2147483646 h 1358"/>
              <a:gd name="T2" fmla="*/ 2147483646 w 4305"/>
              <a:gd name="T3" fmla="*/ 2147483646 h 1358"/>
              <a:gd name="T4" fmla="*/ 2147483646 w 4305"/>
              <a:gd name="T5" fmla="*/ 2147483646 h 1358"/>
              <a:gd name="T6" fmla="*/ 2147483646 w 4305"/>
              <a:gd name="T7" fmla="*/ 2147483646 h 1358"/>
              <a:gd name="T8" fmla="*/ 2147483646 w 4305"/>
              <a:gd name="T9" fmla="*/ 2147483646 h 1358"/>
              <a:gd name="T10" fmla="*/ 2147483646 w 4305"/>
              <a:gd name="T11" fmla="*/ 2147483646 h 1358"/>
              <a:gd name="T12" fmla="*/ 2147483646 w 4305"/>
              <a:gd name="T13" fmla="*/ 2147483646 h 1358"/>
              <a:gd name="T14" fmla="*/ 2147483646 w 4305"/>
              <a:gd name="T15" fmla="*/ 2147483646 h 1358"/>
              <a:gd name="T16" fmla="*/ 2147483646 w 4305"/>
              <a:gd name="T17" fmla="*/ 2147483646 h 1358"/>
              <a:gd name="T18" fmla="*/ 2147483646 w 4305"/>
              <a:gd name="T19" fmla="*/ 2147483646 h 1358"/>
              <a:gd name="T20" fmla="*/ 2147483646 w 4305"/>
              <a:gd name="T21" fmla="*/ 2147483646 h 1358"/>
              <a:gd name="T22" fmla="*/ 2147483646 w 4305"/>
              <a:gd name="T23" fmla="*/ 2147483646 h 1358"/>
              <a:gd name="T24" fmla="*/ 2147483646 w 4305"/>
              <a:gd name="T25" fmla="*/ 2147483646 h 1358"/>
              <a:gd name="T26" fmla="*/ 2147483646 w 4305"/>
              <a:gd name="T27" fmla="*/ 2147483646 h 1358"/>
              <a:gd name="T28" fmla="*/ 2147483646 w 4305"/>
              <a:gd name="T29" fmla="*/ 2147483646 h 1358"/>
              <a:gd name="T30" fmla="*/ 2147483646 w 4305"/>
              <a:gd name="T31" fmla="*/ 2147483646 h 1358"/>
              <a:gd name="T32" fmla="*/ 2147483646 w 4305"/>
              <a:gd name="T33" fmla="*/ 0 h 1358"/>
              <a:gd name="T34" fmla="*/ 2147483646 w 4305"/>
              <a:gd name="T35" fmla="*/ 2147483646 h 1358"/>
              <a:gd name="T36" fmla="*/ 2147483646 w 4305"/>
              <a:gd name="T37" fmla="*/ 2147483646 h 1358"/>
              <a:gd name="T38" fmla="*/ 2147483646 w 4305"/>
              <a:gd name="T39" fmla="*/ 2147483646 h 1358"/>
              <a:gd name="T40" fmla="*/ 2147483646 w 4305"/>
              <a:gd name="T41" fmla="*/ 2147483646 h 1358"/>
              <a:gd name="T42" fmla="*/ 2147483646 w 4305"/>
              <a:gd name="T43" fmla="*/ 2147483646 h 1358"/>
              <a:gd name="T44" fmla="*/ 2147483646 w 4305"/>
              <a:gd name="T45" fmla="*/ 2147483646 h 1358"/>
              <a:gd name="T46" fmla="*/ 2147483646 w 4305"/>
              <a:gd name="T47" fmla="*/ 2147483646 h 1358"/>
              <a:gd name="T48" fmla="*/ 2147483646 w 4305"/>
              <a:gd name="T49" fmla="*/ 2147483646 h 1358"/>
              <a:gd name="T50" fmla="*/ 2147483646 w 4305"/>
              <a:gd name="T51" fmla="*/ 2147483646 h 1358"/>
              <a:gd name="T52" fmla="*/ 2147483646 w 4305"/>
              <a:gd name="T53" fmla="*/ 2147483646 h 1358"/>
              <a:gd name="T54" fmla="*/ 2147483646 w 4305"/>
              <a:gd name="T55" fmla="*/ 2147483646 h 1358"/>
              <a:gd name="T56" fmla="*/ 2147483646 w 4305"/>
              <a:gd name="T57" fmla="*/ 2147483646 h 1358"/>
              <a:gd name="T58" fmla="*/ 2147483646 w 4305"/>
              <a:gd name="T59" fmla="*/ 2147483646 h 1358"/>
              <a:gd name="T60" fmla="*/ 2147483646 w 4305"/>
              <a:gd name="T61" fmla="*/ 2147483646 h 1358"/>
              <a:gd name="T62" fmla="*/ 2147483646 w 4305"/>
              <a:gd name="T63" fmla="*/ 2147483646 h 1358"/>
              <a:gd name="T64" fmla="*/ 2147483646 w 4305"/>
              <a:gd name="T65" fmla="*/ 2147483646 h 1358"/>
              <a:gd name="T66" fmla="*/ 2147483646 w 4305"/>
              <a:gd name="T67" fmla="*/ 2147483646 h 1358"/>
              <a:gd name="T68" fmla="*/ 2147483646 w 4305"/>
              <a:gd name="T69" fmla="*/ 2147483646 h 1358"/>
              <a:gd name="T70" fmla="*/ 2147483646 w 4305"/>
              <a:gd name="T71" fmla="*/ 2147483646 h 1358"/>
              <a:gd name="T72" fmla="*/ 2147483646 w 4305"/>
              <a:gd name="T73" fmla="*/ 2147483646 h 1358"/>
              <a:gd name="T74" fmla="*/ 2147483646 w 4305"/>
              <a:gd name="T75" fmla="*/ 2147483646 h 1358"/>
              <a:gd name="T76" fmla="*/ 2147483646 w 4305"/>
              <a:gd name="T77" fmla="*/ 2147483646 h 1358"/>
              <a:gd name="T78" fmla="*/ 2147483646 w 4305"/>
              <a:gd name="T79" fmla="*/ 2147483646 h 1358"/>
              <a:gd name="T80" fmla="*/ 2147483646 w 4305"/>
              <a:gd name="T81" fmla="*/ 2147483646 h 1358"/>
              <a:gd name="T82" fmla="*/ 2147483646 w 4305"/>
              <a:gd name="T83" fmla="*/ 2147483646 h 1358"/>
              <a:gd name="T84" fmla="*/ 2147483646 w 4305"/>
              <a:gd name="T85" fmla="*/ 2147483646 h 1358"/>
              <a:gd name="T86" fmla="*/ 2147483646 w 4305"/>
              <a:gd name="T87" fmla="*/ 2147483646 h 1358"/>
              <a:gd name="T88" fmla="*/ 2147483646 w 4305"/>
              <a:gd name="T89" fmla="*/ 2147483646 h 1358"/>
              <a:gd name="T90" fmla="*/ 2147483646 w 4305"/>
              <a:gd name="T91" fmla="*/ 2147483646 h 13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305" h="1358">
                <a:moveTo>
                  <a:pt x="8" y="739"/>
                </a:moveTo>
                <a:cubicBezTo>
                  <a:pt x="11" y="857"/>
                  <a:pt x="11" y="975"/>
                  <a:pt x="16" y="1093"/>
                </a:cubicBezTo>
                <a:cubicBezTo>
                  <a:pt x="18" y="1131"/>
                  <a:pt x="29" y="1218"/>
                  <a:pt x="66" y="1241"/>
                </a:cubicBezTo>
                <a:cubicBezTo>
                  <a:pt x="88" y="1254"/>
                  <a:pt x="117" y="1261"/>
                  <a:pt x="140" y="1274"/>
                </a:cubicBezTo>
                <a:cubicBezTo>
                  <a:pt x="157" y="1284"/>
                  <a:pt x="173" y="1296"/>
                  <a:pt x="189" y="1307"/>
                </a:cubicBezTo>
                <a:cubicBezTo>
                  <a:pt x="240" y="1342"/>
                  <a:pt x="409" y="1325"/>
                  <a:pt x="485" y="1331"/>
                </a:cubicBezTo>
                <a:cubicBezTo>
                  <a:pt x="973" y="1325"/>
                  <a:pt x="940" y="1358"/>
                  <a:pt x="1200" y="1307"/>
                </a:cubicBezTo>
                <a:cubicBezTo>
                  <a:pt x="2019" y="1317"/>
                  <a:pt x="2838" y="1331"/>
                  <a:pt x="3657" y="1315"/>
                </a:cubicBezTo>
                <a:cubicBezTo>
                  <a:pt x="3786" y="1308"/>
                  <a:pt x="3906" y="1289"/>
                  <a:pt x="4035" y="1282"/>
                </a:cubicBezTo>
                <a:cubicBezTo>
                  <a:pt x="4070" y="1271"/>
                  <a:pt x="4099" y="1252"/>
                  <a:pt x="4134" y="1241"/>
                </a:cubicBezTo>
                <a:cubicBezTo>
                  <a:pt x="4199" y="1197"/>
                  <a:pt x="4174" y="1114"/>
                  <a:pt x="4216" y="1052"/>
                </a:cubicBezTo>
                <a:cubicBezTo>
                  <a:pt x="4245" y="963"/>
                  <a:pt x="4267" y="872"/>
                  <a:pt x="4290" y="781"/>
                </a:cubicBezTo>
                <a:cubicBezTo>
                  <a:pt x="4301" y="650"/>
                  <a:pt x="4305" y="640"/>
                  <a:pt x="4290" y="476"/>
                </a:cubicBezTo>
                <a:cubicBezTo>
                  <a:pt x="4290" y="474"/>
                  <a:pt x="4270" y="416"/>
                  <a:pt x="4266" y="403"/>
                </a:cubicBezTo>
                <a:cubicBezTo>
                  <a:pt x="4230" y="295"/>
                  <a:pt x="4183" y="203"/>
                  <a:pt x="4093" y="131"/>
                </a:cubicBezTo>
                <a:cubicBezTo>
                  <a:pt x="4053" y="99"/>
                  <a:pt x="3999" y="101"/>
                  <a:pt x="3953" y="82"/>
                </a:cubicBezTo>
                <a:cubicBezTo>
                  <a:pt x="3881" y="52"/>
                  <a:pt x="3817" y="19"/>
                  <a:pt x="3740" y="0"/>
                </a:cubicBezTo>
                <a:cubicBezTo>
                  <a:pt x="3552" y="7"/>
                  <a:pt x="3368" y="23"/>
                  <a:pt x="3181" y="41"/>
                </a:cubicBezTo>
                <a:cubicBezTo>
                  <a:pt x="3134" y="52"/>
                  <a:pt x="3083" y="50"/>
                  <a:pt x="3041" y="74"/>
                </a:cubicBezTo>
                <a:cubicBezTo>
                  <a:pt x="3022" y="85"/>
                  <a:pt x="3004" y="101"/>
                  <a:pt x="2983" y="107"/>
                </a:cubicBezTo>
                <a:cubicBezTo>
                  <a:pt x="2938" y="120"/>
                  <a:pt x="2844" y="131"/>
                  <a:pt x="2844" y="131"/>
                </a:cubicBezTo>
                <a:cubicBezTo>
                  <a:pt x="2790" y="153"/>
                  <a:pt x="2736" y="155"/>
                  <a:pt x="2679" y="164"/>
                </a:cubicBezTo>
                <a:cubicBezTo>
                  <a:pt x="2671" y="167"/>
                  <a:pt x="2660" y="165"/>
                  <a:pt x="2655" y="172"/>
                </a:cubicBezTo>
                <a:cubicBezTo>
                  <a:pt x="2647" y="184"/>
                  <a:pt x="2650" y="200"/>
                  <a:pt x="2646" y="214"/>
                </a:cubicBezTo>
                <a:cubicBezTo>
                  <a:pt x="2641" y="231"/>
                  <a:pt x="2635" y="247"/>
                  <a:pt x="2630" y="263"/>
                </a:cubicBezTo>
                <a:cubicBezTo>
                  <a:pt x="2620" y="293"/>
                  <a:pt x="2621" y="313"/>
                  <a:pt x="2614" y="345"/>
                </a:cubicBezTo>
                <a:cubicBezTo>
                  <a:pt x="2603" y="396"/>
                  <a:pt x="2580" y="443"/>
                  <a:pt x="2564" y="493"/>
                </a:cubicBezTo>
                <a:cubicBezTo>
                  <a:pt x="2557" y="544"/>
                  <a:pt x="2547" y="592"/>
                  <a:pt x="2531" y="641"/>
                </a:cubicBezTo>
                <a:cubicBezTo>
                  <a:pt x="2526" y="657"/>
                  <a:pt x="2527" y="678"/>
                  <a:pt x="2515" y="690"/>
                </a:cubicBezTo>
                <a:cubicBezTo>
                  <a:pt x="2468" y="737"/>
                  <a:pt x="2497" y="706"/>
                  <a:pt x="2433" y="789"/>
                </a:cubicBezTo>
                <a:cubicBezTo>
                  <a:pt x="2406" y="824"/>
                  <a:pt x="2390" y="861"/>
                  <a:pt x="2351" y="887"/>
                </a:cubicBezTo>
                <a:cubicBezTo>
                  <a:pt x="2307" y="884"/>
                  <a:pt x="2263" y="885"/>
                  <a:pt x="2219" y="879"/>
                </a:cubicBezTo>
                <a:cubicBezTo>
                  <a:pt x="2179" y="873"/>
                  <a:pt x="2137" y="845"/>
                  <a:pt x="2096" y="838"/>
                </a:cubicBezTo>
                <a:cubicBezTo>
                  <a:pt x="2050" y="830"/>
                  <a:pt x="1962" y="825"/>
                  <a:pt x="1923" y="822"/>
                </a:cubicBezTo>
                <a:cubicBezTo>
                  <a:pt x="1911" y="819"/>
                  <a:pt x="1864" y="809"/>
                  <a:pt x="1849" y="805"/>
                </a:cubicBezTo>
                <a:cubicBezTo>
                  <a:pt x="1833" y="800"/>
                  <a:pt x="1800" y="789"/>
                  <a:pt x="1800" y="789"/>
                </a:cubicBezTo>
                <a:cubicBezTo>
                  <a:pt x="1755" y="759"/>
                  <a:pt x="1696" y="753"/>
                  <a:pt x="1644" y="739"/>
                </a:cubicBezTo>
                <a:cubicBezTo>
                  <a:pt x="1607" y="729"/>
                  <a:pt x="1559" y="702"/>
                  <a:pt x="1520" y="698"/>
                </a:cubicBezTo>
                <a:cubicBezTo>
                  <a:pt x="1468" y="693"/>
                  <a:pt x="1416" y="693"/>
                  <a:pt x="1364" y="690"/>
                </a:cubicBezTo>
                <a:cubicBezTo>
                  <a:pt x="1283" y="674"/>
                  <a:pt x="1200" y="677"/>
                  <a:pt x="1118" y="666"/>
                </a:cubicBezTo>
                <a:cubicBezTo>
                  <a:pt x="1035" y="655"/>
                  <a:pt x="954" y="628"/>
                  <a:pt x="871" y="624"/>
                </a:cubicBezTo>
                <a:cubicBezTo>
                  <a:pt x="764" y="619"/>
                  <a:pt x="658" y="619"/>
                  <a:pt x="551" y="616"/>
                </a:cubicBezTo>
                <a:cubicBezTo>
                  <a:pt x="477" y="610"/>
                  <a:pt x="401" y="609"/>
                  <a:pt x="329" y="592"/>
                </a:cubicBezTo>
                <a:cubicBezTo>
                  <a:pt x="311" y="593"/>
                  <a:pt x="221" y="588"/>
                  <a:pt x="181" y="608"/>
                </a:cubicBezTo>
                <a:cubicBezTo>
                  <a:pt x="112" y="642"/>
                  <a:pt x="99" y="731"/>
                  <a:pt x="25" y="756"/>
                </a:cubicBezTo>
                <a:cubicBezTo>
                  <a:pt x="0" y="780"/>
                  <a:pt x="8" y="780"/>
                  <a:pt x="8" y="739"/>
                </a:cubicBezTo>
                <a:close/>
              </a:path>
            </a:pathLst>
          </a:custGeom>
          <a:noFill/>
          <a:ln w="9525" cap="flat" cmpd="sng">
            <a:solidFill>
              <a:srgbClr val="0099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0203" name="Text Box 190">
            <a:extLst>
              <a:ext uri="{FF2B5EF4-FFF2-40B4-BE49-F238E27FC236}">
                <a16:creationId xmlns:a16="http://schemas.microsoft.com/office/drawing/2014/main" id="{3D84A0D1-1245-419B-826A-510A952A43F7}"/>
              </a:ext>
            </a:extLst>
          </p:cNvPr>
          <p:cNvSpPr txBox="1">
            <a:spLocks noChangeArrowheads="1"/>
          </p:cNvSpPr>
          <p:nvPr/>
        </p:nvSpPr>
        <p:spPr bwMode="auto">
          <a:xfrm>
            <a:off x="4945063" y="56673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25</a:t>
            </a:r>
            <a:endParaRPr lang="en-US" altLang="en-US">
              <a:solidFill>
                <a:schemeClr val="tx1"/>
              </a:solidFill>
            </a:endParaRPr>
          </a:p>
        </p:txBody>
      </p:sp>
      <p:sp>
        <p:nvSpPr>
          <p:cNvPr id="90204" name="Line 191">
            <a:extLst>
              <a:ext uri="{FF2B5EF4-FFF2-40B4-BE49-F238E27FC236}">
                <a16:creationId xmlns:a16="http://schemas.microsoft.com/office/drawing/2014/main" id="{B756457D-D390-4A2E-898A-E5898CC8F783}"/>
              </a:ext>
            </a:extLst>
          </p:cNvPr>
          <p:cNvSpPr>
            <a:spLocks noChangeShapeType="1"/>
          </p:cNvSpPr>
          <p:nvPr/>
        </p:nvSpPr>
        <p:spPr bwMode="auto">
          <a:xfrm>
            <a:off x="4945063" y="5668963"/>
            <a:ext cx="387350" cy="336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05" name="Line 192">
            <a:extLst>
              <a:ext uri="{FF2B5EF4-FFF2-40B4-BE49-F238E27FC236}">
                <a16:creationId xmlns:a16="http://schemas.microsoft.com/office/drawing/2014/main" id="{67C65198-A37B-4CAD-A470-F55B49326431}"/>
              </a:ext>
            </a:extLst>
          </p:cNvPr>
          <p:cNvSpPr>
            <a:spLocks noChangeShapeType="1"/>
          </p:cNvSpPr>
          <p:nvPr/>
        </p:nvSpPr>
        <p:spPr bwMode="auto">
          <a:xfrm flipH="1">
            <a:off x="4945063" y="5668963"/>
            <a:ext cx="331787" cy="277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06" name="Text Box 193">
            <a:extLst>
              <a:ext uri="{FF2B5EF4-FFF2-40B4-BE49-F238E27FC236}">
                <a16:creationId xmlns:a16="http://schemas.microsoft.com/office/drawing/2014/main" id="{3DBB5367-CD58-4591-AB23-939E75422D3E}"/>
              </a:ext>
            </a:extLst>
          </p:cNvPr>
          <p:cNvSpPr txBox="1">
            <a:spLocks noChangeArrowheads="1"/>
          </p:cNvSpPr>
          <p:nvPr/>
        </p:nvSpPr>
        <p:spPr bwMode="auto">
          <a:xfrm>
            <a:off x="6996113" y="466883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rgbClr val="FF0066"/>
                </a:solidFill>
              </a:rPr>
              <a:t>38</a:t>
            </a:r>
            <a:endParaRPr lang="en-US" altLang="en-US">
              <a:solidFill>
                <a:schemeClr val="tx1"/>
              </a:solidFill>
            </a:endParaRPr>
          </a:p>
        </p:txBody>
      </p:sp>
      <p:sp>
        <p:nvSpPr>
          <p:cNvPr id="90207" name="Line 194">
            <a:extLst>
              <a:ext uri="{FF2B5EF4-FFF2-40B4-BE49-F238E27FC236}">
                <a16:creationId xmlns:a16="http://schemas.microsoft.com/office/drawing/2014/main" id="{445C1433-2646-43F2-94A7-4AE45825DE28}"/>
              </a:ext>
            </a:extLst>
          </p:cNvPr>
          <p:cNvSpPr>
            <a:spLocks noChangeShapeType="1"/>
          </p:cNvSpPr>
          <p:nvPr/>
        </p:nvSpPr>
        <p:spPr bwMode="auto">
          <a:xfrm>
            <a:off x="7040563" y="4691063"/>
            <a:ext cx="387350" cy="336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08" name="Line 195">
            <a:extLst>
              <a:ext uri="{FF2B5EF4-FFF2-40B4-BE49-F238E27FC236}">
                <a16:creationId xmlns:a16="http://schemas.microsoft.com/office/drawing/2014/main" id="{C393D326-2979-488A-B3E9-F98B13DC6221}"/>
              </a:ext>
            </a:extLst>
          </p:cNvPr>
          <p:cNvSpPr>
            <a:spLocks noChangeShapeType="1"/>
          </p:cNvSpPr>
          <p:nvPr/>
        </p:nvSpPr>
        <p:spPr bwMode="auto">
          <a:xfrm flipH="1">
            <a:off x="7040563" y="4691063"/>
            <a:ext cx="331787" cy="277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209" name="Text Box 196">
            <a:extLst>
              <a:ext uri="{FF2B5EF4-FFF2-40B4-BE49-F238E27FC236}">
                <a16:creationId xmlns:a16="http://schemas.microsoft.com/office/drawing/2014/main" id="{EADFBAE7-FC8D-4D99-9BCF-9F5FAC3807C0}"/>
              </a:ext>
            </a:extLst>
          </p:cNvPr>
          <p:cNvSpPr txBox="1">
            <a:spLocks noChangeArrowheads="1"/>
          </p:cNvSpPr>
          <p:nvPr/>
        </p:nvSpPr>
        <p:spPr bwMode="auto">
          <a:xfrm>
            <a:off x="5478463" y="39766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chemeClr val="accent2"/>
                </a:solidFill>
              </a:rPr>
              <a:t>5</a:t>
            </a:r>
            <a:endParaRPr lang="en-US" altLang="en-US">
              <a:solidFill>
                <a:schemeClr val="tx1"/>
              </a:solidFill>
            </a:endParaRPr>
          </a:p>
        </p:txBody>
      </p:sp>
      <p:sp>
        <p:nvSpPr>
          <p:cNvPr id="90210" name="Text Box 197">
            <a:extLst>
              <a:ext uri="{FF2B5EF4-FFF2-40B4-BE49-F238E27FC236}">
                <a16:creationId xmlns:a16="http://schemas.microsoft.com/office/drawing/2014/main" id="{3AF1248D-8272-46B9-BAD9-CCA2166139F1}"/>
              </a:ext>
            </a:extLst>
          </p:cNvPr>
          <p:cNvSpPr txBox="1">
            <a:spLocks noChangeArrowheads="1"/>
          </p:cNvSpPr>
          <p:nvPr/>
        </p:nvSpPr>
        <p:spPr bwMode="auto">
          <a:xfrm>
            <a:off x="1377950" y="55864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chemeClr val="accent2"/>
                </a:solidFill>
              </a:rPr>
              <a:t>2</a:t>
            </a:r>
            <a:endParaRPr lang="en-US" altLang="en-US">
              <a:solidFill>
                <a:schemeClr val="tx1"/>
              </a:solidFill>
            </a:endParaRPr>
          </a:p>
        </p:txBody>
      </p:sp>
      <p:sp>
        <p:nvSpPr>
          <p:cNvPr id="90211" name="Text Box 198">
            <a:extLst>
              <a:ext uri="{FF2B5EF4-FFF2-40B4-BE49-F238E27FC236}">
                <a16:creationId xmlns:a16="http://schemas.microsoft.com/office/drawing/2014/main" id="{2EACD966-5509-4EF0-83B8-8475D68C26A2}"/>
              </a:ext>
            </a:extLst>
          </p:cNvPr>
          <p:cNvSpPr txBox="1">
            <a:spLocks noChangeArrowheads="1"/>
          </p:cNvSpPr>
          <p:nvPr/>
        </p:nvSpPr>
        <p:spPr bwMode="auto">
          <a:xfrm>
            <a:off x="6596063" y="40020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chemeClr val="accent2"/>
                </a:solidFill>
              </a:rPr>
              <a:t>5</a:t>
            </a:r>
            <a:endParaRPr lang="en-US" altLang="en-US">
              <a:solidFill>
                <a:schemeClr val="tx1"/>
              </a:solidFill>
            </a:endParaRPr>
          </a:p>
        </p:txBody>
      </p:sp>
      <p:sp>
        <p:nvSpPr>
          <p:cNvPr id="90212" name="Text Box 199">
            <a:extLst>
              <a:ext uri="{FF2B5EF4-FFF2-40B4-BE49-F238E27FC236}">
                <a16:creationId xmlns:a16="http://schemas.microsoft.com/office/drawing/2014/main" id="{43B53586-CFC1-4006-95E8-31A5CBB926F2}"/>
              </a:ext>
            </a:extLst>
          </p:cNvPr>
          <p:cNvSpPr txBox="1">
            <a:spLocks noChangeArrowheads="1"/>
          </p:cNvSpPr>
          <p:nvPr/>
        </p:nvSpPr>
        <p:spPr bwMode="auto">
          <a:xfrm>
            <a:off x="5414963" y="48783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chemeClr val="accent2"/>
                </a:solidFill>
              </a:rPr>
              <a:t>3</a:t>
            </a:r>
            <a:endParaRPr lang="en-US" altLang="en-US">
              <a:solidFill>
                <a:schemeClr val="tx1"/>
              </a:solidFill>
            </a:endParaRPr>
          </a:p>
        </p:txBody>
      </p:sp>
      <p:sp>
        <p:nvSpPr>
          <p:cNvPr id="90213" name="Text Box 200">
            <a:extLst>
              <a:ext uri="{FF2B5EF4-FFF2-40B4-BE49-F238E27FC236}">
                <a16:creationId xmlns:a16="http://schemas.microsoft.com/office/drawing/2014/main" id="{6BD129BA-BC7C-45F9-95D2-D3B06D8D6A94}"/>
              </a:ext>
            </a:extLst>
          </p:cNvPr>
          <p:cNvSpPr txBox="1">
            <a:spLocks noChangeArrowheads="1"/>
          </p:cNvSpPr>
          <p:nvPr/>
        </p:nvSpPr>
        <p:spPr bwMode="auto">
          <a:xfrm>
            <a:off x="6646863" y="48783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chemeClr val="accent2"/>
                </a:solidFill>
              </a:rPr>
              <a:t>3</a:t>
            </a:r>
            <a:endParaRPr lang="en-US" altLang="en-US">
              <a:solidFill>
                <a:schemeClr val="tx1"/>
              </a:solidFill>
            </a:endParaRPr>
          </a:p>
        </p:txBody>
      </p:sp>
      <p:sp>
        <p:nvSpPr>
          <p:cNvPr id="90214" name="Text Box 201">
            <a:extLst>
              <a:ext uri="{FF2B5EF4-FFF2-40B4-BE49-F238E27FC236}">
                <a16:creationId xmlns:a16="http://schemas.microsoft.com/office/drawing/2014/main" id="{190CA3A6-EF89-4992-B13A-B5520DDA87A7}"/>
              </a:ext>
            </a:extLst>
          </p:cNvPr>
          <p:cNvSpPr txBox="1">
            <a:spLocks noChangeArrowheads="1"/>
          </p:cNvSpPr>
          <p:nvPr/>
        </p:nvSpPr>
        <p:spPr bwMode="auto">
          <a:xfrm>
            <a:off x="2773363" y="55768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600" b="1">
                <a:solidFill>
                  <a:schemeClr val="accent2"/>
                </a:solidFill>
              </a:rPr>
              <a:t>2</a:t>
            </a:r>
            <a:endParaRPr lang="en-US" altLang="en-US">
              <a:solidFill>
                <a:schemeClr val="tx1"/>
              </a:solidFill>
            </a:endParaRPr>
          </a:p>
        </p:txBody>
      </p:sp>
      <p:sp>
        <p:nvSpPr>
          <p:cNvPr id="90215" name="Text Box 202">
            <a:extLst>
              <a:ext uri="{FF2B5EF4-FFF2-40B4-BE49-F238E27FC236}">
                <a16:creationId xmlns:a16="http://schemas.microsoft.com/office/drawing/2014/main" id="{5250F0C2-57FB-4A97-9572-6E439394891A}"/>
              </a:ext>
            </a:extLst>
          </p:cNvPr>
          <p:cNvSpPr txBox="1">
            <a:spLocks noChangeArrowheads="1"/>
          </p:cNvSpPr>
          <p:nvPr/>
        </p:nvSpPr>
        <p:spPr bwMode="auto">
          <a:xfrm>
            <a:off x="593725" y="1958975"/>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MP</a:t>
            </a:r>
          </a:p>
        </p:txBody>
      </p:sp>
      <p:sp>
        <p:nvSpPr>
          <p:cNvPr id="3" name="Rectangle 2"/>
          <p:cNvSpPr/>
          <p:nvPr/>
        </p:nvSpPr>
        <p:spPr>
          <a:xfrm>
            <a:off x="508246" y="896219"/>
            <a:ext cx="3298333" cy="369332"/>
          </a:xfrm>
          <a:prstGeom prst="rect">
            <a:avLst/>
          </a:prstGeom>
        </p:spPr>
        <p:txBody>
          <a:bodyPr wrap="square">
            <a:spAutoFit/>
          </a:bodyPr>
          <a:lstStyle/>
          <a:p>
            <a:r>
              <a:rPr lang="en-US" altLang="en-US" dirty="0"/>
              <a:t>Folded </a:t>
            </a:r>
            <a:r>
              <a:rPr lang="en-US" altLang="en-US" dirty="0" err="1" smtClean="0"/>
              <a:t>Cascode</a:t>
            </a:r>
            <a:r>
              <a:rPr lang="en-US" altLang="en-US" dirty="0" smtClean="0"/>
              <a:t> OPAMP</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13A951C8-1B92-4DC2-9E9C-059986C5F017}"/>
              </a:ext>
            </a:extLst>
          </p:cNvPr>
          <p:cNvSpPr>
            <a:spLocks noGrp="1" noChangeArrowheads="1"/>
          </p:cNvSpPr>
          <p:nvPr>
            <p:ph type="title"/>
          </p:nvPr>
        </p:nvSpPr>
        <p:spPr>
          <a:xfrm>
            <a:off x="457200" y="96724"/>
            <a:ext cx="8229240" cy="887528"/>
          </a:xfrm>
        </p:spPr>
        <p:txBody>
          <a:bodyPr/>
          <a:lstStyle/>
          <a:p>
            <a:r>
              <a:rPr lang="en-US" altLang="en-US" sz="3600" dirty="0">
                <a:solidFill>
                  <a:srgbClr val="FF0000"/>
                </a:solidFill>
                <a:latin typeface="Arial Black" panose="020B0A04020102020204" pitchFamily="34" charset="0"/>
              </a:rPr>
              <a:t>Stack Design</a:t>
            </a:r>
          </a:p>
        </p:txBody>
      </p:sp>
      <p:grpSp>
        <p:nvGrpSpPr>
          <p:cNvPr id="91139" name="Group 3">
            <a:extLst>
              <a:ext uri="{FF2B5EF4-FFF2-40B4-BE49-F238E27FC236}">
                <a16:creationId xmlns:a16="http://schemas.microsoft.com/office/drawing/2014/main" id="{2747F7C2-2AD8-45BC-82C2-6A1B14DE9B68}"/>
              </a:ext>
            </a:extLst>
          </p:cNvPr>
          <p:cNvGrpSpPr>
            <a:grpSpLocks/>
          </p:cNvGrpSpPr>
          <p:nvPr/>
        </p:nvGrpSpPr>
        <p:grpSpPr bwMode="auto">
          <a:xfrm>
            <a:off x="2509838" y="3478213"/>
            <a:ext cx="503237" cy="431800"/>
            <a:chOff x="912" y="1070"/>
            <a:chExt cx="551" cy="474"/>
          </a:xfrm>
        </p:grpSpPr>
        <p:sp>
          <p:nvSpPr>
            <p:cNvPr id="91306" name="Line 4">
              <a:extLst>
                <a:ext uri="{FF2B5EF4-FFF2-40B4-BE49-F238E27FC236}">
                  <a16:creationId xmlns:a16="http://schemas.microsoft.com/office/drawing/2014/main" id="{F7FF9249-8D99-4192-B0EA-7AB7E5F6EF51}"/>
                </a:ext>
              </a:extLst>
            </p:cNvPr>
            <p:cNvSpPr>
              <a:spLocks noChangeShapeType="1"/>
            </p:cNvSpPr>
            <p:nvPr/>
          </p:nvSpPr>
          <p:spPr bwMode="auto">
            <a:xfrm>
              <a:off x="912" y="1070"/>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07" name="Line 5">
              <a:extLst>
                <a:ext uri="{FF2B5EF4-FFF2-40B4-BE49-F238E27FC236}">
                  <a16:creationId xmlns:a16="http://schemas.microsoft.com/office/drawing/2014/main" id="{8DC43E72-5A54-453F-A46E-F93CFB8C8D56}"/>
                </a:ext>
              </a:extLst>
            </p:cNvPr>
            <p:cNvSpPr>
              <a:spLocks noChangeShapeType="1"/>
            </p:cNvSpPr>
            <p:nvPr/>
          </p:nvSpPr>
          <p:spPr bwMode="auto">
            <a:xfrm>
              <a:off x="912" y="1161"/>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08" name="Line 6">
              <a:extLst>
                <a:ext uri="{FF2B5EF4-FFF2-40B4-BE49-F238E27FC236}">
                  <a16:creationId xmlns:a16="http://schemas.microsoft.com/office/drawing/2014/main" id="{AA5D5324-8C36-4F7E-A96B-825A4B58D336}"/>
                </a:ext>
              </a:extLst>
            </p:cNvPr>
            <p:cNvSpPr>
              <a:spLocks noChangeShapeType="1"/>
            </p:cNvSpPr>
            <p:nvPr/>
          </p:nvSpPr>
          <p:spPr bwMode="auto">
            <a:xfrm>
              <a:off x="1093" y="1161"/>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09" name="Line 7">
              <a:extLst>
                <a:ext uri="{FF2B5EF4-FFF2-40B4-BE49-F238E27FC236}">
                  <a16:creationId xmlns:a16="http://schemas.microsoft.com/office/drawing/2014/main" id="{3E93D3D3-7936-445F-A55C-AAA2E28FD602}"/>
                </a:ext>
              </a:extLst>
            </p:cNvPr>
            <p:cNvSpPr>
              <a:spLocks noChangeShapeType="1"/>
            </p:cNvSpPr>
            <p:nvPr/>
          </p:nvSpPr>
          <p:spPr bwMode="auto">
            <a:xfrm flipH="1">
              <a:off x="912" y="1446"/>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10" name="Line 8">
              <a:extLst>
                <a:ext uri="{FF2B5EF4-FFF2-40B4-BE49-F238E27FC236}">
                  <a16:creationId xmlns:a16="http://schemas.microsoft.com/office/drawing/2014/main" id="{49CC1ED1-5436-4D06-967C-28489130D606}"/>
                </a:ext>
              </a:extLst>
            </p:cNvPr>
            <p:cNvSpPr>
              <a:spLocks noChangeShapeType="1"/>
            </p:cNvSpPr>
            <p:nvPr/>
          </p:nvSpPr>
          <p:spPr bwMode="auto">
            <a:xfrm>
              <a:off x="1207" y="1298"/>
              <a:ext cx="2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11" name="Line 9">
              <a:extLst>
                <a:ext uri="{FF2B5EF4-FFF2-40B4-BE49-F238E27FC236}">
                  <a16:creationId xmlns:a16="http://schemas.microsoft.com/office/drawing/2014/main" id="{DB394FB9-9DB2-456D-AD16-E729745AFDC1}"/>
                </a:ext>
              </a:extLst>
            </p:cNvPr>
            <p:cNvSpPr>
              <a:spLocks noChangeShapeType="1"/>
            </p:cNvSpPr>
            <p:nvPr/>
          </p:nvSpPr>
          <p:spPr bwMode="auto">
            <a:xfrm>
              <a:off x="1207" y="1161"/>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12" name="Line 10">
              <a:extLst>
                <a:ext uri="{FF2B5EF4-FFF2-40B4-BE49-F238E27FC236}">
                  <a16:creationId xmlns:a16="http://schemas.microsoft.com/office/drawing/2014/main" id="{2D214C4F-4F60-4227-B123-DC7190244EA7}"/>
                </a:ext>
              </a:extLst>
            </p:cNvPr>
            <p:cNvSpPr>
              <a:spLocks noChangeShapeType="1"/>
            </p:cNvSpPr>
            <p:nvPr/>
          </p:nvSpPr>
          <p:spPr bwMode="auto">
            <a:xfrm>
              <a:off x="912" y="1453"/>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1140" name="Group 11">
            <a:extLst>
              <a:ext uri="{FF2B5EF4-FFF2-40B4-BE49-F238E27FC236}">
                <a16:creationId xmlns:a16="http://schemas.microsoft.com/office/drawing/2014/main" id="{4BCC7D38-67AC-4E92-9C91-E66AA64F9649}"/>
              </a:ext>
            </a:extLst>
          </p:cNvPr>
          <p:cNvGrpSpPr>
            <a:grpSpLocks/>
          </p:cNvGrpSpPr>
          <p:nvPr/>
        </p:nvGrpSpPr>
        <p:grpSpPr bwMode="auto">
          <a:xfrm flipH="1">
            <a:off x="1500188" y="3478213"/>
            <a:ext cx="504825" cy="431800"/>
            <a:chOff x="912" y="1070"/>
            <a:chExt cx="551" cy="474"/>
          </a:xfrm>
        </p:grpSpPr>
        <p:sp>
          <p:nvSpPr>
            <p:cNvPr id="91299" name="Line 12">
              <a:extLst>
                <a:ext uri="{FF2B5EF4-FFF2-40B4-BE49-F238E27FC236}">
                  <a16:creationId xmlns:a16="http://schemas.microsoft.com/office/drawing/2014/main" id="{5AF697D9-7A6B-4034-94A7-F0E237BBD887}"/>
                </a:ext>
              </a:extLst>
            </p:cNvPr>
            <p:cNvSpPr>
              <a:spLocks noChangeShapeType="1"/>
            </p:cNvSpPr>
            <p:nvPr/>
          </p:nvSpPr>
          <p:spPr bwMode="auto">
            <a:xfrm>
              <a:off x="912" y="1070"/>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00" name="Line 13">
              <a:extLst>
                <a:ext uri="{FF2B5EF4-FFF2-40B4-BE49-F238E27FC236}">
                  <a16:creationId xmlns:a16="http://schemas.microsoft.com/office/drawing/2014/main" id="{3305B4E5-6813-4474-9473-CF2D0A5FCE74}"/>
                </a:ext>
              </a:extLst>
            </p:cNvPr>
            <p:cNvSpPr>
              <a:spLocks noChangeShapeType="1"/>
            </p:cNvSpPr>
            <p:nvPr/>
          </p:nvSpPr>
          <p:spPr bwMode="auto">
            <a:xfrm>
              <a:off x="912" y="1161"/>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01" name="Line 14">
              <a:extLst>
                <a:ext uri="{FF2B5EF4-FFF2-40B4-BE49-F238E27FC236}">
                  <a16:creationId xmlns:a16="http://schemas.microsoft.com/office/drawing/2014/main" id="{BD2BFB9A-7355-4691-A089-A7C3DB4E1476}"/>
                </a:ext>
              </a:extLst>
            </p:cNvPr>
            <p:cNvSpPr>
              <a:spLocks noChangeShapeType="1"/>
            </p:cNvSpPr>
            <p:nvPr/>
          </p:nvSpPr>
          <p:spPr bwMode="auto">
            <a:xfrm>
              <a:off x="1092" y="1161"/>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02" name="Line 15">
              <a:extLst>
                <a:ext uri="{FF2B5EF4-FFF2-40B4-BE49-F238E27FC236}">
                  <a16:creationId xmlns:a16="http://schemas.microsoft.com/office/drawing/2014/main" id="{5B5F80BB-4029-40A3-A817-2EB60859F304}"/>
                </a:ext>
              </a:extLst>
            </p:cNvPr>
            <p:cNvSpPr>
              <a:spLocks noChangeShapeType="1"/>
            </p:cNvSpPr>
            <p:nvPr/>
          </p:nvSpPr>
          <p:spPr bwMode="auto">
            <a:xfrm flipH="1">
              <a:off x="912" y="1446"/>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03" name="Line 16">
              <a:extLst>
                <a:ext uri="{FF2B5EF4-FFF2-40B4-BE49-F238E27FC236}">
                  <a16:creationId xmlns:a16="http://schemas.microsoft.com/office/drawing/2014/main" id="{293D8C73-B4BE-4829-A16F-D7C174534B1E}"/>
                </a:ext>
              </a:extLst>
            </p:cNvPr>
            <p:cNvSpPr>
              <a:spLocks noChangeShapeType="1"/>
            </p:cNvSpPr>
            <p:nvPr/>
          </p:nvSpPr>
          <p:spPr bwMode="auto">
            <a:xfrm>
              <a:off x="1208" y="1298"/>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04" name="Line 17">
              <a:extLst>
                <a:ext uri="{FF2B5EF4-FFF2-40B4-BE49-F238E27FC236}">
                  <a16:creationId xmlns:a16="http://schemas.microsoft.com/office/drawing/2014/main" id="{3024A30D-2FC9-432A-974C-E317C8F3F0B5}"/>
                </a:ext>
              </a:extLst>
            </p:cNvPr>
            <p:cNvSpPr>
              <a:spLocks noChangeShapeType="1"/>
            </p:cNvSpPr>
            <p:nvPr/>
          </p:nvSpPr>
          <p:spPr bwMode="auto">
            <a:xfrm>
              <a:off x="1208" y="1161"/>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305" name="Line 18">
              <a:extLst>
                <a:ext uri="{FF2B5EF4-FFF2-40B4-BE49-F238E27FC236}">
                  <a16:creationId xmlns:a16="http://schemas.microsoft.com/office/drawing/2014/main" id="{1792228A-B9C3-4D7B-976A-270459D4478F}"/>
                </a:ext>
              </a:extLst>
            </p:cNvPr>
            <p:cNvSpPr>
              <a:spLocks noChangeShapeType="1"/>
            </p:cNvSpPr>
            <p:nvPr/>
          </p:nvSpPr>
          <p:spPr bwMode="auto">
            <a:xfrm>
              <a:off x="912" y="1453"/>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1141" name="Group 19">
            <a:extLst>
              <a:ext uri="{FF2B5EF4-FFF2-40B4-BE49-F238E27FC236}">
                <a16:creationId xmlns:a16="http://schemas.microsoft.com/office/drawing/2014/main" id="{E9DF0CF7-5EAF-459F-8FE3-0EC898EB102F}"/>
              </a:ext>
            </a:extLst>
          </p:cNvPr>
          <p:cNvGrpSpPr>
            <a:grpSpLocks/>
          </p:cNvGrpSpPr>
          <p:nvPr/>
        </p:nvGrpSpPr>
        <p:grpSpPr bwMode="auto">
          <a:xfrm flipH="1">
            <a:off x="1500188" y="2333625"/>
            <a:ext cx="504825" cy="433388"/>
            <a:chOff x="912" y="1070"/>
            <a:chExt cx="551" cy="474"/>
          </a:xfrm>
        </p:grpSpPr>
        <p:sp>
          <p:nvSpPr>
            <p:cNvPr id="91292" name="Line 20">
              <a:extLst>
                <a:ext uri="{FF2B5EF4-FFF2-40B4-BE49-F238E27FC236}">
                  <a16:creationId xmlns:a16="http://schemas.microsoft.com/office/drawing/2014/main" id="{D733CCFC-39D7-4C46-9BBB-39E5288E34B7}"/>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93" name="Line 21">
              <a:extLst>
                <a:ext uri="{FF2B5EF4-FFF2-40B4-BE49-F238E27FC236}">
                  <a16:creationId xmlns:a16="http://schemas.microsoft.com/office/drawing/2014/main" id="{8F1FB676-0F08-4EE5-A386-EE34FB15FC37}"/>
                </a:ext>
              </a:extLst>
            </p:cNvPr>
            <p:cNvSpPr>
              <a:spLocks noChangeShapeType="1"/>
            </p:cNvSpPr>
            <p:nvPr/>
          </p:nvSpPr>
          <p:spPr bwMode="auto">
            <a:xfrm>
              <a:off x="912" y="1160"/>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94" name="Line 22">
              <a:extLst>
                <a:ext uri="{FF2B5EF4-FFF2-40B4-BE49-F238E27FC236}">
                  <a16:creationId xmlns:a16="http://schemas.microsoft.com/office/drawing/2014/main" id="{94A39AF8-E51A-4F5C-B01E-E94DAB243306}"/>
                </a:ext>
              </a:extLst>
            </p:cNvPr>
            <p:cNvSpPr>
              <a:spLocks noChangeShapeType="1"/>
            </p:cNvSpPr>
            <p:nvPr/>
          </p:nvSpPr>
          <p:spPr bwMode="auto">
            <a:xfrm>
              <a:off x="1092"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95" name="Line 23">
              <a:extLst>
                <a:ext uri="{FF2B5EF4-FFF2-40B4-BE49-F238E27FC236}">
                  <a16:creationId xmlns:a16="http://schemas.microsoft.com/office/drawing/2014/main" id="{AEE48166-87CF-4F9E-9EBC-5F1123BFCE7A}"/>
                </a:ext>
              </a:extLst>
            </p:cNvPr>
            <p:cNvSpPr>
              <a:spLocks noChangeShapeType="1"/>
            </p:cNvSpPr>
            <p:nvPr/>
          </p:nvSpPr>
          <p:spPr bwMode="auto">
            <a:xfrm flipH="1">
              <a:off x="912" y="1447"/>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96" name="Line 24">
              <a:extLst>
                <a:ext uri="{FF2B5EF4-FFF2-40B4-BE49-F238E27FC236}">
                  <a16:creationId xmlns:a16="http://schemas.microsoft.com/office/drawing/2014/main" id="{DBF6BC3B-5178-469C-A9C1-F05A2AF22DF1}"/>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97" name="Line 25">
              <a:extLst>
                <a:ext uri="{FF2B5EF4-FFF2-40B4-BE49-F238E27FC236}">
                  <a16:creationId xmlns:a16="http://schemas.microsoft.com/office/drawing/2014/main" id="{4FB263D5-2715-4965-9033-E99F0FA4670E}"/>
                </a:ext>
              </a:extLst>
            </p:cNvPr>
            <p:cNvSpPr>
              <a:spLocks noChangeShapeType="1"/>
            </p:cNvSpPr>
            <p:nvPr/>
          </p:nvSpPr>
          <p:spPr bwMode="auto">
            <a:xfrm>
              <a:off x="1208"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98" name="Line 26">
              <a:extLst>
                <a:ext uri="{FF2B5EF4-FFF2-40B4-BE49-F238E27FC236}">
                  <a16:creationId xmlns:a16="http://schemas.microsoft.com/office/drawing/2014/main" id="{5E261427-CBBD-46A9-BAA9-FADABA4021EE}"/>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1142" name="Group 27">
            <a:extLst>
              <a:ext uri="{FF2B5EF4-FFF2-40B4-BE49-F238E27FC236}">
                <a16:creationId xmlns:a16="http://schemas.microsoft.com/office/drawing/2014/main" id="{816EF80E-76AC-49ED-99A0-094F80AAA0AF}"/>
              </a:ext>
            </a:extLst>
          </p:cNvPr>
          <p:cNvGrpSpPr>
            <a:grpSpLocks/>
          </p:cNvGrpSpPr>
          <p:nvPr/>
        </p:nvGrpSpPr>
        <p:grpSpPr bwMode="auto">
          <a:xfrm flipH="1">
            <a:off x="2005013" y="2333625"/>
            <a:ext cx="504825" cy="433388"/>
            <a:chOff x="912" y="1070"/>
            <a:chExt cx="551" cy="474"/>
          </a:xfrm>
        </p:grpSpPr>
        <p:sp>
          <p:nvSpPr>
            <p:cNvPr id="91285" name="Line 28">
              <a:extLst>
                <a:ext uri="{FF2B5EF4-FFF2-40B4-BE49-F238E27FC236}">
                  <a16:creationId xmlns:a16="http://schemas.microsoft.com/office/drawing/2014/main" id="{6DF02AFF-72C6-4576-A21A-2E1102ADBA98}"/>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86" name="Line 29">
              <a:extLst>
                <a:ext uri="{FF2B5EF4-FFF2-40B4-BE49-F238E27FC236}">
                  <a16:creationId xmlns:a16="http://schemas.microsoft.com/office/drawing/2014/main" id="{9B904A56-74DA-4378-8D8A-92A926282F29}"/>
                </a:ext>
              </a:extLst>
            </p:cNvPr>
            <p:cNvSpPr>
              <a:spLocks noChangeShapeType="1"/>
            </p:cNvSpPr>
            <p:nvPr/>
          </p:nvSpPr>
          <p:spPr bwMode="auto">
            <a:xfrm>
              <a:off x="912" y="1160"/>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87" name="Line 30">
              <a:extLst>
                <a:ext uri="{FF2B5EF4-FFF2-40B4-BE49-F238E27FC236}">
                  <a16:creationId xmlns:a16="http://schemas.microsoft.com/office/drawing/2014/main" id="{18D78486-99BA-4627-94E9-112585267180}"/>
                </a:ext>
              </a:extLst>
            </p:cNvPr>
            <p:cNvSpPr>
              <a:spLocks noChangeShapeType="1"/>
            </p:cNvSpPr>
            <p:nvPr/>
          </p:nvSpPr>
          <p:spPr bwMode="auto">
            <a:xfrm>
              <a:off x="1092"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88" name="Line 31">
              <a:extLst>
                <a:ext uri="{FF2B5EF4-FFF2-40B4-BE49-F238E27FC236}">
                  <a16:creationId xmlns:a16="http://schemas.microsoft.com/office/drawing/2014/main" id="{B7700B9A-A493-437A-B7CC-1E5FC2A4C235}"/>
                </a:ext>
              </a:extLst>
            </p:cNvPr>
            <p:cNvSpPr>
              <a:spLocks noChangeShapeType="1"/>
            </p:cNvSpPr>
            <p:nvPr/>
          </p:nvSpPr>
          <p:spPr bwMode="auto">
            <a:xfrm flipH="1">
              <a:off x="912" y="1447"/>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89" name="Line 32">
              <a:extLst>
                <a:ext uri="{FF2B5EF4-FFF2-40B4-BE49-F238E27FC236}">
                  <a16:creationId xmlns:a16="http://schemas.microsoft.com/office/drawing/2014/main" id="{BBA5081C-9F15-4147-9A43-9629931623DE}"/>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90" name="Line 33">
              <a:extLst>
                <a:ext uri="{FF2B5EF4-FFF2-40B4-BE49-F238E27FC236}">
                  <a16:creationId xmlns:a16="http://schemas.microsoft.com/office/drawing/2014/main" id="{4E306FF6-8F82-4134-947D-0FFB1F533ED7}"/>
                </a:ext>
              </a:extLst>
            </p:cNvPr>
            <p:cNvSpPr>
              <a:spLocks noChangeShapeType="1"/>
            </p:cNvSpPr>
            <p:nvPr/>
          </p:nvSpPr>
          <p:spPr bwMode="auto">
            <a:xfrm>
              <a:off x="1208"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91" name="Line 34">
              <a:extLst>
                <a:ext uri="{FF2B5EF4-FFF2-40B4-BE49-F238E27FC236}">
                  <a16:creationId xmlns:a16="http://schemas.microsoft.com/office/drawing/2014/main" id="{18482E45-09A8-464A-A429-693E7BD9952A}"/>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1143" name="Group 35">
            <a:extLst>
              <a:ext uri="{FF2B5EF4-FFF2-40B4-BE49-F238E27FC236}">
                <a16:creationId xmlns:a16="http://schemas.microsoft.com/office/drawing/2014/main" id="{F9FFBB76-C52E-42D4-8E29-26BAABCFB703}"/>
              </a:ext>
            </a:extLst>
          </p:cNvPr>
          <p:cNvGrpSpPr>
            <a:grpSpLocks/>
          </p:cNvGrpSpPr>
          <p:nvPr/>
        </p:nvGrpSpPr>
        <p:grpSpPr bwMode="auto">
          <a:xfrm flipH="1">
            <a:off x="1733550" y="4187825"/>
            <a:ext cx="504825" cy="433388"/>
            <a:chOff x="912" y="1070"/>
            <a:chExt cx="551" cy="474"/>
          </a:xfrm>
        </p:grpSpPr>
        <p:sp>
          <p:nvSpPr>
            <p:cNvPr id="91278" name="Line 36">
              <a:extLst>
                <a:ext uri="{FF2B5EF4-FFF2-40B4-BE49-F238E27FC236}">
                  <a16:creationId xmlns:a16="http://schemas.microsoft.com/office/drawing/2014/main" id="{721B40BA-C968-44E2-AD47-7931388A4247}"/>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79" name="Line 37">
              <a:extLst>
                <a:ext uri="{FF2B5EF4-FFF2-40B4-BE49-F238E27FC236}">
                  <a16:creationId xmlns:a16="http://schemas.microsoft.com/office/drawing/2014/main" id="{5B212F70-3B4A-41F0-A145-C6B057B5782B}"/>
                </a:ext>
              </a:extLst>
            </p:cNvPr>
            <p:cNvSpPr>
              <a:spLocks noChangeShapeType="1"/>
            </p:cNvSpPr>
            <p:nvPr/>
          </p:nvSpPr>
          <p:spPr bwMode="auto">
            <a:xfrm>
              <a:off x="912" y="1160"/>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80" name="Line 38">
              <a:extLst>
                <a:ext uri="{FF2B5EF4-FFF2-40B4-BE49-F238E27FC236}">
                  <a16:creationId xmlns:a16="http://schemas.microsoft.com/office/drawing/2014/main" id="{2D0D6B8F-FBA2-4416-9D73-699417D73100}"/>
                </a:ext>
              </a:extLst>
            </p:cNvPr>
            <p:cNvSpPr>
              <a:spLocks noChangeShapeType="1"/>
            </p:cNvSpPr>
            <p:nvPr/>
          </p:nvSpPr>
          <p:spPr bwMode="auto">
            <a:xfrm>
              <a:off x="1092"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81" name="Line 39">
              <a:extLst>
                <a:ext uri="{FF2B5EF4-FFF2-40B4-BE49-F238E27FC236}">
                  <a16:creationId xmlns:a16="http://schemas.microsoft.com/office/drawing/2014/main" id="{1BCBD99D-6DFA-479B-A0E0-03C20F57ECD6}"/>
                </a:ext>
              </a:extLst>
            </p:cNvPr>
            <p:cNvSpPr>
              <a:spLocks noChangeShapeType="1"/>
            </p:cNvSpPr>
            <p:nvPr/>
          </p:nvSpPr>
          <p:spPr bwMode="auto">
            <a:xfrm flipH="1">
              <a:off x="912" y="1447"/>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82" name="Line 40">
              <a:extLst>
                <a:ext uri="{FF2B5EF4-FFF2-40B4-BE49-F238E27FC236}">
                  <a16:creationId xmlns:a16="http://schemas.microsoft.com/office/drawing/2014/main" id="{A6511C41-72B2-4689-996A-60CEEE8219B4}"/>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83" name="Line 41">
              <a:extLst>
                <a:ext uri="{FF2B5EF4-FFF2-40B4-BE49-F238E27FC236}">
                  <a16:creationId xmlns:a16="http://schemas.microsoft.com/office/drawing/2014/main" id="{DF50136A-75BC-4E7C-92AE-1DB6F962BF3F}"/>
                </a:ext>
              </a:extLst>
            </p:cNvPr>
            <p:cNvSpPr>
              <a:spLocks noChangeShapeType="1"/>
            </p:cNvSpPr>
            <p:nvPr/>
          </p:nvSpPr>
          <p:spPr bwMode="auto">
            <a:xfrm>
              <a:off x="1208"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84" name="Line 42">
              <a:extLst>
                <a:ext uri="{FF2B5EF4-FFF2-40B4-BE49-F238E27FC236}">
                  <a16:creationId xmlns:a16="http://schemas.microsoft.com/office/drawing/2014/main" id="{7A68CE9E-7F5C-4FF1-954F-A1750A4A045D}"/>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1144" name="Group 43">
            <a:extLst>
              <a:ext uri="{FF2B5EF4-FFF2-40B4-BE49-F238E27FC236}">
                <a16:creationId xmlns:a16="http://schemas.microsoft.com/office/drawing/2014/main" id="{17ADE494-1AA4-4DB8-8CDD-D0DCA8B02C55}"/>
              </a:ext>
            </a:extLst>
          </p:cNvPr>
          <p:cNvGrpSpPr>
            <a:grpSpLocks/>
          </p:cNvGrpSpPr>
          <p:nvPr/>
        </p:nvGrpSpPr>
        <p:grpSpPr bwMode="auto">
          <a:xfrm>
            <a:off x="3605213" y="3044825"/>
            <a:ext cx="504825" cy="433388"/>
            <a:chOff x="912" y="1070"/>
            <a:chExt cx="551" cy="474"/>
          </a:xfrm>
        </p:grpSpPr>
        <p:sp>
          <p:nvSpPr>
            <p:cNvPr id="91271" name="Line 44">
              <a:extLst>
                <a:ext uri="{FF2B5EF4-FFF2-40B4-BE49-F238E27FC236}">
                  <a16:creationId xmlns:a16="http://schemas.microsoft.com/office/drawing/2014/main" id="{2940D6F6-C16F-4BC3-9271-70562107EE00}"/>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72" name="Line 45">
              <a:extLst>
                <a:ext uri="{FF2B5EF4-FFF2-40B4-BE49-F238E27FC236}">
                  <a16:creationId xmlns:a16="http://schemas.microsoft.com/office/drawing/2014/main" id="{80CE0E42-2A6A-478E-B280-E02AB64FB70F}"/>
                </a:ext>
              </a:extLst>
            </p:cNvPr>
            <p:cNvSpPr>
              <a:spLocks noChangeShapeType="1"/>
            </p:cNvSpPr>
            <p:nvPr/>
          </p:nvSpPr>
          <p:spPr bwMode="auto">
            <a:xfrm>
              <a:off x="912" y="1160"/>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73" name="Line 46">
              <a:extLst>
                <a:ext uri="{FF2B5EF4-FFF2-40B4-BE49-F238E27FC236}">
                  <a16:creationId xmlns:a16="http://schemas.microsoft.com/office/drawing/2014/main" id="{1887BABA-0C4A-442E-B31B-2B2A0B37D578}"/>
                </a:ext>
              </a:extLst>
            </p:cNvPr>
            <p:cNvSpPr>
              <a:spLocks noChangeShapeType="1"/>
            </p:cNvSpPr>
            <p:nvPr/>
          </p:nvSpPr>
          <p:spPr bwMode="auto">
            <a:xfrm>
              <a:off x="1092"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74" name="Line 47">
              <a:extLst>
                <a:ext uri="{FF2B5EF4-FFF2-40B4-BE49-F238E27FC236}">
                  <a16:creationId xmlns:a16="http://schemas.microsoft.com/office/drawing/2014/main" id="{0DC9AA7C-3DA9-4ADC-8A18-5F8D520643BD}"/>
                </a:ext>
              </a:extLst>
            </p:cNvPr>
            <p:cNvSpPr>
              <a:spLocks noChangeShapeType="1"/>
            </p:cNvSpPr>
            <p:nvPr/>
          </p:nvSpPr>
          <p:spPr bwMode="auto">
            <a:xfrm flipH="1">
              <a:off x="912" y="1447"/>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75" name="Line 48">
              <a:extLst>
                <a:ext uri="{FF2B5EF4-FFF2-40B4-BE49-F238E27FC236}">
                  <a16:creationId xmlns:a16="http://schemas.microsoft.com/office/drawing/2014/main" id="{49237452-3713-4E13-83D6-AA6630D50AD4}"/>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76" name="Line 49">
              <a:extLst>
                <a:ext uri="{FF2B5EF4-FFF2-40B4-BE49-F238E27FC236}">
                  <a16:creationId xmlns:a16="http://schemas.microsoft.com/office/drawing/2014/main" id="{E60A4937-A544-4DFF-B87C-2F154F9455F8}"/>
                </a:ext>
              </a:extLst>
            </p:cNvPr>
            <p:cNvSpPr>
              <a:spLocks noChangeShapeType="1"/>
            </p:cNvSpPr>
            <p:nvPr/>
          </p:nvSpPr>
          <p:spPr bwMode="auto">
            <a:xfrm>
              <a:off x="1208"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77" name="Line 50">
              <a:extLst>
                <a:ext uri="{FF2B5EF4-FFF2-40B4-BE49-F238E27FC236}">
                  <a16:creationId xmlns:a16="http://schemas.microsoft.com/office/drawing/2014/main" id="{687E6401-D63C-4251-B5F2-DC6BFB6AD912}"/>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1145" name="Group 51">
            <a:extLst>
              <a:ext uri="{FF2B5EF4-FFF2-40B4-BE49-F238E27FC236}">
                <a16:creationId xmlns:a16="http://schemas.microsoft.com/office/drawing/2014/main" id="{97341828-7F6C-4C29-A657-FEBED2458F70}"/>
              </a:ext>
            </a:extLst>
          </p:cNvPr>
          <p:cNvGrpSpPr>
            <a:grpSpLocks/>
          </p:cNvGrpSpPr>
          <p:nvPr/>
        </p:nvGrpSpPr>
        <p:grpSpPr bwMode="auto">
          <a:xfrm>
            <a:off x="4478338" y="3044825"/>
            <a:ext cx="504825" cy="433388"/>
            <a:chOff x="912" y="1070"/>
            <a:chExt cx="551" cy="474"/>
          </a:xfrm>
        </p:grpSpPr>
        <p:sp>
          <p:nvSpPr>
            <p:cNvPr id="91264" name="Line 52">
              <a:extLst>
                <a:ext uri="{FF2B5EF4-FFF2-40B4-BE49-F238E27FC236}">
                  <a16:creationId xmlns:a16="http://schemas.microsoft.com/office/drawing/2014/main" id="{5392489E-26A7-4FEB-8132-AD1939A0D9B4}"/>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65" name="Line 53">
              <a:extLst>
                <a:ext uri="{FF2B5EF4-FFF2-40B4-BE49-F238E27FC236}">
                  <a16:creationId xmlns:a16="http://schemas.microsoft.com/office/drawing/2014/main" id="{5BFD589E-2F7B-423A-BFD2-67A76A8F1698}"/>
                </a:ext>
              </a:extLst>
            </p:cNvPr>
            <p:cNvSpPr>
              <a:spLocks noChangeShapeType="1"/>
            </p:cNvSpPr>
            <p:nvPr/>
          </p:nvSpPr>
          <p:spPr bwMode="auto">
            <a:xfrm>
              <a:off x="912" y="1160"/>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66" name="Line 54">
              <a:extLst>
                <a:ext uri="{FF2B5EF4-FFF2-40B4-BE49-F238E27FC236}">
                  <a16:creationId xmlns:a16="http://schemas.microsoft.com/office/drawing/2014/main" id="{EE22E021-41EA-49EA-9512-08BC21A8F797}"/>
                </a:ext>
              </a:extLst>
            </p:cNvPr>
            <p:cNvSpPr>
              <a:spLocks noChangeShapeType="1"/>
            </p:cNvSpPr>
            <p:nvPr/>
          </p:nvSpPr>
          <p:spPr bwMode="auto">
            <a:xfrm>
              <a:off x="1092"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67" name="Line 55">
              <a:extLst>
                <a:ext uri="{FF2B5EF4-FFF2-40B4-BE49-F238E27FC236}">
                  <a16:creationId xmlns:a16="http://schemas.microsoft.com/office/drawing/2014/main" id="{036DBC49-61A6-42A2-A9F5-BDC812E3F150}"/>
                </a:ext>
              </a:extLst>
            </p:cNvPr>
            <p:cNvSpPr>
              <a:spLocks noChangeShapeType="1"/>
            </p:cNvSpPr>
            <p:nvPr/>
          </p:nvSpPr>
          <p:spPr bwMode="auto">
            <a:xfrm flipH="1">
              <a:off x="912" y="1447"/>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68" name="Line 56">
              <a:extLst>
                <a:ext uri="{FF2B5EF4-FFF2-40B4-BE49-F238E27FC236}">
                  <a16:creationId xmlns:a16="http://schemas.microsoft.com/office/drawing/2014/main" id="{2CDFFE09-6CCF-4B30-B937-261F3FFE3343}"/>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69" name="Line 57">
              <a:extLst>
                <a:ext uri="{FF2B5EF4-FFF2-40B4-BE49-F238E27FC236}">
                  <a16:creationId xmlns:a16="http://schemas.microsoft.com/office/drawing/2014/main" id="{4D0211A8-6476-492A-9B75-93356B23C79C}"/>
                </a:ext>
              </a:extLst>
            </p:cNvPr>
            <p:cNvSpPr>
              <a:spLocks noChangeShapeType="1"/>
            </p:cNvSpPr>
            <p:nvPr/>
          </p:nvSpPr>
          <p:spPr bwMode="auto">
            <a:xfrm>
              <a:off x="1208"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70" name="Line 58">
              <a:extLst>
                <a:ext uri="{FF2B5EF4-FFF2-40B4-BE49-F238E27FC236}">
                  <a16:creationId xmlns:a16="http://schemas.microsoft.com/office/drawing/2014/main" id="{0EA954E2-8C41-414C-B9FB-B80C61BF7F98}"/>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1146" name="Group 59">
            <a:extLst>
              <a:ext uri="{FF2B5EF4-FFF2-40B4-BE49-F238E27FC236}">
                <a16:creationId xmlns:a16="http://schemas.microsoft.com/office/drawing/2014/main" id="{BF372FCE-E8A4-470E-ACDD-EA3676115B9E}"/>
              </a:ext>
            </a:extLst>
          </p:cNvPr>
          <p:cNvGrpSpPr>
            <a:grpSpLocks/>
          </p:cNvGrpSpPr>
          <p:nvPr/>
        </p:nvGrpSpPr>
        <p:grpSpPr bwMode="auto">
          <a:xfrm>
            <a:off x="3605213" y="3686175"/>
            <a:ext cx="504825" cy="433388"/>
            <a:chOff x="912" y="1070"/>
            <a:chExt cx="551" cy="474"/>
          </a:xfrm>
        </p:grpSpPr>
        <p:sp>
          <p:nvSpPr>
            <p:cNvPr id="91257" name="Line 60">
              <a:extLst>
                <a:ext uri="{FF2B5EF4-FFF2-40B4-BE49-F238E27FC236}">
                  <a16:creationId xmlns:a16="http://schemas.microsoft.com/office/drawing/2014/main" id="{78AD6562-F4B8-4022-BF0A-370350604B3D}"/>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58" name="Line 61">
              <a:extLst>
                <a:ext uri="{FF2B5EF4-FFF2-40B4-BE49-F238E27FC236}">
                  <a16:creationId xmlns:a16="http://schemas.microsoft.com/office/drawing/2014/main" id="{98D230F7-17D2-4143-AA5C-76ADCD445825}"/>
                </a:ext>
              </a:extLst>
            </p:cNvPr>
            <p:cNvSpPr>
              <a:spLocks noChangeShapeType="1"/>
            </p:cNvSpPr>
            <p:nvPr/>
          </p:nvSpPr>
          <p:spPr bwMode="auto">
            <a:xfrm>
              <a:off x="912" y="1160"/>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59" name="Line 62">
              <a:extLst>
                <a:ext uri="{FF2B5EF4-FFF2-40B4-BE49-F238E27FC236}">
                  <a16:creationId xmlns:a16="http://schemas.microsoft.com/office/drawing/2014/main" id="{19ADD15A-35D5-4CA5-93F3-13DFBE800577}"/>
                </a:ext>
              </a:extLst>
            </p:cNvPr>
            <p:cNvSpPr>
              <a:spLocks noChangeShapeType="1"/>
            </p:cNvSpPr>
            <p:nvPr/>
          </p:nvSpPr>
          <p:spPr bwMode="auto">
            <a:xfrm>
              <a:off x="1092"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60" name="Line 63">
              <a:extLst>
                <a:ext uri="{FF2B5EF4-FFF2-40B4-BE49-F238E27FC236}">
                  <a16:creationId xmlns:a16="http://schemas.microsoft.com/office/drawing/2014/main" id="{EA3656D1-5B0D-478F-89CE-8A991C958D55}"/>
                </a:ext>
              </a:extLst>
            </p:cNvPr>
            <p:cNvSpPr>
              <a:spLocks noChangeShapeType="1"/>
            </p:cNvSpPr>
            <p:nvPr/>
          </p:nvSpPr>
          <p:spPr bwMode="auto">
            <a:xfrm flipH="1">
              <a:off x="912" y="1447"/>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61" name="Line 64">
              <a:extLst>
                <a:ext uri="{FF2B5EF4-FFF2-40B4-BE49-F238E27FC236}">
                  <a16:creationId xmlns:a16="http://schemas.microsoft.com/office/drawing/2014/main" id="{E0737090-6A5C-41F8-B4F8-CAB30907A076}"/>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62" name="Line 65">
              <a:extLst>
                <a:ext uri="{FF2B5EF4-FFF2-40B4-BE49-F238E27FC236}">
                  <a16:creationId xmlns:a16="http://schemas.microsoft.com/office/drawing/2014/main" id="{41D1E52F-32D3-4E1D-BAC0-13356AF5D240}"/>
                </a:ext>
              </a:extLst>
            </p:cNvPr>
            <p:cNvSpPr>
              <a:spLocks noChangeShapeType="1"/>
            </p:cNvSpPr>
            <p:nvPr/>
          </p:nvSpPr>
          <p:spPr bwMode="auto">
            <a:xfrm>
              <a:off x="1208"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63" name="Line 66">
              <a:extLst>
                <a:ext uri="{FF2B5EF4-FFF2-40B4-BE49-F238E27FC236}">
                  <a16:creationId xmlns:a16="http://schemas.microsoft.com/office/drawing/2014/main" id="{54C3B38D-26DF-4065-8973-7BF1367600C7}"/>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1147" name="Group 67">
            <a:extLst>
              <a:ext uri="{FF2B5EF4-FFF2-40B4-BE49-F238E27FC236}">
                <a16:creationId xmlns:a16="http://schemas.microsoft.com/office/drawing/2014/main" id="{6940C940-0772-41FC-8CBC-DE7F73D1B2C5}"/>
              </a:ext>
            </a:extLst>
          </p:cNvPr>
          <p:cNvGrpSpPr>
            <a:grpSpLocks/>
          </p:cNvGrpSpPr>
          <p:nvPr/>
        </p:nvGrpSpPr>
        <p:grpSpPr bwMode="auto">
          <a:xfrm>
            <a:off x="3605213" y="4203700"/>
            <a:ext cx="504825" cy="433388"/>
            <a:chOff x="912" y="1070"/>
            <a:chExt cx="551" cy="474"/>
          </a:xfrm>
        </p:grpSpPr>
        <p:sp>
          <p:nvSpPr>
            <p:cNvPr id="91250" name="Line 68">
              <a:extLst>
                <a:ext uri="{FF2B5EF4-FFF2-40B4-BE49-F238E27FC236}">
                  <a16:creationId xmlns:a16="http://schemas.microsoft.com/office/drawing/2014/main" id="{4D1EB040-2A76-4E0E-9ACF-4484AA491F17}"/>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51" name="Line 69">
              <a:extLst>
                <a:ext uri="{FF2B5EF4-FFF2-40B4-BE49-F238E27FC236}">
                  <a16:creationId xmlns:a16="http://schemas.microsoft.com/office/drawing/2014/main" id="{38D694E7-14CB-4C09-9842-975BCB40F4A1}"/>
                </a:ext>
              </a:extLst>
            </p:cNvPr>
            <p:cNvSpPr>
              <a:spLocks noChangeShapeType="1"/>
            </p:cNvSpPr>
            <p:nvPr/>
          </p:nvSpPr>
          <p:spPr bwMode="auto">
            <a:xfrm>
              <a:off x="912" y="1160"/>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52" name="Line 70">
              <a:extLst>
                <a:ext uri="{FF2B5EF4-FFF2-40B4-BE49-F238E27FC236}">
                  <a16:creationId xmlns:a16="http://schemas.microsoft.com/office/drawing/2014/main" id="{76D4EBC0-7626-4CB4-BFFC-5BFDDC68DCEB}"/>
                </a:ext>
              </a:extLst>
            </p:cNvPr>
            <p:cNvSpPr>
              <a:spLocks noChangeShapeType="1"/>
            </p:cNvSpPr>
            <p:nvPr/>
          </p:nvSpPr>
          <p:spPr bwMode="auto">
            <a:xfrm>
              <a:off x="1092"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53" name="Line 71">
              <a:extLst>
                <a:ext uri="{FF2B5EF4-FFF2-40B4-BE49-F238E27FC236}">
                  <a16:creationId xmlns:a16="http://schemas.microsoft.com/office/drawing/2014/main" id="{1C68EDC6-B820-48E1-BA9F-FB88DD4A2051}"/>
                </a:ext>
              </a:extLst>
            </p:cNvPr>
            <p:cNvSpPr>
              <a:spLocks noChangeShapeType="1"/>
            </p:cNvSpPr>
            <p:nvPr/>
          </p:nvSpPr>
          <p:spPr bwMode="auto">
            <a:xfrm flipH="1">
              <a:off x="912" y="1447"/>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54" name="Line 72">
              <a:extLst>
                <a:ext uri="{FF2B5EF4-FFF2-40B4-BE49-F238E27FC236}">
                  <a16:creationId xmlns:a16="http://schemas.microsoft.com/office/drawing/2014/main" id="{05F48D88-CE11-4C7C-90A2-1F505701FC5E}"/>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55" name="Line 73">
              <a:extLst>
                <a:ext uri="{FF2B5EF4-FFF2-40B4-BE49-F238E27FC236}">
                  <a16:creationId xmlns:a16="http://schemas.microsoft.com/office/drawing/2014/main" id="{31ACE500-0355-4FA6-A867-8795D96F126E}"/>
                </a:ext>
              </a:extLst>
            </p:cNvPr>
            <p:cNvSpPr>
              <a:spLocks noChangeShapeType="1"/>
            </p:cNvSpPr>
            <p:nvPr/>
          </p:nvSpPr>
          <p:spPr bwMode="auto">
            <a:xfrm>
              <a:off x="1208"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56" name="Line 74">
              <a:extLst>
                <a:ext uri="{FF2B5EF4-FFF2-40B4-BE49-F238E27FC236}">
                  <a16:creationId xmlns:a16="http://schemas.microsoft.com/office/drawing/2014/main" id="{FC8A2D3F-AB86-4F27-9059-866018C5D05B}"/>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1148" name="Group 75">
            <a:extLst>
              <a:ext uri="{FF2B5EF4-FFF2-40B4-BE49-F238E27FC236}">
                <a16:creationId xmlns:a16="http://schemas.microsoft.com/office/drawing/2014/main" id="{78B51302-701C-406F-A3BF-8C933B42A81F}"/>
              </a:ext>
            </a:extLst>
          </p:cNvPr>
          <p:cNvGrpSpPr>
            <a:grpSpLocks/>
          </p:cNvGrpSpPr>
          <p:nvPr/>
        </p:nvGrpSpPr>
        <p:grpSpPr bwMode="auto">
          <a:xfrm flipH="1">
            <a:off x="3973513" y="3686175"/>
            <a:ext cx="504825" cy="433388"/>
            <a:chOff x="912" y="1070"/>
            <a:chExt cx="551" cy="474"/>
          </a:xfrm>
        </p:grpSpPr>
        <p:sp>
          <p:nvSpPr>
            <p:cNvPr id="91243" name="Line 76">
              <a:extLst>
                <a:ext uri="{FF2B5EF4-FFF2-40B4-BE49-F238E27FC236}">
                  <a16:creationId xmlns:a16="http://schemas.microsoft.com/office/drawing/2014/main" id="{44784C3E-C40E-4945-8201-9CCCD09254E4}"/>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44" name="Line 77">
              <a:extLst>
                <a:ext uri="{FF2B5EF4-FFF2-40B4-BE49-F238E27FC236}">
                  <a16:creationId xmlns:a16="http://schemas.microsoft.com/office/drawing/2014/main" id="{39FC1220-51C1-4094-B4DF-E20D821BD7C1}"/>
                </a:ext>
              </a:extLst>
            </p:cNvPr>
            <p:cNvSpPr>
              <a:spLocks noChangeShapeType="1"/>
            </p:cNvSpPr>
            <p:nvPr/>
          </p:nvSpPr>
          <p:spPr bwMode="auto">
            <a:xfrm>
              <a:off x="912" y="1160"/>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45" name="Line 78">
              <a:extLst>
                <a:ext uri="{FF2B5EF4-FFF2-40B4-BE49-F238E27FC236}">
                  <a16:creationId xmlns:a16="http://schemas.microsoft.com/office/drawing/2014/main" id="{50123DF8-8416-40A2-8B22-2EF172F5C494}"/>
                </a:ext>
              </a:extLst>
            </p:cNvPr>
            <p:cNvSpPr>
              <a:spLocks noChangeShapeType="1"/>
            </p:cNvSpPr>
            <p:nvPr/>
          </p:nvSpPr>
          <p:spPr bwMode="auto">
            <a:xfrm>
              <a:off x="1092"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46" name="Line 79">
              <a:extLst>
                <a:ext uri="{FF2B5EF4-FFF2-40B4-BE49-F238E27FC236}">
                  <a16:creationId xmlns:a16="http://schemas.microsoft.com/office/drawing/2014/main" id="{9540A1AA-8B49-4B00-9B7F-C5C99D3C00B6}"/>
                </a:ext>
              </a:extLst>
            </p:cNvPr>
            <p:cNvSpPr>
              <a:spLocks noChangeShapeType="1"/>
            </p:cNvSpPr>
            <p:nvPr/>
          </p:nvSpPr>
          <p:spPr bwMode="auto">
            <a:xfrm flipH="1">
              <a:off x="912" y="1447"/>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47" name="Line 80">
              <a:extLst>
                <a:ext uri="{FF2B5EF4-FFF2-40B4-BE49-F238E27FC236}">
                  <a16:creationId xmlns:a16="http://schemas.microsoft.com/office/drawing/2014/main" id="{723782ED-6B67-4153-92D0-E8BB676C1EDF}"/>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48" name="Line 81">
              <a:extLst>
                <a:ext uri="{FF2B5EF4-FFF2-40B4-BE49-F238E27FC236}">
                  <a16:creationId xmlns:a16="http://schemas.microsoft.com/office/drawing/2014/main" id="{07EE3B2D-1678-4D06-94A8-BC1FFA36CB51}"/>
                </a:ext>
              </a:extLst>
            </p:cNvPr>
            <p:cNvSpPr>
              <a:spLocks noChangeShapeType="1"/>
            </p:cNvSpPr>
            <p:nvPr/>
          </p:nvSpPr>
          <p:spPr bwMode="auto">
            <a:xfrm>
              <a:off x="1208"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49" name="Line 82">
              <a:extLst>
                <a:ext uri="{FF2B5EF4-FFF2-40B4-BE49-F238E27FC236}">
                  <a16:creationId xmlns:a16="http://schemas.microsoft.com/office/drawing/2014/main" id="{B067CBCE-47DD-4D8E-86CB-E2EA9D6F70DC}"/>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91149" name="Group 83">
            <a:extLst>
              <a:ext uri="{FF2B5EF4-FFF2-40B4-BE49-F238E27FC236}">
                <a16:creationId xmlns:a16="http://schemas.microsoft.com/office/drawing/2014/main" id="{EB57CF94-4430-4558-97C9-D832623F0B20}"/>
              </a:ext>
            </a:extLst>
          </p:cNvPr>
          <p:cNvGrpSpPr>
            <a:grpSpLocks/>
          </p:cNvGrpSpPr>
          <p:nvPr/>
        </p:nvGrpSpPr>
        <p:grpSpPr bwMode="auto">
          <a:xfrm flipH="1">
            <a:off x="3973513" y="4195763"/>
            <a:ext cx="504825" cy="431800"/>
            <a:chOff x="912" y="1070"/>
            <a:chExt cx="551" cy="474"/>
          </a:xfrm>
        </p:grpSpPr>
        <p:sp>
          <p:nvSpPr>
            <p:cNvPr id="91236" name="Line 84">
              <a:extLst>
                <a:ext uri="{FF2B5EF4-FFF2-40B4-BE49-F238E27FC236}">
                  <a16:creationId xmlns:a16="http://schemas.microsoft.com/office/drawing/2014/main" id="{AAF0FB10-34E3-4936-B1AB-7EBE5C07662C}"/>
                </a:ext>
              </a:extLst>
            </p:cNvPr>
            <p:cNvSpPr>
              <a:spLocks noChangeShapeType="1"/>
            </p:cNvSpPr>
            <p:nvPr/>
          </p:nvSpPr>
          <p:spPr bwMode="auto">
            <a:xfrm>
              <a:off x="912" y="1070"/>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37" name="Line 85">
              <a:extLst>
                <a:ext uri="{FF2B5EF4-FFF2-40B4-BE49-F238E27FC236}">
                  <a16:creationId xmlns:a16="http://schemas.microsoft.com/office/drawing/2014/main" id="{A0BFA307-A486-4F5C-BDE8-D4F940EFD092}"/>
                </a:ext>
              </a:extLst>
            </p:cNvPr>
            <p:cNvSpPr>
              <a:spLocks noChangeShapeType="1"/>
            </p:cNvSpPr>
            <p:nvPr/>
          </p:nvSpPr>
          <p:spPr bwMode="auto">
            <a:xfrm>
              <a:off x="912" y="1161"/>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38" name="Line 86">
              <a:extLst>
                <a:ext uri="{FF2B5EF4-FFF2-40B4-BE49-F238E27FC236}">
                  <a16:creationId xmlns:a16="http://schemas.microsoft.com/office/drawing/2014/main" id="{91EDA26E-9D65-4AA9-A1B0-0C559215FF12}"/>
                </a:ext>
              </a:extLst>
            </p:cNvPr>
            <p:cNvSpPr>
              <a:spLocks noChangeShapeType="1"/>
            </p:cNvSpPr>
            <p:nvPr/>
          </p:nvSpPr>
          <p:spPr bwMode="auto">
            <a:xfrm>
              <a:off x="1092" y="1161"/>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39" name="Line 87">
              <a:extLst>
                <a:ext uri="{FF2B5EF4-FFF2-40B4-BE49-F238E27FC236}">
                  <a16:creationId xmlns:a16="http://schemas.microsoft.com/office/drawing/2014/main" id="{9FE27C79-7BCD-47B0-9AB0-05BE94E80407}"/>
                </a:ext>
              </a:extLst>
            </p:cNvPr>
            <p:cNvSpPr>
              <a:spLocks noChangeShapeType="1"/>
            </p:cNvSpPr>
            <p:nvPr/>
          </p:nvSpPr>
          <p:spPr bwMode="auto">
            <a:xfrm flipH="1">
              <a:off x="912" y="1446"/>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40" name="Line 88">
              <a:extLst>
                <a:ext uri="{FF2B5EF4-FFF2-40B4-BE49-F238E27FC236}">
                  <a16:creationId xmlns:a16="http://schemas.microsoft.com/office/drawing/2014/main" id="{8BE24BB2-1A2D-4018-B21A-14B584E3D182}"/>
                </a:ext>
              </a:extLst>
            </p:cNvPr>
            <p:cNvSpPr>
              <a:spLocks noChangeShapeType="1"/>
            </p:cNvSpPr>
            <p:nvPr/>
          </p:nvSpPr>
          <p:spPr bwMode="auto">
            <a:xfrm>
              <a:off x="1208" y="1298"/>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41" name="Line 89">
              <a:extLst>
                <a:ext uri="{FF2B5EF4-FFF2-40B4-BE49-F238E27FC236}">
                  <a16:creationId xmlns:a16="http://schemas.microsoft.com/office/drawing/2014/main" id="{D9EE9C89-1625-47E8-8074-31D108B2864F}"/>
                </a:ext>
              </a:extLst>
            </p:cNvPr>
            <p:cNvSpPr>
              <a:spLocks noChangeShapeType="1"/>
            </p:cNvSpPr>
            <p:nvPr/>
          </p:nvSpPr>
          <p:spPr bwMode="auto">
            <a:xfrm>
              <a:off x="1208" y="1161"/>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42" name="Line 90">
              <a:extLst>
                <a:ext uri="{FF2B5EF4-FFF2-40B4-BE49-F238E27FC236}">
                  <a16:creationId xmlns:a16="http://schemas.microsoft.com/office/drawing/2014/main" id="{B35BA89C-BAEC-47DA-BE06-772A3871C1E8}"/>
                </a:ext>
              </a:extLst>
            </p:cNvPr>
            <p:cNvSpPr>
              <a:spLocks noChangeShapeType="1"/>
            </p:cNvSpPr>
            <p:nvPr/>
          </p:nvSpPr>
          <p:spPr bwMode="auto">
            <a:xfrm>
              <a:off x="912" y="1453"/>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91150" name="Line 91">
            <a:extLst>
              <a:ext uri="{FF2B5EF4-FFF2-40B4-BE49-F238E27FC236}">
                <a16:creationId xmlns:a16="http://schemas.microsoft.com/office/drawing/2014/main" id="{78E9E1DC-1A6B-4AC8-901C-4A8F2FFB755D}"/>
              </a:ext>
            </a:extLst>
          </p:cNvPr>
          <p:cNvSpPr>
            <a:spLocks noChangeShapeType="1"/>
          </p:cNvSpPr>
          <p:nvPr/>
        </p:nvSpPr>
        <p:spPr bwMode="auto">
          <a:xfrm>
            <a:off x="1038225" y="2228850"/>
            <a:ext cx="2092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51" name="Line 92">
            <a:extLst>
              <a:ext uri="{FF2B5EF4-FFF2-40B4-BE49-F238E27FC236}">
                <a16:creationId xmlns:a16="http://schemas.microsoft.com/office/drawing/2014/main" id="{27673D5F-66D9-45A3-B00A-E8F01850E952}"/>
              </a:ext>
            </a:extLst>
          </p:cNvPr>
          <p:cNvSpPr>
            <a:spLocks noChangeShapeType="1"/>
          </p:cNvSpPr>
          <p:nvPr/>
        </p:nvSpPr>
        <p:spPr bwMode="auto">
          <a:xfrm flipV="1">
            <a:off x="2005013" y="2228850"/>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52" name="Line 93">
            <a:extLst>
              <a:ext uri="{FF2B5EF4-FFF2-40B4-BE49-F238E27FC236}">
                <a16:creationId xmlns:a16="http://schemas.microsoft.com/office/drawing/2014/main" id="{9F60A4EC-A72B-4DE7-8114-7AF7DFC66A62}"/>
              </a:ext>
            </a:extLst>
          </p:cNvPr>
          <p:cNvSpPr>
            <a:spLocks noChangeShapeType="1"/>
          </p:cNvSpPr>
          <p:nvPr/>
        </p:nvSpPr>
        <p:spPr bwMode="auto">
          <a:xfrm flipV="1">
            <a:off x="2509838" y="2228850"/>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53" name="Line 94">
            <a:extLst>
              <a:ext uri="{FF2B5EF4-FFF2-40B4-BE49-F238E27FC236}">
                <a16:creationId xmlns:a16="http://schemas.microsoft.com/office/drawing/2014/main" id="{D1526EF4-F578-455F-BBC6-4574D25D9FFE}"/>
              </a:ext>
            </a:extLst>
          </p:cNvPr>
          <p:cNvSpPr>
            <a:spLocks noChangeShapeType="1"/>
          </p:cNvSpPr>
          <p:nvPr/>
        </p:nvSpPr>
        <p:spPr bwMode="auto">
          <a:xfrm>
            <a:off x="2005013" y="2767013"/>
            <a:ext cx="0"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54" name="Line 95">
            <a:extLst>
              <a:ext uri="{FF2B5EF4-FFF2-40B4-BE49-F238E27FC236}">
                <a16:creationId xmlns:a16="http://schemas.microsoft.com/office/drawing/2014/main" id="{E494801C-C611-47B4-BDD4-CDC04ACC640E}"/>
              </a:ext>
            </a:extLst>
          </p:cNvPr>
          <p:cNvSpPr>
            <a:spLocks noChangeShapeType="1"/>
          </p:cNvSpPr>
          <p:nvPr/>
        </p:nvSpPr>
        <p:spPr bwMode="auto">
          <a:xfrm>
            <a:off x="2509838" y="2767013"/>
            <a:ext cx="0"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55" name="Line 96">
            <a:extLst>
              <a:ext uri="{FF2B5EF4-FFF2-40B4-BE49-F238E27FC236}">
                <a16:creationId xmlns:a16="http://schemas.microsoft.com/office/drawing/2014/main" id="{0DA5B106-ED8E-4585-854B-EAC3B99BB59E}"/>
              </a:ext>
            </a:extLst>
          </p:cNvPr>
          <p:cNvSpPr>
            <a:spLocks noChangeShapeType="1"/>
          </p:cNvSpPr>
          <p:nvPr/>
        </p:nvSpPr>
        <p:spPr bwMode="auto">
          <a:xfrm flipH="1">
            <a:off x="2509838" y="3044825"/>
            <a:ext cx="1095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56" name="Line 97">
            <a:extLst>
              <a:ext uri="{FF2B5EF4-FFF2-40B4-BE49-F238E27FC236}">
                <a16:creationId xmlns:a16="http://schemas.microsoft.com/office/drawing/2014/main" id="{9AC62F5B-89CE-43A5-B5D1-10025F610507}"/>
              </a:ext>
            </a:extLst>
          </p:cNvPr>
          <p:cNvSpPr>
            <a:spLocks noChangeShapeType="1"/>
          </p:cNvSpPr>
          <p:nvPr/>
        </p:nvSpPr>
        <p:spPr bwMode="auto">
          <a:xfrm flipV="1">
            <a:off x="4478338" y="29352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57" name="Line 98">
            <a:extLst>
              <a:ext uri="{FF2B5EF4-FFF2-40B4-BE49-F238E27FC236}">
                <a16:creationId xmlns:a16="http://schemas.microsoft.com/office/drawing/2014/main" id="{8C5BE2F6-0660-477D-ADA4-7A152CAD8807}"/>
              </a:ext>
            </a:extLst>
          </p:cNvPr>
          <p:cNvSpPr>
            <a:spLocks noChangeShapeType="1"/>
          </p:cNvSpPr>
          <p:nvPr/>
        </p:nvSpPr>
        <p:spPr bwMode="auto">
          <a:xfrm flipH="1">
            <a:off x="2005013" y="2935288"/>
            <a:ext cx="2473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58" name="Line 99">
            <a:extLst>
              <a:ext uri="{FF2B5EF4-FFF2-40B4-BE49-F238E27FC236}">
                <a16:creationId xmlns:a16="http://schemas.microsoft.com/office/drawing/2014/main" id="{2EF6A7AF-FAF6-4FD1-975A-1491F3D95583}"/>
              </a:ext>
            </a:extLst>
          </p:cNvPr>
          <p:cNvSpPr>
            <a:spLocks noChangeShapeType="1"/>
          </p:cNvSpPr>
          <p:nvPr/>
        </p:nvSpPr>
        <p:spPr bwMode="auto">
          <a:xfrm>
            <a:off x="2005013" y="3895725"/>
            <a:ext cx="0" cy="141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59" name="Line 100">
            <a:extLst>
              <a:ext uri="{FF2B5EF4-FFF2-40B4-BE49-F238E27FC236}">
                <a16:creationId xmlns:a16="http://schemas.microsoft.com/office/drawing/2014/main" id="{44534BAF-76B4-423F-829C-F6B785214B22}"/>
              </a:ext>
            </a:extLst>
          </p:cNvPr>
          <p:cNvSpPr>
            <a:spLocks noChangeShapeType="1"/>
          </p:cNvSpPr>
          <p:nvPr/>
        </p:nvSpPr>
        <p:spPr bwMode="auto">
          <a:xfrm>
            <a:off x="2005013" y="4037013"/>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60" name="Line 101">
            <a:extLst>
              <a:ext uri="{FF2B5EF4-FFF2-40B4-BE49-F238E27FC236}">
                <a16:creationId xmlns:a16="http://schemas.microsoft.com/office/drawing/2014/main" id="{0E039046-B24E-47CB-B84D-FE261AE8F290}"/>
              </a:ext>
            </a:extLst>
          </p:cNvPr>
          <p:cNvSpPr>
            <a:spLocks noChangeShapeType="1"/>
          </p:cNvSpPr>
          <p:nvPr/>
        </p:nvSpPr>
        <p:spPr bwMode="auto">
          <a:xfrm>
            <a:off x="2509838" y="3895725"/>
            <a:ext cx="0" cy="141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61" name="Line 102">
            <a:extLst>
              <a:ext uri="{FF2B5EF4-FFF2-40B4-BE49-F238E27FC236}">
                <a16:creationId xmlns:a16="http://schemas.microsoft.com/office/drawing/2014/main" id="{222BC65A-8999-42DD-881B-49B20E3ED573}"/>
              </a:ext>
            </a:extLst>
          </p:cNvPr>
          <p:cNvSpPr>
            <a:spLocks noChangeShapeType="1"/>
          </p:cNvSpPr>
          <p:nvPr/>
        </p:nvSpPr>
        <p:spPr bwMode="auto">
          <a:xfrm>
            <a:off x="2238375" y="4037013"/>
            <a:ext cx="0" cy="171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62" name="Line 103">
            <a:extLst>
              <a:ext uri="{FF2B5EF4-FFF2-40B4-BE49-F238E27FC236}">
                <a16:creationId xmlns:a16="http://schemas.microsoft.com/office/drawing/2014/main" id="{54ED4B79-BD12-43FA-83CD-DF5E2E0BA47E}"/>
              </a:ext>
            </a:extLst>
          </p:cNvPr>
          <p:cNvSpPr>
            <a:spLocks noChangeShapeType="1"/>
          </p:cNvSpPr>
          <p:nvPr/>
        </p:nvSpPr>
        <p:spPr bwMode="auto">
          <a:xfrm>
            <a:off x="2238375" y="4760913"/>
            <a:ext cx="2744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63" name="Line 104">
            <a:extLst>
              <a:ext uri="{FF2B5EF4-FFF2-40B4-BE49-F238E27FC236}">
                <a16:creationId xmlns:a16="http://schemas.microsoft.com/office/drawing/2014/main" id="{96A915E6-F6B3-47D5-9FF3-051B71F67ECF}"/>
              </a:ext>
            </a:extLst>
          </p:cNvPr>
          <p:cNvSpPr>
            <a:spLocks noChangeShapeType="1"/>
          </p:cNvSpPr>
          <p:nvPr/>
        </p:nvSpPr>
        <p:spPr bwMode="auto">
          <a:xfrm flipH="1">
            <a:off x="1038225" y="4760913"/>
            <a:ext cx="1200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64" name="Line 105">
            <a:extLst>
              <a:ext uri="{FF2B5EF4-FFF2-40B4-BE49-F238E27FC236}">
                <a16:creationId xmlns:a16="http://schemas.microsoft.com/office/drawing/2014/main" id="{DFDBA9E7-AC6E-4F9B-83A6-163E8B8D7026}"/>
              </a:ext>
            </a:extLst>
          </p:cNvPr>
          <p:cNvSpPr>
            <a:spLocks noChangeShapeType="1"/>
          </p:cNvSpPr>
          <p:nvPr/>
        </p:nvSpPr>
        <p:spPr bwMode="auto">
          <a:xfrm>
            <a:off x="3605213" y="4119563"/>
            <a:ext cx="0" cy="150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65" name="Line 106">
            <a:extLst>
              <a:ext uri="{FF2B5EF4-FFF2-40B4-BE49-F238E27FC236}">
                <a16:creationId xmlns:a16="http://schemas.microsoft.com/office/drawing/2014/main" id="{72B15A38-3D17-4716-8586-8BE9969C58AC}"/>
              </a:ext>
            </a:extLst>
          </p:cNvPr>
          <p:cNvSpPr>
            <a:spLocks noChangeShapeType="1"/>
          </p:cNvSpPr>
          <p:nvPr/>
        </p:nvSpPr>
        <p:spPr bwMode="auto">
          <a:xfrm>
            <a:off x="3605213" y="3478213"/>
            <a:ext cx="0" cy="290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66" name="Line 107">
            <a:extLst>
              <a:ext uri="{FF2B5EF4-FFF2-40B4-BE49-F238E27FC236}">
                <a16:creationId xmlns:a16="http://schemas.microsoft.com/office/drawing/2014/main" id="{13A992FE-DBB8-4D41-B772-F9975476435C}"/>
              </a:ext>
            </a:extLst>
          </p:cNvPr>
          <p:cNvSpPr>
            <a:spLocks noChangeShapeType="1"/>
          </p:cNvSpPr>
          <p:nvPr/>
        </p:nvSpPr>
        <p:spPr bwMode="auto">
          <a:xfrm>
            <a:off x="4478338" y="3478213"/>
            <a:ext cx="0" cy="207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67" name="Line 108">
            <a:extLst>
              <a:ext uri="{FF2B5EF4-FFF2-40B4-BE49-F238E27FC236}">
                <a16:creationId xmlns:a16="http://schemas.microsoft.com/office/drawing/2014/main" id="{95AB1821-7346-48CA-ABB7-2FA29DE0134A}"/>
              </a:ext>
            </a:extLst>
          </p:cNvPr>
          <p:cNvSpPr>
            <a:spLocks noChangeShapeType="1"/>
          </p:cNvSpPr>
          <p:nvPr/>
        </p:nvSpPr>
        <p:spPr bwMode="auto">
          <a:xfrm>
            <a:off x="4473575" y="4119563"/>
            <a:ext cx="0" cy="150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68" name="Line 109">
            <a:extLst>
              <a:ext uri="{FF2B5EF4-FFF2-40B4-BE49-F238E27FC236}">
                <a16:creationId xmlns:a16="http://schemas.microsoft.com/office/drawing/2014/main" id="{C3E3EE1F-26DF-411B-A6D0-46203C3849B6}"/>
              </a:ext>
            </a:extLst>
          </p:cNvPr>
          <p:cNvSpPr>
            <a:spLocks noChangeShapeType="1"/>
          </p:cNvSpPr>
          <p:nvPr/>
        </p:nvSpPr>
        <p:spPr bwMode="auto">
          <a:xfrm>
            <a:off x="3605213" y="3559175"/>
            <a:ext cx="368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69" name="Line 110">
            <a:extLst>
              <a:ext uri="{FF2B5EF4-FFF2-40B4-BE49-F238E27FC236}">
                <a16:creationId xmlns:a16="http://schemas.microsoft.com/office/drawing/2014/main" id="{DBDABABE-700A-4293-8D68-A2BB110AABAF}"/>
              </a:ext>
            </a:extLst>
          </p:cNvPr>
          <p:cNvSpPr>
            <a:spLocks noChangeShapeType="1"/>
          </p:cNvSpPr>
          <p:nvPr/>
        </p:nvSpPr>
        <p:spPr bwMode="auto">
          <a:xfrm>
            <a:off x="3973513" y="3559175"/>
            <a:ext cx="0" cy="350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70" name="Line 111">
            <a:extLst>
              <a:ext uri="{FF2B5EF4-FFF2-40B4-BE49-F238E27FC236}">
                <a16:creationId xmlns:a16="http://schemas.microsoft.com/office/drawing/2014/main" id="{D57D236F-E4F9-49BE-A393-B6E678305909}"/>
              </a:ext>
            </a:extLst>
          </p:cNvPr>
          <p:cNvSpPr>
            <a:spLocks noChangeShapeType="1"/>
          </p:cNvSpPr>
          <p:nvPr/>
        </p:nvSpPr>
        <p:spPr bwMode="auto">
          <a:xfrm>
            <a:off x="3605213" y="4119563"/>
            <a:ext cx="368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71" name="Line 112">
            <a:extLst>
              <a:ext uri="{FF2B5EF4-FFF2-40B4-BE49-F238E27FC236}">
                <a16:creationId xmlns:a16="http://schemas.microsoft.com/office/drawing/2014/main" id="{ADE7DA98-ACEA-4125-BE2E-3BDD38C89157}"/>
              </a:ext>
            </a:extLst>
          </p:cNvPr>
          <p:cNvSpPr>
            <a:spLocks noChangeShapeType="1"/>
          </p:cNvSpPr>
          <p:nvPr/>
        </p:nvSpPr>
        <p:spPr bwMode="auto">
          <a:xfrm>
            <a:off x="3973513" y="4119563"/>
            <a:ext cx="0" cy="296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72" name="Line 113">
            <a:extLst>
              <a:ext uri="{FF2B5EF4-FFF2-40B4-BE49-F238E27FC236}">
                <a16:creationId xmlns:a16="http://schemas.microsoft.com/office/drawing/2014/main" id="{F96F02AF-878B-414B-A30F-FCD72F8F1E13}"/>
              </a:ext>
            </a:extLst>
          </p:cNvPr>
          <p:cNvSpPr>
            <a:spLocks noChangeShapeType="1"/>
          </p:cNvSpPr>
          <p:nvPr/>
        </p:nvSpPr>
        <p:spPr bwMode="auto">
          <a:xfrm>
            <a:off x="4110038" y="3254375"/>
            <a:ext cx="534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73" name="Line 114">
            <a:extLst>
              <a:ext uri="{FF2B5EF4-FFF2-40B4-BE49-F238E27FC236}">
                <a16:creationId xmlns:a16="http://schemas.microsoft.com/office/drawing/2014/main" id="{47315B9C-A7A5-42A1-B75E-ED4731401553}"/>
              </a:ext>
            </a:extLst>
          </p:cNvPr>
          <p:cNvSpPr>
            <a:spLocks noChangeShapeType="1"/>
          </p:cNvSpPr>
          <p:nvPr/>
        </p:nvSpPr>
        <p:spPr bwMode="auto">
          <a:xfrm flipH="1">
            <a:off x="1838325" y="2543175"/>
            <a:ext cx="166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74" name="Line 115">
            <a:extLst>
              <a:ext uri="{FF2B5EF4-FFF2-40B4-BE49-F238E27FC236}">
                <a16:creationId xmlns:a16="http://schemas.microsoft.com/office/drawing/2014/main" id="{01482F73-5084-48CE-9BCA-98598292C9EA}"/>
              </a:ext>
            </a:extLst>
          </p:cNvPr>
          <p:cNvSpPr>
            <a:spLocks noChangeShapeType="1"/>
          </p:cNvSpPr>
          <p:nvPr/>
        </p:nvSpPr>
        <p:spPr bwMode="auto">
          <a:xfrm>
            <a:off x="2238375" y="4559300"/>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75" name="Line 116">
            <a:extLst>
              <a:ext uri="{FF2B5EF4-FFF2-40B4-BE49-F238E27FC236}">
                <a16:creationId xmlns:a16="http://schemas.microsoft.com/office/drawing/2014/main" id="{8937C0BE-F34E-44CE-8176-7ABF6240FB1B}"/>
              </a:ext>
            </a:extLst>
          </p:cNvPr>
          <p:cNvSpPr>
            <a:spLocks noChangeShapeType="1"/>
          </p:cNvSpPr>
          <p:nvPr/>
        </p:nvSpPr>
        <p:spPr bwMode="auto">
          <a:xfrm>
            <a:off x="3605213" y="4614863"/>
            <a:ext cx="0" cy="138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76" name="Line 117">
            <a:extLst>
              <a:ext uri="{FF2B5EF4-FFF2-40B4-BE49-F238E27FC236}">
                <a16:creationId xmlns:a16="http://schemas.microsoft.com/office/drawing/2014/main" id="{40620258-FBA3-42C9-A16B-147311856CE2}"/>
              </a:ext>
            </a:extLst>
          </p:cNvPr>
          <p:cNvSpPr>
            <a:spLocks noChangeShapeType="1"/>
          </p:cNvSpPr>
          <p:nvPr/>
        </p:nvSpPr>
        <p:spPr bwMode="auto">
          <a:xfrm>
            <a:off x="4478338" y="4621213"/>
            <a:ext cx="0" cy="139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77" name="Line 118">
            <a:extLst>
              <a:ext uri="{FF2B5EF4-FFF2-40B4-BE49-F238E27FC236}">
                <a16:creationId xmlns:a16="http://schemas.microsoft.com/office/drawing/2014/main" id="{B4FE3D5A-FC64-466F-9830-2947D31CF6A2}"/>
              </a:ext>
            </a:extLst>
          </p:cNvPr>
          <p:cNvSpPr>
            <a:spLocks noChangeShapeType="1"/>
          </p:cNvSpPr>
          <p:nvPr/>
        </p:nvSpPr>
        <p:spPr bwMode="auto">
          <a:xfrm>
            <a:off x="4478338" y="3559175"/>
            <a:ext cx="412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78" name="Oval 119">
            <a:extLst>
              <a:ext uri="{FF2B5EF4-FFF2-40B4-BE49-F238E27FC236}">
                <a16:creationId xmlns:a16="http://schemas.microsoft.com/office/drawing/2014/main" id="{06048C55-66DC-49AA-839A-8C7204BBA2C7}"/>
              </a:ext>
            </a:extLst>
          </p:cNvPr>
          <p:cNvSpPr>
            <a:spLocks noChangeArrowheads="1"/>
          </p:cNvSpPr>
          <p:nvPr/>
        </p:nvSpPr>
        <p:spPr bwMode="auto">
          <a:xfrm>
            <a:off x="1690688" y="2519363"/>
            <a:ext cx="42862" cy="41275"/>
          </a:xfrm>
          <a:prstGeom prst="ellipse">
            <a:avLst/>
          </a:prstGeom>
          <a:solidFill>
            <a:srgbClr val="FFFFFF"/>
          </a:solidFill>
          <a:ln w="9525">
            <a:solidFill>
              <a:schemeClr val="tx1"/>
            </a:solidFill>
            <a:round/>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91179" name="Oval 120">
            <a:extLst>
              <a:ext uri="{FF2B5EF4-FFF2-40B4-BE49-F238E27FC236}">
                <a16:creationId xmlns:a16="http://schemas.microsoft.com/office/drawing/2014/main" id="{51CD09F0-20B0-499B-AD52-EC9431C8FBFD}"/>
              </a:ext>
            </a:extLst>
          </p:cNvPr>
          <p:cNvSpPr>
            <a:spLocks noChangeArrowheads="1"/>
          </p:cNvSpPr>
          <p:nvPr/>
        </p:nvSpPr>
        <p:spPr bwMode="auto">
          <a:xfrm>
            <a:off x="2195513" y="2519363"/>
            <a:ext cx="42862" cy="41275"/>
          </a:xfrm>
          <a:prstGeom prst="ellipse">
            <a:avLst/>
          </a:prstGeom>
          <a:solidFill>
            <a:srgbClr val="FFFFFF"/>
          </a:solidFill>
          <a:ln w="9525">
            <a:solidFill>
              <a:schemeClr val="tx1"/>
            </a:solidFill>
            <a:round/>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91180" name="Oval 121">
            <a:extLst>
              <a:ext uri="{FF2B5EF4-FFF2-40B4-BE49-F238E27FC236}">
                <a16:creationId xmlns:a16="http://schemas.microsoft.com/office/drawing/2014/main" id="{03FB478A-9EA0-46D5-8E1A-2308B8474C6C}"/>
              </a:ext>
            </a:extLst>
          </p:cNvPr>
          <p:cNvSpPr>
            <a:spLocks noChangeArrowheads="1"/>
          </p:cNvSpPr>
          <p:nvPr/>
        </p:nvSpPr>
        <p:spPr bwMode="auto">
          <a:xfrm>
            <a:off x="3876675" y="3232150"/>
            <a:ext cx="41275" cy="41275"/>
          </a:xfrm>
          <a:prstGeom prst="ellipse">
            <a:avLst/>
          </a:prstGeom>
          <a:solidFill>
            <a:srgbClr val="FFFFFF"/>
          </a:solidFill>
          <a:ln w="9525">
            <a:solidFill>
              <a:schemeClr val="tx1"/>
            </a:solidFill>
            <a:round/>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91181" name="Oval 122">
            <a:extLst>
              <a:ext uri="{FF2B5EF4-FFF2-40B4-BE49-F238E27FC236}">
                <a16:creationId xmlns:a16="http://schemas.microsoft.com/office/drawing/2014/main" id="{42905C3A-1D2E-499E-BE62-166F836DF422}"/>
              </a:ext>
            </a:extLst>
          </p:cNvPr>
          <p:cNvSpPr>
            <a:spLocks noChangeArrowheads="1"/>
          </p:cNvSpPr>
          <p:nvPr/>
        </p:nvSpPr>
        <p:spPr bwMode="auto">
          <a:xfrm>
            <a:off x="4749800" y="3232150"/>
            <a:ext cx="41275" cy="41275"/>
          </a:xfrm>
          <a:prstGeom prst="ellipse">
            <a:avLst/>
          </a:prstGeom>
          <a:solidFill>
            <a:srgbClr val="FFFFFF"/>
          </a:solidFill>
          <a:ln w="9525">
            <a:solidFill>
              <a:schemeClr val="tx1"/>
            </a:solidFill>
            <a:round/>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91182" name="Text Box 123">
            <a:extLst>
              <a:ext uri="{FF2B5EF4-FFF2-40B4-BE49-F238E27FC236}">
                <a16:creationId xmlns:a16="http://schemas.microsoft.com/office/drawing/2014/main" id="{2D1EA064-1869-439F-95BD-0B31DD9A5315}"/>
              </a:ext>
            </a:extLst>
          </p:cNvPr>
          <p:cNvSpPr txBox="1">
            <a:spLocks noChangeArrowheads="1"/>
          </p:cNvSpPr>
          <p:nvPr/>
        </p:nvSpPr>
        <p:spPr bwMode="auto">
          <a:xfrm>
            <a:off x="1800225" y="3543300"/>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M1</a:t>
            </a:r>
          </a:p>
        </p:txBody>
      </p:sp>
      <p:sp>
        <p:nvSpPr>
          <p:cNvPr id="91183" name="Text Box 124">
            <a:extLst>
              <a:ext uri="{FF2B5EF4-FFF2-40B4-BE49-F238E27FC236}">
                <a16:creationId xmlns:a16="http://schemas.microsoft.com/office/drawing/2014/main" id="{517EC6BB-1F6C-40EF-87AA-AA39C8B6ACBC}"/>
              </a:ext>
            </a:extLst>
          </p:cNvPr>
          <p:cNvSpPr txBox="1">
            <a:spLocks noChangeArrowheads="1"/>
          </p:cNvSpPr>
          <p:nvPr/>
        </p:nvSpPr>
        <p:spPr bwMode="auto">
          <a:xfrm>
            <a:off x="2292350" y="3556000"/>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M2</a:t>
            </a:r>
          </a:p>
        </p:txBody>
      </p:sp>
      <p:sp>
        <p:nvSpPr>
          <p:cNvPr id="91184" name="Text Box 125">
            <a:extLst>
              <a:ext uri="{FF2B5EF4-FFF2-40B4-BE49-F238E27FC236}">
                <a16:creationId xmlns:a16="http://schemas.microsoft.com/office/drawing/2014/main" id="{1C81024D-D61C-43CB-B076-6E9C728F1346}"/>
              </a:ext>
            </a:extLst>
          </p:cNvPr>
          <p:cNvSpPr txBox="1">
            <a:spLocks noChangeArrowheads="1"/>
          </p:cNvSpPr>
          <p:nvPr/>
        </p:nvSpPr>
        <p:spPr bwMode="auto">
          <a:xfrm>
            <a:off x="1525588" y="272256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M3</a:t>
            </a:r>
          </a:p>
        </p:txBody>
      </p:sp>
      <p:sp>
        <p:nvSpPr>
          <p:cNvPr id="91185" name="Text Box 126">
            <a:extLst>
              <a:ext uri="{FF2B5EF4-FFF2-40B4-BE49-F238E27FC236}">
                <a16:creationId xmlns:a16="http://schemas.microsoft.com/office/drawing/2014/main" id="{96700038-80EA-4B39-9F37-3FADF4DD8748}"/>
              </a:ext>
            </a:extLst>
          </p:cNvPr>
          <p:cNvSpPr txBox="1">
            <a:spLocks noChangeArrowheads="1"/>
          </p:cNvSpPr>
          <p:nvPr/>
        </p:nvSpPr>
        <p:spPr bwMode="auto">
          <a:xfrm>
            <a:off x="2581275" y="2274888"/>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M4</a:t>
            </a:r>
          </a:p>
        </p:txBody>
      </p:sp>
      <p:sp>
        <p:nvSpPr>
          <p:cNvPr id="91186" name="Text Box 127">
            <a:extLst>
              <a:ext uri="{FF2B5EF4-FFF2-40B4-BE49-F238E27FC236}">
                <a16:creationId xmlns:a16="http://schemas.microsoft.com/office/drawing/2014/main" id="{682BC8FC-0898-4C4D-8EFD-B277E4020AB3}"/>
              </a:ext>
            </a:extLst>
          </p:cNvPr>
          <p:cNvSpPr txBox="1">
            <a:spLocks noChangeArrowheads="1"/>
          </p:cNvSpPr>
          <p:nvPr/>
        </p:nvSpPr>
        <p:spPr bwMode="auto">
          <a:xfrm>
            <a:off x="2081213" y="4249738"/>
            <a:ext cx="520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M11</a:t>
            </a:r>
          </a:p>
        </p:txBody>
      </p:sp>
      <p:sp>
        <p:nvSpPr>
          <p:cNvPr id="91187" name="Text Box 128">
            <a:extLst>
              <a:ext uri="{FF2B5EF4-FFF2-40B4-BE49-F238E27FC236}">
                <a16:creationId xmlns:a16="http://schemas.microsoft.com/office/drawing/2014/main" id="{4E85C80D-16CE-44FD-AC52-6B09BA8CF66E}"/>
              </a:ext>
            </a:extLst>
          </p:cNvPr>
          <p:cNvSpPr txBox="1">
            <a:spLocks noChangeArrowheads="1"/>
          </p:cNvSpPr>
          <p:nvPr/>
        </p:nvSpPr>
        <p:spPr bwMode="auto">
          <a:xfrm>
            <a:off x="3217863" y="3173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M5</a:t>
            </a:r>
          </a:p>
        </p:txBody>
      </p:sp>
      <p:sp>
        <p:nvSpPr>
          <p:cNvPr id="91188" name="Text Box 129">
            <a:extLst>
              <a:ext uri="{FF2B5EF4-FFF2-40B4-BE49-F238E27FC236}">
                <a16:creationId xmlns:a16="http://schemas.microsoft.com/office/drawing/2014/main" id="{E74746C7-7011-44E1-8BE5-0E58B0A040BE}"/>
              </a:ext>
            </a:extLst>
          </p:cNvPr>
          <p:cNvSpPr txBox="1">
            <a:spLocks noChangeArrowheads="1"/>
          </p:cNvSpPr>
          <p:nvPr/>
        </p:nvSpPr>
        <p:spPr bwMode="auto">
          <a:xfrm>
            <a:off x="3217863" y="3856038"/>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M7</a:t>
            </a:r>
          </a:p>
        </p:txBody>
      </p:sp>
      <p:sp>
        <p:nvSpPr>
          <p:cNvPr id="91189" name="Text Box 130">
            <a:extLst>
              <a:ext uri="{FF2B5EF4-FFF2-40B4-BE49-F238E27FC236}">
                <a16:creationId xmlns:a16="http://schemas.microsoft.com/office/drawing/2014/main" id="{DEB91796-0FCE-4E67-81F2-38254EC70F29}"/>
              </a:ext>
            </a:extLst>
          </p:cNvPr>
          <p:cNvSpPr txBox="1">
            <a:spLocks noChangeArrowheads="1"/>
          </p:cNvSpPr>
          <p:nvPr/>
        </p:nvSpPr>
        <p:spPr bwMode="auto">
          <a:xfrm>
            <a:off x="3217863" y="4286250"/>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M9</a:t>
            </a:r>
          </a:p>
        </p:txBody>
      </p:sp>
      <p:sp>
        <p:nvSpPr>
          <p:cNvPr id="91190" name="Text Box 131">
            <a:extLst>
              <a:ext uri="{FF2B5EF4-FFF2-40B4-BE49-F238E27FC236}">
                <a16:creationId xmlns:a16="http://schemas.microsoft.com/office/drawing/2014/main" id="{C10DADDB-788C-4C75-A2F8-C719B8700E46}"/>
              </a:ext>
            </a:extLst>
          </p:cNvPr>
          <p:cNvSpPr txBox="1">
            <a:spLocks noChangeArrowheads="1"/>
          </p:cNvSpPr>
          <p:nvPr/>
        </p:nvSpPr>
        <p:spPr bwMode="auto">
          <a:xfrm>
            <a:off x="4435475" y="2854325"/>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M6</a:t>
            </a:r>
          </a:p>
        </p:txBody>
      </p:sp>
      <p:sp>
        <p:nvSpPr>
          <p:cNvPr id="91191" name="Text Box 132">
            <a:extLst>
              <a:ext uri="{FF2B5EF4-FFF2-40B4-BE49-F238E27FC236}">
                <a16:creationId xmlns:a16="http://schemas.microsoft.com/office/drawing/2014/main" id="{E71F6CBA-7BA3-498E-8991-3D8EAE981CDC}"/>
              </a:ext>
            </a:extLst>
          </p:cNvPr>
          <p:cNvSpPr txBox="1">
            <a:spLocks noChangeArrowheads="1"/>
          </p:cNvSpPr>
          <p:nvPr/>
        </p:nvSpPr>
        <p:spPr bwMode="auto">
          <a:xfrm>
            <a:off x="4325938" y="3756025"/>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M8</a:t>
            </a:r>
          </a:p>
        </p:txBody>
      </p:sp>
      <p:sp>
        <p:nvSpPr>
          <p:cNvPr id="91192" name="Text Box 133">
            <a:extLst>
              <a:ext uri="{FF2B5EF4-FFF2-40B4-BE49-F238E27FC236}">
                <a16:creationId xmlns:a16="http://schemas.microsoft.com/office/drawing/2014/main" id="{E6297A55-8136-4A42-AA00-5D1758083B9A}"/>
              </a:ext>
            </a:extLst>
          </p:cNvPr>
          <p:cNvSpPr txBox="1">
            <a:spLocks noChangeArrowheads="1"/>
          </p:cNvSpPr>
          <p:nvPr/>
        </p:nvSpPr>
        <p:spPr bwMode="auto">
          <a:xfrm>
            <a:off x="4325938" y="4262438"/>
            <a:ext cx="520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M10</a:t>
            </a:r>
          </a:p>
        </p:txBody>
      </p:sp>
      <p:grpSp>
        <p:nvGrpSpPr>
          <p:cNvPr id="91193" name="Group 138">
            <a:extLst>
              <a:ext uri="{FF2B5EF4-FFF2-40B4-BE49-F238E27FC236}">
                <a16:creationId xmlns:a16="http://schemas.microsoft.com/office/drawing/2014/main" id="{BE829055-E04A-44C7-B703-ED0BC5ADA28B}"/>
              </a:ext>
            </a:extLst>
          </p:cNvPr>
          <p:cNvGrpSpPr>
            <a:grpSpLocks/>
          </p:cNvGrpSpPr>
          <p:nvPr/>
        </p:nvGrpSpPr>
        <p:grpSpPr bwMode="auto">
          <a:xfrm>
            <a:off x="1266825" y="4187825"/>
            <a:ext cx="504825" cy="433388"/>
            <a:chOff x="912" y="1070"/>
            <a:chExt cx="551" cy="474"/>
          </a:xfrm>
        </p:grpSpPr>
        <p:sp>
          <p:nvSpPr>
            <p:cNvPr id="91229" name="Line 139">
              <a:extLst>
                <a:ext uri="{FF2B5EF4-FFF2-40B4-BE49-F238E27FC236}">
                  <a16:creationId xmlns:a16="http://schemas.microsoft.com/office/drawing/2014/main" id="{B9B9AFCE-106D-4043-87F5-5185BC7AD004}"/>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30" name="Line 140">
              <a:extLst>
                <a:ext uri="{FF2B5EF4-FFF2-40B4-BE49-F238E27FC236}">
                  <a16:creationId xmlns:a16="http://schemas.microsoft.com/office/drawing/2014/main" id="{A20D048E-061C-48B5-A342-F91BD63AA44D}"/>
                </a:ext>
              </a:extLst>
            </p:cNvPr>
            <p:cNvSpPr>
              <a:spLocks noChangeShapeType="1"/>
            </p:cNvSpPr>
            <p:nvPr/>
          </p:nvSpPr>
          <p:spPr bwMode="auto">
            <a:xfrm>
              <a:off x="912" y="1160"/>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31" name="Line 141">
              <a:extLst>
                <a:ext uri="{FF2B5EF4-FFF2-40B4-BE49-F238E27FC236}">
                  <a16:creationId xmlns:a16="http://schemas.microsoft.com/office/drawing/2014/main" id="{E0A75D74-E3AC-406D-A35D-6C4DE5E56F9D}"/>
                </a:ext>
              </a:extLst>
            </p:cNvPr>
            <p:cNvSpPr>
              <a:spLocks noChangeShapeType="1"/>
            </p:cNvSpPr>
            <p:nvPr/>
          </p:nvSpPr>
          <p:spPr bwMode="auto">
            <a:xfrm>
              <a:off x="1092"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32" name="Line 142">
              <a:extLst>
                <a:ext uri="{FF2B5EF4-FFF2-40B4-BE49-F238E27FC236}">
                  <a16:creationId xmlns:a16="http://schemas.microsoft.com/office/drawing/2014/main" id="{79EA3854-23E1-4A5E-BCFE-45CCBB6AD35E}"/>
                </a:ext>
              </a:extLst>
            </p:cNvPr>
            <p:cNvSpPr>
              <a:spLocks noChangeShapeType="1"/>
            </p:cNvSpPr>
            <p:nvPr/>
          </p:nvSpPr>
          <p:spPr bwMode="auto">
            <a:xfrm flipH="1">
              <a:off x="912" y="1447"/>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33" name="Line 143">
              <a:extLst>
                <a:ext uri="{FF2B5EF4-FFF2-40B4-BE49-F238E27FC236}">
                  <a16:creationId xmlns:a16="http://schemas.microsoft.com/office/drawing/2014/main" id="{FEEB75EF-EE81-4D99-9600-7F9EB5A4A143}"/>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34" name="Line 144">
              <a:extLst>
                <a:ext uri="{FF2B5EF4-FFF2-40B4-BE49-F238E27FC236}">
                  <a16:creationId xmlns:a16="http://schemas.microsoft.com/office/drawing/2014/main" id="{C1A7227D-EFF5-4DD3-B258-021DAF73D5CA}"/>
                </a:ext>
              </a:extLst>
            </p:cNvPr>
            <p:cNvSpPr>
              <a:spLocks noChangeShapeType="1"/>
            </p:cNvSpPr>
            <p:nvPr/>
          </p:nvSpPr>
          <p:spPr bwMode="auto">
            <a:xfrm>
              <a:off x="1208"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35" name="Line 145">
              <a:extLst>
                <a:ext uri="{FF2B5EF4-FFF2-40B4-BE49-F238E27FC236}">
                  <a16:creationId xmlns:a16="http://schemas.microsoft.com/office/drawing/2014/main" id="{8B91058B-EB42-4E0F-AD0E-BB59DEC90942}"/>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91194" name="Line 146">
            <a:extLst>
              <a:ext uri="{FF2B5EF4-FFF2-40B4-BE49-F238E27FC236}">
                <a16:creationId xmlns:a16="http://schemas.microsoft.com/office/drawing/2014/main" id="{46DB9209-0B6B-4D16-9135-BFC601F906BB}"/>
              </a:ext>
            </a:extLst>
          </p:cNvPr>
          <p:cNvSpPr>
            <a:spLocks noChangeShapeType="1"/>
          </p:cNvSpPr>
          <p:nvPr/>
        </p:nvSpPr>
        <p:spPr bwMode="auto">
          <a:xfrm>
            <a:off x="1268413" y="4559300"/>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95" name="Line 147">
            <a:extLst>
              <a:ext uri="{FF2B5EF4-FFF2-40B4-BE49-F238E27FC236}">
                <a16:creationId xmlns:a16="http://schemas.microsoft.com/office/drawing/2014/main" id="{80BBB436-DE43-4A77-B092-D88DAF019819}"/>
              </a:ext>
            </a:extLst>
          </p:cNvPr>
          <p:cNvSpPr>
            <a:spLocks noChangeShapeType="1"/>
          </p:cNvSpPr>
          <p:nvPr/>
        </p:nvSpPr>
        <p:spPr bwMode="auto">
          <a:xfrm>
            <a:off x="1266825" y="4030663"/>
            <a:ext cx="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96" name="Line 148">
            <a:extLst>
              <a:ext uri="{FF2B5EF4-FFF2-40B4-BE49-F238E27FC236}">
                <a16:creationId xmlns:a16="http://schemas.microsoft.com/office/drawing/2014/main" id="{648CCB1A-92B3-4719-B680-AE6C830D96BA}"/>
              </a:ext>
            </a:extLst>
          </p:cNvPr>
          <p:cNvSpPr>
            <a:spLocks noChangeShapeType="1"/>
          </p:cNvSpPr>
          <p:nvPr/>
        </p:nvSpPr>
        <p:spPr bwMode="auto">
          <a:xfrm>
            <a:off x="1268413" y="4119563"/>
            <a:ext cx="4222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97" name="Line 149">
            <a:extLst>
              <a:ext uri="{FF2B5EF4-FFF2-40B4-BE49-F238E27FC236}">
                <a16:creationId xmlns:a16="http://schemas.microsoft.com/office/drawing/2014/main" id="{C0668D56-67A0-4202-BDA9-D8EC8701E968}"/>
              </a:ext>
            </a:extLst>
          </p:cNvPr>
          <p:cNvSpPr>
            <a:spLocks noChangeShapeType="1"/>
          </p:cNvSpPr>
          <p:nvPr/>
        </p:nvSpPr>
        <p:spPr bwMode="auto">
          <a:xfrm>
            <a:off x="1690688" y="4119563"/>
            <a:ext cx="0" cy="277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198" name="Text Box 150">
            <a:extLst>
              <a:ext uri="{FF2B5EF4-FFF2-40B4-BE49-F238E27FC236}">
                <a16:creationId xmlns:a16="http://schemas.microsoft.com/office/drawing/2014/main" id="{0C419063-3C25-4B79-A179-315ED615BDB3}"/>
              </a:ext>
            </a:extLst>
          </p:cNvPr>
          <p:cNvSpPr txBox="1">
            <a:spLocks noChangeArrowheads="1"/>
          </p:cNvSpPr>
          <p:nvPr/>
        </p:nvSpPr>
        <p:spPr bwMode="auto">
          <a:xfrm>
            <a:off x="960438" y="4260850"/>
            <a:ext cx="471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MN</a:t>
            </a:r>
          </a:p>
        </p:txBody>
      </p:sp>
      <p:sp>
        <p:nvSpPr>
          <p:cNvPr id="91199" name="Rectangle 151">
            <a:extLst>
              <a:ext uri="{FF2B5EF4-FFF2-40B4-BE49-F238E27FC236}">
                <a16:creationId xmlns:a16="http://schemas.microsoft.com/office/drawing/2014/main" id="{40DEEBA3-7C68-470A-B5A1-8C76F12BF97F}"/>
              </a:ext>
            </a:extLst>
          </p:cNvPr>
          <p:cNvSpPr>
            <a:spLocks noChangeArrowheads="1"/>
          </p:cNvSpPr>
          <p:nvPr/>
        </p:nvSpPr>
        <p:spPr bwMode="auto">
          <a:xfrm>
            <a:off x="1216025" y="3940175"/>
            <a:ext cx="96838" cy="95250"/>
          </a:xfrm>
          <a:prstGeom prst="rect">
            <a:avLst/>
          </a:prstGeom>
          <a:solidFill>
            <a:srgbClr val="FFFFFF"/>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grpSp>
        <p:nvGrpSpPr>
          <p:cNvPr id="91200" name="Group 160">
            <a:extLst>
              <a:ext uri="{FF2B5EF4-FFF2-40B4-BE49-F238E27FC236}">
                <a16:creationId xmlns:a16="http://schemas.microsoft.com/office/drawing/2014/main" id="{ED2F3889-6CA1-4E2F-857C-28E420B1C258}"/>
              </a:ext>
            </a:extLst>
          </p:cNvPr>
          <p:cNvGrpSpPr>
            <a:grpSpLocks/>
          </p:cNvGrpSpPr>
          <p:nvPr/>
        </p:nvGrpSpPr>
        <p:grpSpPr bwMode="auto">
          <a:xfrm>
            <a:off x="1120775" y="2333625"/>
            <a:ext cx="504825" cy="433388"/>
            <a:chOff x="912" y="1070"/>
            <a:chExt cx="551" cy="474"/>
          </a:xfrm>
        </p:grpSpPr>
        <p:sp>
          <p:nvSpPr>
            <p:cNvPr id="91222" name="Line 161">
              <a:extLst>
                <a:ext uri="{FF2B5EF4-FFF2-40B4-BE49-F238E27FC236}">
                  <a16:creationId xmlns:a16="http://schemas.microsoft.com/office/drawing/2014/main" id="{DF000BCF-FA8F-4482-BC74-E522CF38E4A4}"/>
                </a:ext>
              </a:extLst>
            </p:cNvPr>
            <p:cNvSpPr>
              <a:spLocks noChangeShapeType="1"/>
            </p:cNvSpPr>
            <p:nvPr/>
          </p:nvSpPr>
          <p:spPr bwMode="auto">
            <a:xfrm>
              <a:off x="912" y="1070"/>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23" name="Line 162">
              <a:extLst>
                <a:ext uri="{FF2B5EF4-FFF2-40B4-BE49-F238E27FC236}">
                  <a16:creationId xmlns:a16="http://schemas.microsoft.com/office/drawing/2014/main" id="{B54D70E1-AF80-48BF-8444-6E0B673B81DC}"/>
                </a:ext>
              </a:extLst>
            </p:cNvPr>
            <p:cNvSpPr>
              <a:spLocks noChangeShapeType="1"/>
            </p:cNvSpPr>
            <p:nvPr/>
          </p:nvSpPr>
          <p:spPr bwMode="auto">
            <a:xfrm>
              <a:off x="912" y="1160"/>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24" name="Line 163">
              <a:extLst>
                <a:ext uri="{FF2B5EF4-FFF2-40B4-BE49-F238E27FC236}">
                  <a16:creationId xmlns:a16="http://schemas.microsoft.com/office/drawing/2014/main" id="{7F9A6D69-F98D-4B9F-972F-B32774011759}"/>
                </a:ext>
              </a:extLst>
            </p:cNvPr>
            <p:cNvSpPr>
              <a:spLocks noChangeShapeType="1"/>
            </p:cNvSpPr>
            <p:nvPr/>
          </p:nvSpPr>
          <p:spPr bwMode="auto">
            <a:xfrm>
              <a:off x="1092"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25" name="Line 164">
              <a:extLst>
                <a:ext uri="{FF2B5EF4-FFF2-40B4-BE49-F238E27FC236}">
                  <a16:creationId xmlns:a16="http://schemas.microsoft.com/office/drawing/2014/main" id="{6BDC8DFA-82F5-445D-B81A-F127B48877E2}"/>
                </a:ext>
              </a:extLst>
            </p:cNvPr>
            <p:cNvSpPr>
              <a:spLocks noChangeShapeType="1"/>
            </p:cNvSpPr>
            <p:nvPr/>
          </p:nvSpPr>
          <p:spPr bwMode="auto">
            <a:xfrm flipH="1">
              <a:off x="912" y="1447"/>
              <a:ext cx="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26" name="Line 165">
              <a:extLst>
                <a:ext uri="{FF2B5EF4-FFF2-40B4-BE49-F238E27FC236}">
                  <a16:creationId xmlns:a16="http://schemas.microsoft.com/office/drawing/2014/main" id="{82A48179-6FA5-41D6-BFB5-6406171E14FC}"/>
                </a:ext>
              </a:extLst>
            </p:cNvPr>
            <p:cNvSpPr>
              <a:spLocks noChangeShapeType="1"/>
            </p:cNvSpPr>
            <p:nvPr/>
          </p:nvSpPr>
          <p:spPr bwMode="auto">
            <a:xfrm>
              <a:off x="1208" y="1299"/>
              <a:ext cx="2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27" name="Line 166">
              <a:extLst>
                <a:ext uri="{FF2B5EF4-FFF2-40B4-BE49-F238E27FC236}">
                  <a16:creationId xmlns:a16="http://schemas.microsoft.com/office/drawing/2014/main" id="{3F65B6C5-869A-47D2-B28A-4FB47F8F9D79}"/>
                </a:ext>
              </a:extLst>
            </p:cNvPr>
            <p:cNvSpPr>
              <a:spLocks noChangeShapeType="1"/>
            </p:cNvSpPr>
            <p:nvPr/>
          </p:nvSpPr>
          <p:spPr bwMode="auto">
            <a:xfrm>
              <a:off x="1208" y="1160"/>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28" name="Line 167">
              <a:extLst>
                <a:ext uri="{FF2B5EF4-FFF2-40B4-BE49-F238E27FC236}">
                  <a16:creationId xmlns:a16="http://schemas.microsoft.com/office/drawing/2014/main" id="{DD3EF691-916E-4BB2-B653-727FC4B7A4DC}"/>
                </a:ext>
              </a:extLst>
            </p:cNvPr>
            <p:cNvSpPr>
              <a:spLocks noChangeShapeType="1"/>
            </p:cNvSpPr>
            <p:nvPr/>
          </p:nvSpPr>
          <p:spPr bwMode="auto">
            <a:xfrm>
              <a:off x="912" y="145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91201" name="Line 168">
            <a:extLst>
              <a:ext uri="{FF2B5EF4-FFF2-40B4-BE49-F238E27FC236}">
                <a16:creationId xmlns:a16="http://schemas.microsoft.com/office/drawing/2014/main" id="{D769016F-440C-4B42-9FB0-F2AE0695219E}"/>
              </a:ext>
            </a:extLst>
          </p:cNvPr>
          <p:cNvSpPr>
            <a:spLocks noChangeShapeType="1"/>
          </p:cNvSpPr>
          <p:nvPr/>
        </p:nvSpPr>
        <p:spPr bwMode="auto">
          <a:xfrm flipV="1">
            <a:off x="1120775" y="2225675"/>
            <a:ext cx="0" cy="185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02" name="Line 169">
            <a:extLst>
              <a:ext uri="{FF2B5EF4-FFF2-40B4-BE49-F238E27FC236}">
                <a16:creationId xmlns:a16="http://schemas.microsoft.com/office/drawing/2014/main" id="{60A24BA6-4AB0-4637-804A-0154EEC5882A}"/>
              </a:ext>
            </a:extLst>
          </p:cNvPr>
          <p:cNvSpPr>
            <a:spLocks noChangeShapeType="1"/>
          </p:cNvSpPr>
          <p:nvPr/>
        </p:nvSpPr>
        <p:spPr bwMode="auto">
          <a:xfrm>
            <a:off x="1120775" y="2767013"/>
            <a:ext cx="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03" name="Line 170">
            <a:extLst>
              <a:ext uri="{FF2B5EF4-FFF2-40B4-BE49-F238E27FC236}">
                <a16:creationId xmlns:a16="http://schemas.microsoft.com/office/drawing/2014/main" id="{491712A2-2A0F-45B9-9C3E-DC8B28C2C00B}"/>
              </a:ext>
            </a:extLst>
          </p:cNvPr>
          <p:cNvSpPr>
            <a:spLocks noChangeShapeType="1"/>
          </p:cNvSpPr>
          <p:nvPr/>
        </p:nvSpPr>
        <p:spPr bwMode="auto">
          <a:xfrm>
            <a:off x="1539875" y="2543175"/>
            <a:ext cx="0" cy="276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04" name="Line 171">
            <a:extLst>
              <a:ext uri="{FF2B5EF4-FFF2-40B4-BE49-F238E27FC236}">
                <a16:creationId xmlns:a16="http://schemas.microsoft.com/office/drawing/2014/main" id="{410088DB-9988-4347-A0B9-6159C51F8497}"/>
              </a:ext>
            </a:extLst>
          </p:cNvPr>
          <p:cNvSpPr>
            <a:spLocks noChangeShapeType="1"/>
          </p:cNvSpPr>
          <p:nvPr/>
        </p:nvSpPr>
        <p:spPr bwMode="auto">
          <a:xfrm>
            <a:off x="1120775" y="2819400"/>
            <a:ext cx="423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1205" name="Rectangle 172">
            <a:extLst>
              <a:ext uri="{FF2B5EF4-FFF2-40B4-BE49-F238E27FC236}">
                <a16:creationId xmlns:a16="http://schemas.microsoft.com/office/drawing/2014/main" id="{C818B99D-BB08-43E6-9A47-8D8B61B024EF}"/>
              </a:ext>
            </a:extLst>
          </p:cNvPr>
          <p:cNvSpPr>
            <a:spLocks noChangeArrowheads="1"/>
          </p:cNvSpPr>
          <p:nvPr/>
        </p:nvSpPr>
        <p:spPr bwMode="auto">
          <a:xfrm>
            <a:off x="1077913" y="2970213"/>
            <a:ext cx="96837" cy="93662"/>
          </a:xfrm>
          <a:prstGeom prst="rect">
            <a:avLst/>
          </a:prstGeom>
          <a:solidFill>
            <a:srgbClr val="FFFFFF"/>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91206" name="Text Box 174">
            <a:extLst>
              <a:ext uri="{FF2B5EF4-FFF2-40B4-BE49-F238E27FC236}">
                <a16:creationId xmlns:a16="http://schemas.microsoft.com/office/drawing/2014/main" id="{2088EBE9-5553-40F8-BFB8-C3A2036E0E37}"/>
              </a:ext>
            </a:extLst>
          </p:cNvPr>
          <p:cNvSpPr txBox="1">
            <a:spLocks noChangeArrowheads="1"/>
          </p:cNvSpPr>
          <p:nvPr/>
        </p:nvSpPr>
        <p:spPr bwMode="auto">
          <a:xfrm>
            <a:off x="1092200" y="243681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2</a:t>
            </a:r>
            <a:endParaRPr lang="en-US" altLang="en-US" sz="1800">
              <a:solidFill>
                <a:schemeClr val="tx1"/>
              </a:solidFill>
              <a:latin typeface="Times New Roman" panose="02020603050405020304" pitchFamily="18" charset="0"/>
            </a:endParaRPr>
          </a:p>
        </p:txBody>
      </p:sp>
      <p:sp>
        <p:nvSpPr>
          <p:cNvPr id="91207" name="Text Box 175">
            <a:extLst>
              <a:ext uri="{FF2B5EF4-FFF2-40B4-BE49-F238E27FC236}">
                <a16:creationId xmlns:a16="http://schemas.microsoft.com/office/drawing/2014/main" id="{D0F73216-99F3-4ACC-BFE6-AC332A43ECCE}"/>
              </a:ext>
            </a:extLst>
          </p:cNvPr>
          <p:cNvSpPr txBox="1">
            <a:spLocks noChangeArrowheads="1"/>
          </p:cNvSpPr>
          <p:nvPr/>
        </p:nvSpPr>
        <p:spPr bwMode="auto">
          <a:xfrm>
            <a:off x="1957388" y="25796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3</a:t>
            </a:r>
            <a:endParaRPr lang="en-US" altLang="en-US" sz="1800">
              <a:solidFill>
                <a:schemeClr val="tx1"/>
              </a:solidFill>
              <a:latin typeface="Times New Roman" panose="02020603050405020304" pitchFamily="18" charset="0"/>
            </a:endParaRPr>
          </a:p>
        </p:txBody>
      </p:sp>
      <p:sp>
        <p:nvSpPr>
          <p:cNvPr id="91208" name="Text Box 176">
            <a:extLst>
              <a:ext uri="{FF2B5EF4-FFF2-40B4-BE49-F238E27FC236}">
                <a16:creationId xmlns:a16="http://schemas.microsoft.com/office/drawing/2014/main" id="{928DD558-4AB9-4834-907C-13BD9A6E9F62}"/>
              </a:ext>
            </a:extLst>
          </p:cNvPr>
          <p:cNvSpPr txBox="1">
            <a:spLocks noChangeArrowheads="1"/>
          </p:cNvSpPr>
          <p:nvPr/>
        </p:nvSpPr>
        <p:spPr bwMode="auto">
          <a:xfrm>
            <a:off x="2338388" y="244157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3</a:t>
            </a:r>
            <a:endParaRPr lang="en-US" altLang="en-US" sz="1800">
              <a:solidFill>
                <a:schemeClr val="tx1"/>
              </a:solidFill>
              <a:latin typeface="Times New Roman" panose="02020603050405020304" pitchFamily="18" charset="0"/>
            </a:endParaRPr>
          </a:p>
        </p:txBody>
      </p:sp>
      <p:sp>
        <p:nvSpPr>
          <p:cNvPr id="91209" name="Text Box 177">
            <a:extLst>
              <a:ext uri="{FF2B5EF4-FFF2-40B4-BE49-F238E27FC236}">
                <a16:creationId xmlns:a16="http://schemas.microsoft.com/office/drawing/2014/main" id="{4551A943-F425-4D69-B39B-8351F9160B2D}"/>
              </a:ext>
            </a:extLst>
          </p:cNvPr>
          <p:cNvSpPr txBox="1">
            <a:spLocks noChangeArrowheads="1"/>
          </p:cNvSpPr>
          <p:nvPr/>
        </p:nvSpPr>
        <p:spPr bwMode="auto">
          <a:xfrm>
            <a:off x="3509963" y="312737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6</a:t>
            </a:r>
            <a:endParaRPr lang="en-US" altLang="en-US" sz="1800">
              <a:solidFill>
                <a:schemeClr val="tx1"/>
              </a:solidFill>
              <a:latin typeface="Times New Roman" panose="02020603050405020304" pitchFamily="18" charset="0"/>
            </a:endParaRPr>
          </a:p>
        </p:txBody>
      </p:sp>
      <p:sp>
        <p:nvSpPr>
          <p:cNvPr id="91210" name="Text Box 178">
            <a:extLst>
              <a:ext uri="{FF2B5EF4-FFF2-40B4-BE49-F238E27FC236}">
                <a16:creationId xmlns:a16="http://schemas.microsoft.com/office/drawing/2014/main" id="{6723ED90-C91F-4FB1-AA5B-84CCA34A0518}"/>
              </a:ext>
            </a:extLst>
          </p:cNvPr>
          <p:cNvSpPr txBox="1">
            <a:spLocks noChangeArrowheads="1"/>
          </p:cNvSpPr>
          <p:nvPr/>
        </p:nvSpPr>
        <p:spPr bwMode="auto">
          <a:xfrm>
            <a:off x="4217988" y="328771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6</a:t>
            </a:r>
            <a:endParaRPr lang="en-US" altLang="en-US" sz="1800">
              <a:solidFill>
                <a:schemeClr val="tx1"/>
              </a:solidFill>
              <a:latin typeface="Times New Roman" panose="02020603050405020304" pitchFamily="18" charset="0"/>
            </a:endParaRPr>
          </a:p>
        </p:txBody>
      </p:sp>
      <p:sp>
        <p:nvSpPr>
          <p:cNvPr id="91211" name="Text Box 188">
            <a:extLst>
              <a:ext uri="{FF2B5EF4-FFF2-40B4-BE49-F238E27FC236}">
                <a16:creationId xmlns:a16="http://schemas.microsoft.com/office/drawing/2014/main" id="{3D25D8CE-35BC-4D9B-B48F-FC53A84A6580}"/>
              </a:ext>
            </a:extLst>
          </p:cNvPr>
          <p:cNvSpPr txBox="1">
            <a:spLocks noChangeArrowheads="1"/>
          </p:cNvSpPr>
          <p:nvPr/>
        </p:nvSpPr>
        <p:spPr bwMode="auto">
          <a:xfrm>
            <a:off x="3568700" y="354647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5</a:t>
            </a:r>
            <a:endParaRPr lang="en-US" altLang="en-US" sz="1800">
              <a:solidFill>
                <a:schemeClr val="tx1"/>
              </a:solidFill>
              <a:latin typeface="Times New Roman" panose="02020603050405020304" pitchFamily="18" charset="0"/>
            </a:endParaRPr>
          </a:p>
        </p:txBody>
      </p:sp>
      <p:sp>
        <p:nvSpPr>
          <p:cNvPr id="91212" name="Text Box 189">
            <a:extLst>
              <a:ext uri="{FF2B5EF4-FFF2-40B4-BE49-F238E27FC236}">
                <a16:creationId xmlns:a16="http://schemas.microsoft.com/office/drawing/2014/main" id="{76ADB8B6-B756-4D8E-9570-043F66E5E353}"/>
              </a:ext>
            </a:extLst>
          </p:cNvPr>
          <p:cNvSpPr txBox="1">
            <a:spLocks noChangeArrowheads="1"/>
          </p:cNvSpPr>
          <p:nvPr/>
        </p:nvSpPr>
        <p:spPr bwMode="auto">
          <a:xfrm>
            <a:off x="1246188" y="45354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2</a:t>
            </a:r>
            <a:endParaRPr lang="en-US" altLang="en-US" sz="1800">
              <a:solidFill>
                <a:schemeClr val="tx1"/>
              </a:solidFill>
              <a:latin typeface="Times New Roman" panose="02020603050405020304" pitchFamily="18" charset="0"/>
            </a:endParaRPr>
          </a:p>
        </p:txBody>
      </p:sp>
      <p:sp>
        <p:nvSpPr>
          <p:cNvPr id="91213" name="Text Box 190">
            <a:extLst>
              <a:ext uri="{FF2B5EF4-FFF2-40B4-BE49-F238E27FC236}">
                <a16:creationId xmlns:a16="http://schemas.microsoft.com/office/drawing/2014/main" id="{58565A4D-4B21-430C-BFCC-C0D359ECB41A}"/>
              </a:ext>
            </a:extLst>
          </p:cNvPr>
          <p:cNvSpPr txBox="1">
            <a:spLocks noChangeArrowheads="1"/>
          </p:cNvSpPr>
          <p:nvPr/>
        </p:nvSpPr>
        <p:spPr bwMode="auto">
          <a:xfrm>
            <a:off x="4268788" y="35560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5</a:t>
            </a:r>
            <a:endParaRPr lang="en-US" altLang="en-US" sz="1800">
              <a:solidFill>
                <a:schemeClr val="tx1"/>
              </a:solidFill>
              <a:latin typeface="Times New Roman" panose="02020603050405020304" pitchFamily="18" charset="0"/>
            </a:endParaRPr>
          </a:p>
        </p:txBody>
      </p:sp>
      <p:sp>
        <p:nvSpPr>
          <p:cNvPr id="91214" name="Text Box 191">
            <a:extLst>
              <a:ext uri="{FF2B5EF4-FFF2-40B4-BE49-F238E27FC236}">
                <a16:creationId xmlns:a16="http://schemas.microsoft.com/office/drawing/2014/main" id="{FE06B825-8C84-4B0D-88DD-563260884FAD}"/>
              </a:ext>
            </a:extLst>
          </p:cNvPr>
          <p:cNvSpPr txBox="1">
            <a:spLocks noChangeArrowheads="1"/>
          </p:cNvSpPr>
          <p:nvPr/>
        </p:nvSpPr>
        <p:spPr bwMode="auto">
          <a:xfrm>
            <a:off x="3575050" y="451167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3</a:t>
            </a:r>
            <a:endParaRPr lang="en-US" altLang="en-US" sz="1800">
              <a:solidFill>
                <a:schemeClr val="tx1"/>
              </a:solidFill>
              <a:latin typeface="Times New Roman" panose="02020603050405020304" pitchFamily="18" charset="0"/>
            </a:endParaRPr>
          </a:p>
        </p:txBody>
      </p:sp>
      <p:sp>
        <p:nvSpPr>
          <p:cNvPr id="91215" name="Text Box 192">
            <a:extLst>
              <a:ext uri="{FF2B5EF4-FFF2-40B4-BE49-F238E27FC236}">
                <a16:creationId xmlns:a16="http://schemas.microsoft.com/office/drawing/2014/main" id="{F6B5AFB1-C002-46C3-BAEF-78746C3820E0}"/>
              </a:ext>
            </a:extLst>
          </p:cNvPr>
          <p:cNvSpPr txBox="1">
            <a:spLocks noChangeArrowheads="1"/>
          </p:cNvSpPr>
          <p:nvPr/>
        </p:nvSpPr>
        <p:spPr bwMode="auto">
          <a:xfrm>
            <a:off x="4270375" y="451167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3</a:t>
            </a:r>
            <a:endParaRPr lang="en-US" altLang="en-US" sz="1800">
              <a:solidFill>
                <a:schemeClr val="tx1"/>
              </a:solidFill>
              <a:latin typeface="Times New Roman" panose="02020603050405020304" pitchFamily="18" charset="0"/>
            </a:endParaRPr>
          </a:p>
        </p:txBody>
      </p:sp>
      <p:sp>
        <p:nvSpPr>
          <p:cNvPr id="91216" name="Text Box 193">
            <a:extLst>
              <a:ext uri="{FF2B5EF4-FFF2-40B4-BE49-F238E27FC236}">
                <a16:creationId xmlns:a16="http://schemas.microsoft.com/office/drawing/2014/main" id="{37D17AD0-5977-4516-8425-F8A394782266}"/>
              </a:ext>
            </a:extLst>
          </p:cNvPr>
          <p:cNvSpPr txBox="1">
            <a:spLocks noChangeArrowheads="1"/>
          </p:cNvSpPr>
          <p:nvPr/>
        </p:nvSpPr>
        <p:spPr bwMode="auto">
          <a:xfrm>
            <a:off x="2049463" y="454183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2</a:t>
            </a:r>
            <a:endParaRPr lang="en-US" altLang="en-US" sz="1800">
              <a:solidFill>
                <a:schemeClr val="tx1"/>
              </a:solidFill>
              <a:latin typeface="Times New Roman" panose="02020603050405020304" pitchFamily="18" charset="0"/>
            </a:endParaRPr>
          </a:p>
        </p:txBody>
      </p:sp>
      <p:sp>
        <p:nvSpPr>
          <p:cNvPr id="91217" name="Text Box 194">
            <a:extLst>
              <a:ext uri="{FF2B5EF4-FFF2-40B4-BE49-F238E27FC236}">
                <a16:creationId xmlns:a16="http://schemas.microsoft.com/office/drawing/2014/main" id="{AD598FDD-1154-4D67-A38B-1E0E1DD740AE}"/>
              </a:ext>
            </a:extLst>
          </p:cNvPr>
          <p:cNvSpPr txBox="1">
            <a:spLocks noChangeArrowheads="1"/>
          </p:cNvSpPr>
          <p:nvPr/>
        </p:nvSpPr>
        <p:spPr bwMode="auto">
          <a:xfrm>
            <a:off x="774700" y="2379663"/>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Times New Roman" panose="02020603050405020304" pitchFamily="18" charset="0"/>
              </a:rPr>
              <a:t>MP</a:t>
            </a:r>
          </a:p>
        </p:txBody>
      </p:sp>
      <p:sp>
        <p:nvSpPr>
          <p:cNvPr id="91218" name="Text Box 196">
            <a:extLst>
              <a:ext uri="{FF2B5EF4-FFF2-40B4-BE49-F238E27FC236}">
                <a16:creationId xmlns:a16="http://schemas.microsoft.com/office/drawing/2014/main" id="{333D1893-60C6-450B-9B56-6DA6E9D644DC}"/>
              </a:ext>
            </a:extLst>
          </p:cNvPr>
          <p:cNvSpPr txBox="1">
            <a:spLocks noChangeArrowheads="1"/>
          </p:cNvSpPr>
          <p:nvPr/>
        </p:nvSpPr>
        <p:spPr bwMode="auto">
          <a:xfrm>
            <a:off x="1995488" y="3271838"/>
            <a:ext cx="488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200" b="1">
                <a:solidFill>
                  <a:schemeClr val="accent2"/>
                </a:solidFill>
                <a:latin typeface="Times New Roman" panose="02020603050405020304" pitchFamily="18" charset="0"/>
              </a:rPr>
              <a:t>10x2</a:t>
            </a:r>
            <a:endParaRPr lang="en-US" altLang="en-US" sz="1800">
              <a:solidFill>
                <a:schemeClr val="tx1"/>
              </a:solidFill>
              <a:latin typeface="Times New Roman" panose="02020603050405020304" pitchFamily="18" charset="0"/>
            </a:endParaRPr>
          </a:p>
        </p:txBody>
      </p:sp>
      <p:sp>
        <p:nvSpPr>
          <p:cNvPr id="91219" name="Text Box 197">
            <a:extLst>
              <a:ext uri="{FF2B5EF4-FFF2-40B4-BE49-F238E27FC236}">
                <a16:creationId xmlns:a16="http://schemas.microsoft.com/office/drawing/2014/main" id="{0B1830C1-B784-47E6-AFE3-6376173BEC5B}"/>
              </a:ext>
            </a:extLst>
          </p:cNvPr>
          <p:cNvSpPr txBox="1">
            <a:spLocks noChangeArrowheads="1"/>
          </p:cNvSpPr>
          <p:nvPr/>
        </p:nvSpPr>
        <p:spPr bwMode="auto">
          <a:xfrm>
            <a:off x="5375275" y="2085975"/>
            <a:ext cx="3276600" cy="229235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a:solidFill>
                  <a:srgbClr val="FF0066"/>
                </a:solidFill>
                <a:latin typeface="Times New Roman" panose="02020603050405020304" pitchFamily="18" charset="0"/>
              </a:rPr>
              <a:t>555555</a:t>
            </a:r>
            <a:r>
              <a:rPr lang="en-US" altLang="en-US">
                <a:solidFill>
                  <a:schemeClr val="accent2"/>
                </a:solidFill>
                <a:latin typeface="Times New Roman" panose="02020603050405020304" pitchFamily="18" charset="0"/>
              </a:rPr>
              <a:t>344PP334</a:t>
            </a:r>
            <a:r>
              <a:rPr lang="en-US" altLang="en-US">
                <a:solidFill>
                  <a:srgbClr val="FF0066"/>
                </a:solidFill>
                <a:latin typeface="Times New Roman" panose="02020603050405020304" pitchFamily="18" charset="0"/>
              </a:rPr>
              <a:t>666666</a:t>
            </a:r>
            <a:endParaRPr lang="en-US" altLang="en-US">
              <a:solidFill>
                <a:schemeClr val="tx1"/>
              </a:solidFill>
              <a:latin typeface="Times New Roman" panose="02020603050405020304" pitchFamily="18" charset="0"/>
            </a:endParaRPr>
          </a:p>
          <a:p>
            <a:pPr>
              <a:spcBef>
                <a:spcPct val="0"/>
              </a:spcBef>
              <a:buClrTx/>
              <a:buSzTx/>
              <a:buFontTx/>
              <a:buNone/>
            </a:pPr>
            <a:endParaRPr lang="en-US" altLang="en-US">
              <a:solidFill>
                <a:schemeClr val="tx1"/>
              </a:solidFill>
              <a:latin typeface="Times New Roman" panose="02020603050405020304" pitchFamily="18" charset="0"/>
            </a:endParaRPr>
          </a:p>
          <a:p>
            <a:pPr>
              <a:spcBef>
                <a:spcPct val="0"/>
              </a:spcBef>
              <a:buClrTx/>
              <a:buSzTx/>
              <a:buFontTx/>
              <a:buNone/>
            </a:pPr>
            <a:r>
              <a:rPr lang="en-US" altLang="en-US">
                <a:solidFill>
                  <a:schemeClr val="tx1"/>
                </a:solidFill>
                <a:latin typeface="Times New Roman" panose="02020603050405020304" pitchFamily="18" charset="0"/>
              </a:rPr>
              <a:t>11221122112211221122</a:t>
            </a:r>
          </a:p>
          <a:p>
            <a:pPr>
              <a:spcBef>
                <a:spcPct val="0"/>
              </a:spcBef>
              <a:buClrTx/>
              <a:buSzTx/>
              <a:buFontTx/>
              <a:buNone/>
            </a:pPr>
            <a:r>
              <a:rPr lang="en-US" altLang="en-US">
                <a:solidFill>
                  <a:schemeClr val="tx1"/>
                </a:solidFill>
                <a:latin typeface="Times New Roman" panose="02020603050405020304" pitchFamily="18" charset="0"/>
              </a:rPr>
              <a:t>22112211221122112211</a:t>
            </a:r>
          </a:p>
          <a:p>
            <a:pPr>
              <a:spcBef>
                <a:spcPct val="0"/>
              </a:spcBef>
              <a:buClrTx/>
              <a:buSzTx/>
              <a:buFontTx/>
              <a:buNone/>
            </a:pPr>
            <a:endParaRPr lang="en-US" altLang="en-US">
              <a:solidFill>
                <a:schemeClr val="tx1"/>
              </a:solidFill>
              <a:latin typeface="Times New Roman" panose="02020603050405020304" pitchFamily="18" charset="0"/>
            </a:endParaRPr>
          </a:p>
          <a:p>
            <a:pPr>
              <a:spcBef>
                <a:spcPct val="0"/>
              </a:spcBef>
              <a:buClrTx/>
              <a:buSzTx/>
              <a:buFontTx/>
              <a:buNone/>
            </a:pPr>
            <a:r>
              <a:rPr lang="en-US" altLang="en-US">
                <a:solidFill>
                  <a:srgbClr val="FF0066"/>
                </a:solidFill>
                <a:latin typeface="Times New Roman" panose="02020603050405020304" pitchFamily="18" charset="0"/>
              </a:rPr>
              <a:t>77777</a:t>
            </a:r>
            <a:r>
              <a:rPr lang="en-US" altLang="en-US">
                <a:solidFill>
                  <a:schemeClr val="accent2"/>
                </a:solidFill>
                <a:latin typeface="Times New Roman" panose="02020603050405020304" pitchFamily="18" charset="0"/>
              </a:rPr>
              <a:t>9</a:t>
            </a:r>
            <a:r>
              <a:rPr lang="en-US" altLang="en-US">
                <a:solidFill>
                  <a:srgbClr val="009900"/>
                </a:solidFill>
                <a:latin typeface="Times New Roman" panose="02020603050405020304" pitchFamily="18" charset="0"/>
              </a:rPr>
              <a:t>xx</a:t>
            </a:r>
            <a:r>
              <a:rPr lang="en-US" altLang="en-US">
                <a:solidFill>
                  <a:schemeClr val="accent2"/>
                </a:solidFill>
                <a:latin typeface="Times New Roman" panose="02020603050405020304" pitchFamily="18" charset="0"/>
              </a:rPr>
              <a:t>oo99</a:t>
            </a:r>
            <a:r>
              <a:rPr lang="en-US" altLang="en-US">
                <a:solidFill>
                  <a:srgbClr val="009900"/>
                </a:solidFill>
                <a:latin typeface="Times New Roman" panose="02020603050405020304" pitchFamily="18" charset="0"/>
              </a:rPr>
              <a:t>nn</a:t>
            </a:r>
            <a:r>
              <a:rPr lang="en-US" altLang="en-US">
                <a:solidFill>
                  <a:schemeClr val="accent2"/>
                </a:solidFill>
                <a:latin typeface="Times New Roman" panose="02020603050405020304" pitchFamily="18" charset="0"/>
              </a:rPr>
              <a:t>o</a:t>
            </a:r>
            <a:r>
              <a:rPr lang="en-US" altLang="en-US">
                <a:solidFill>
                  <a:srgbClr val="FF0066"/>
                </a:solidFill>
                <a:latin typeface="Times New Roman" panose="02020603050405020304" pitchFamily="18" charset="0"/>
              </a:rPr>
              <a:t>88888</a:t>
            </a:r>
            <a:endParaRPr lang="en-US" altLang="en-US">
              <a:solidFill>
                <a:schemeClr val="tx1"/>
              </a:solidFill>
              <a:latin typeface="Times New Roman" panose="02020603050405020304" pitchFamily="18" charset="0"/>
            </a:endParaRPr>
          </a:p>
        </p:txBody>
      </p:sp>
      <p:sp>
        <p:nvSpPr>
          <p:cNvPr id="91220" name="Text Box 198">
            <a:extLst>
              <a:ext uri="{FF2B5EF4-FFF2-40B4-BE49-F238E27FC236}">
                <a16:creationId xmlns:a16="http://schemas.microsoft.com/office/drawing/2014/main" id="{489A15E6-861F-4F41-984F-286E56EB6AAB}"/>
              </a:ext>
            </a:extLst>
          </p:cNvPr>
          <p:cNvSpPr txBox="1">
            <a:spLocks noChangeArrowheads="1"/>
          </p:cNvSpPr>
          <p:nvPr/>
        </p:nvSpPr>
        <p:spPr bwMode="auto">
          <a:xfrm>
            <a:off x="6132513" y="4994275"/>
            <a:ext cx="176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a:t>X=11; o=10</a:t>
            </a:r>
          </a:p>
        </p:txBody>
      </p:sp>
      <p:sp>
        <p:nvSpPr>
          <p:cNvPr id="91221" name="Line 199">
            <a:extLst>
              <a:ext uri="{FF2B5EF4-FFF2-40B4-BE49-F238E27FC236}">
                <a16:creationId xmlns:a16="http://schemas.microsoft.com/office/drawing/2014/main" id="{9A63FAB1-8E18-4245-A3D4-201D370495A9}"/>
              </a:ext>
            </a:extLst>
          </p:cNvPr>
          <p:cNvSpPr>
            <a:spLocks noChangeShapeType="1"/>
          </p:cNvSpPr>
          <p:nvPr/>
        </p:nvSpPr>
        <p:spPr bwMode="auto">
          <a:xfrm>
            <a:off x="6978650" y="1878013"/>
            <a:ext cx="0" cy="290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155"/>
            <a:ext cx="8229240" cy="1145160"/>
          </a:xfrm>
        </p:spPr>
        <p:txBody>
          <a:bodyPr/>
          <a:lstStyle/>
          <a:p>
            <a:pPr algn="just"/>
            <a:r>
              <a:rPr lang="en-US" sz="3200" dirty="0" smtClean="0">
                <a:latin typeface="+mn-lt"/>
              </a:rPr>
              <a:t>Resistance thermal noise of multiple fingers(example)</a:t>
            </a:r>
            <a:endParaRPr lang="en-GB" sz="3200" dirty="0">
              <a:latin typeface="+mn-lt"/>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690688"/>
            <a:ext cx="8831262"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1087438" y="5873750"/>
            <a:ext cx="4038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b="1">
                <a:solidFill>
                  <a:srgbClr val="0070C0"/>
                </a:solidFill>
              </a:rPr>
              <a:t>Design of  Analog CMOS Integrated Circuits Behzad Razavi</a:t>
            </a:r>
          </a:p>
          <a:p>
            <a:pPr>
              <a:spcBef>
                <a:spcPct val="0"/>
              </a:spcBef>
              <a:buClrTx/>
              <a:buSzTx/>
              <a:buFontTx/>
              <a:buNone/>
            </a:pPr>
            <a:r>
              <a:rPr lang="en-US" altLang="en-US" sz="1800" b="1">
                <a:solidFill>
                  <a:srgbClr val="0070C0"/>
                </a:solidFill>
              </a:rPr>
              <a:t>2</a:t>
            </a:r>
            <a:r>
              <a:rPr lang="en-US" altLang="en-US" sz="1800" b="1" baseline="30000">
                <a:solidFill>
                  <a:srgbClr val="0070C0"/>
                </a:solidFill>
              </a:rPr>
              <a:t>nd</a:t>
            </a:r>
            <a:r>
              <a:rPr lang="en-US" altLang="en-US" sz="1800" b="1">
                <a:solidFill>
                  <a:srgbClr val="0070C0"/>
                </a:solidFill>
              </a:rPr>
              <a:t> Edition, page 737</a:t>
            </a:r>
            <a:endParaRPr lang="en-GB" altLang="en-US" sz="1800">
              <a:solidFill>
                <a:srgbClr val="0070C0"/>
              </a:solidFill>
            </a:endParaRPr>
          </a:p>
        </p:txBody>
      </p:sp>
    </p:spTree>
    <p:extLst>
      <p:ext uri="{BB962C8B-B14F-4D97-AF65-F5344CB8AC3E}">
        <p14:creationId xmlns:p14="http://schemas.microsoft.com/office/powerpoint/2010/main" val="516701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BBD8EA98-9533-413E-BC6F-4A361C8F4D83}"/>
              </a:ext>
            </a:extLst>
          </p:cNvPr>
          <p:cNvSpPr>
            <a:spLocks noChangeArrowheads="1"/>
          </p:cNvSpPr>
          <p:nvPr/>
        </p:nvSpPr>
        <p:spPr bwMode="auto">
          <a:xfrm>
            <a:off x="730250" y="1411288"/>
            <a:ext cx="4248150" cy="3898900"/>
          </a:xfrm>
          <a:prstGeom prst="rect">
            <a:avLst/>
          </a:prstGeom>
          <a:solidFill>
            <a:schemeClr val="folHlink"/>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55" name="AutoShape 8">
            <a:extLst>
              <a:ext uri="{FF2B5EF4-FFF2-40B4-BE49-F238E27FC236}">
                <a16:creationId xmlns:a16="http://schemas.microsoft.com/office/drawing/2014/main" id="{C07C90C3-44ED-4678-9A0F-2B653C1A35D4}"/>
              </a:ext>
            </a:extLst>
          </p:cNvPr>
          <p:cNvSpPr>
            <a:spLocks noChangeArrowheads="1"/>
          </p:cNvSpPr>
          <p:nvPr/>
        </p:nvSpPr>
        <p:spPr bwMode="auto">
          <a:xfrm>
            <a:off x="1092200" y="1741488"/>
            <a:ext cx="811213"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56" name="AutoShape 9">
            <a:extLst>
              <a:ext uri="{FF2B5EF4-FFF2-40B4-BE49-F238E27FC236}">
                <a16:creationId xmlns:a16="http://schemas.microsoft.com/office/drawing/2014/main" id="{60B55185-A7D3-4C8F-B9D6-343EEEB51EFF}"/>
              </a:ext>
            </a:extLst>
          </p:cNvPr>
          <p:cNvSpPr>
            <a:spLocks noChangeArrowheads="1"/>
          </p:cNvSpPr>
          <p:nvPr/>
        </p:nvSpPr>
        <p:spPr bwMode="auto">
          <a:xfrm>
            <a:off x="2006600" y="1744663"/>
            <a:ext cx="811213"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57" name="AutoShape 10">
            <a:extLst>
              <a:ext uri="{FF2B5EF4-FFF2-40B4-BE49-F238E27FC236}">
                <a16:creationId xmlns:a16="http://schemas.microsoft.com/office/drawing/2014/main" id="{30753D5E-C0A3-427C-984E-C3B93EF0DDEA}"/>
              </a:ext>
            </a:extLst>
          </p:cNvPr>
          <p:cNvSpPr>
            <a:spLocks noChangeArrowheads="1"/>
          </p:cNvSpPr>
          <p:nvPr/>
        </p:nvSpPr>
        <p:spPr bwMode="auto">
          <a:xfrm>
            <a:off x="2921000" y="1747838"/>
            <a:ext cx="811213"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58" name="AutoShape 11">
            <a:extLst>
              <a:ext uri="{FF2B5EF4-FFF2-40B4-BE49-F238E27FC236}">
                <a16:creationId xmlns:a16="http://schemas.microsoft.com/office/drawing/2014/main" id="{8DB79809-B711-40F5-80D8-7723F7F0C376}"/>
              </a:ext>
            </a:extLst>
          </p:cNvPr>
          <p:cNvSpPr>
            <a:spLocks noChangeArrowheads="1"/>
          </p:cNvSpPr>
          <p:nvPr/>
        </p:nvSpPr>
        <p:spPr bwMode="auto">
          <a:xfrm>
            <a:off x="3835400" y="1741488"/>
            <a:ext cx="811213"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59" name="AutoShape 13">
            <a:extLst>
              <a:ext uri="{FF2B5EF4-FFF2-40B4-BE49-F238E27FC236}">
                <a16:creationId xmlns:a16="http://schemas.microsoft.com/office/drawing/2014/main" id="{6F32506C-5341-4F61-AAE6-FBC0DB987DC5}"/>
              </a:ext>
            </a:extLst>
          </p:cNvPr>
          <p:cNvSpPr>
            <a:spLocks noChangeArrowheads="1"/>
          </p:cNvSpPr>
          <p:nvPr/>
        </p:nvSpPr>
        <p:spPr bwMode="auto">
          <a:xfrm>
            <a:off x="1085850" y="2570163"/>
            <a:ext cx="811213"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60" name="AutoShape 14">
            <a:extLst>
              <a:ext uri="{FF2B5EF4-FFF2-40B4-BE49-F238E27FC236}">
                <a16:creationId xmlns:a16="http://schemas.microsoft.com/office/drawing/2014/main" id="{5B36B898-C67C-4B59-89DE-97E341352966}"/>
              </a:ext>
            </a:extLst>
          </p:cNvPr>
          <p:cNvSpPr>
            <a:spLocks noChangeArrowheads="1"/>
          </p:cNvSpPr>
          <p:nvPr/>
        </p:nvSpPr>
        <p:spPr bwMode="auto">
          <a:xfrm>
            <a:off x="2000250" y="2573338"/>
            <a:ext cx="811213"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61" name="AutoShape 15">
            <a:extLst>
              <a:ext uri="{FF2B5EF4-FFF2-40B4-BE49-F238E27FC236}">
                <a16:creationId xmlns:a16="http://schemas.microsoft.com/office/drawing/2014/main" id="{6D862F9D-D958-46B1-9A9A-9267B71A3ADF}"/>
              </a:ext>
            </a:extLst>
          </p:cNvPr>
          <p:cNvSpPr>
            <a:spLocks noChangeArrowheads="1"/>
          </p:cNvSpPr>
          <p:nvPr/>
        </p:nvSpPr>
        <p:spPr bwMode="auto">
          <a:xfrm>
            <a:off x="2914650" y="2576513"/>
            <a:ext cx="811213"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62" name="AutoShape 16">
            <a:extLst>
              <a:ext uri="{FF2B5EF4-FFF2-40B4-BE49-F238E27FC236}">
                <a16:creationId xmlns:a16="http://schemas.microsoft.com/office/drawing/2014/main" id="{0ECCFE3A-9ADF-46BF-8811-4E6A80C00350}"/>
              </a:ext>
            </a:extLst>
          </p:cNvPr>
          <p:cNvSpPr>
            <a:spLocks noChangeArrowheads="1"/>
          </p:cNvSpPr>
          <p:nvPr/>
        </p:nvSpPr>
        <p:spPr bwMode="auto">
          <a:xfrm>
            <a:off x="3829050" y="2570163"/>
            <a:ext cx="811213"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63" name="AutoShape 17">
            <a:extLst>
              <a:ext uri="{FF2B5EF4-FFF2-40B4-BE49-F238E27FC236}">
                <a16:creationId xmlns:a16="http://schemas.microsoft.com/office/drawing/2014/main" id="{D2BF437A-68D3-4340-B7B6-D570B3415E93}"/>
              </a:ext>
            </a:extLst>
          </p:cNvPr>
          <p:cNvSpPr>
            <a:spLocks noChangeArrowheads="1"/>
          </p:cNvSpPr>
          <p:nvPr/>
        </p:nvSpPr>
        <p:spPr bwMode="auto">
          <a:xfrm>
            <a:off x="1084263" y="3416300"/>
            <a:ext cx="811212"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64" name="AutoShape 18">
            <a:extLst>
              <a:ext uri="{FF2B5EF4-FFF2-40B4-BE49-F238E27FC236}">
                <a16:creationId xmlns:a16="http://schemas.microsoft.com/office/drawing/2014/main" id="{AC505387-E523-4CC8-954A-A792B454FD3A}"/>
              </a:ext>
            </a:extLst>
          </p:cNvPr>
          <p:cNvSpPr>
            <a:spLocks noChangeArrowheads="1"/>
          </p:cNvSpPr>
          <p:nvPr/>
        </p:nvSpPr>
        <p:spPr bwMode="auto">
          <a:xfrm>
            <a:off x="2000250" y="3419475"/>
            <a:ext cx="809625"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65" name="AutoShape 19">
            <a:extLst>
              <a:ext uri="{FF2B5EF4-FFF2-40B4-BE49-F238E27FC236}">
                <a16:creationId xmlns:a16="http://schemas.microsoft.com/office/drawing/2014/main" id="{6C96BE2C-DE67-46CF-AAB9-7020ECF01888}"/>
              </a:ext>
            </a:extLst>
          </p:cNvPr>
          <p:cNvSpPr>
            <a:spLocks noChangeArrowheads="1"/>
          </p:cNvSpPr>
          <p:nvPr/>
        </p:nvSpPr>
        <p:spPr bwMode="auto">
          <a:xfrm>
            <a:off x="2913063" y="3422650"/>
            <a:ext cx="811212"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66" name="AutoShape 20">
            <a:extLst>
              <a:ext uri="{FF2B5EF4-FFF2-40B4-BE49-F238E27FC236}">
                <a16:creationId xmlns:a16="http://schemas.microsoft.com/office/drawing/2014/main" id="{F964AC62-7E36-42DF-9B9A-D0759E5F06DC}"/>
              </a:ext>
            </a:extLst>
          </p:cNvPr>
          <p:cNvSpPr>
            <a:spLocks noChangeArrowheads="1"/>
          </p:cNvSpPr>
          <p:nvPr/>
        </p:nvSpPr>
        <p:spPr bwMode="auto">
          <a:xfrm>
            <a:off x="3827463" y="3416300"/>
            <a:ext cx="811212"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67" name="AutoShape 22">
            <a:extLst>
              <a:ext uri="{FF2B5EF4-FFF2-40B4-BE49-F238E27FC236}">
                <a16:creationId xmlns:a16="http://schemas.microsoft.com/office/drawing/2014/main" id="{5E52DA4F-AF08-424C-8B2F-521ABC04109D}"/>
              </a:ext>
            </a:extLst>
          </p:cNvPr>
          <p:cNvSpPr>
            <a:spLocks noChangeArrowheads="1"/>
          </p:cNvSpPr>
          <p:nvPr/>
        </p:nvSpPr>
        <p:spPr bwMode="auto">
          <a:xfrm>
            <a:off x="1077913" y="4244975"/>
            <a:ext cx="811212"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68" name="AutoShape 23">
            <a:extLst>
              <a:ext uri="{FF2B5EF4-FFF2-40B4-BE49-F238E27FC236}">
                <a16:creationId xmlns:a16="http://schemas.microsoft.com/office/drawing/2014/main" id="{AE3CA0DA-86CB-4652-B9F5-51483478DABE}"/>
              </a:ext>
            </a:extLst>
          </p:cNvPr>
          <p:cNvSpPr>
            <a:spLocks noChangeArrowheads="1"/>
          </p:cNvSpPr>
          <p:nvPr/>
        </p:nvSpPr>
        <p:spPr bwMode="auto">
          <a:xfrm>
            <a:off x="1992313" y="4248150"/>
            <a:ext cx="811212"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69" name="AutoShape 24">
            <a:extLst>
              <a:ext uri="{FF2B5EF4-FFF2-40B4-BE49-F238E27FC236}">
                <a16:creationId xmlns:a16="http://schemas.microsoft.com/office/drawing/2014/main" id="{7F37E6D8-0BDD-471D-B5E3-7870E35DB73C}"/>
              </a:ext>
            </a:extLst>
          </p:cNvPr>
          <p:cNvSpPr>
            <a:spLocks noChangeArrowheads="1"/>
          </p:cNvSpPr>
          <p:nvPr/>
        </p:nvSpPr>
        <p:spPr bwMode="auto">
          <a:xfrm>
            <a:off x="2906713" y="4251325"/>
            <a:ext cx="811212"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70" name="AutoShape 25">
            <a:extLst>
              <a:ext uri="{FF2B5EF4-FFF2-40B4-BE49-F238E27FC236}">
                <a16:creationId xmlns:a16="http://schemas.microsoft.com/office/drawing/2014/main" id="{A8BF846F-33E1-4A5E-B751-38B5DF48A621}"/>
              </a:ext>
            </a:extLst>
          </p:cNvPr>
          <p:cNvSpPr>
            <a:spLocks noChangeArrowheads="1"/>
          </p:cNvSpPr>
          <p:nvPr/>
        </p:nvSpPr>
        <p:spPr bwMode="auto">
          <a:xfrm>
            <a:off x="3821113" y="4244975"/>
            <a:ext cx="811212"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71" name="AutoShape 28">
            <a:extLst>
              <a:ext uri="{FF2B5EF4-FFF2-40B4-BE49-F238E27FC236}">
                <a16:creationId xmlns:a16="http://schemas.microsoft.com/office/drawing/2014/main" id="{3DC61262-4AB9-4576-892A-9470A3DA0586}"/>
              </a:ext>
            </a:extLst>
          </p:cNvPr>
          <p:cNvSpPr>
            <a:spLocks noChangeArrowheads="1"/>
          </p:cNvSpPr>
          <p:nvPr/>
        </p:nvSpPr>
        <p:spPr bwMode="auto">
          <a:xfrm>
            <a:off x="173038" y="900113"/>
            <a:ext cx="811212"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72" name="AutoShape 29">
            <a:extLst>
              <a:ext uri="{FF2B5EF4-FFF2-40B4-BE49-F238E27FC236}">
                <a16:creationId xmlns:a16="http://schemas.microsoft.com/office/drawing/2014/main" id="{2733DBD2-498F-4A30-BDC3-5A07A9F5BD12}"/>
              </a:ext>
            </a:extLst>
          </p:cNvPr>
          <p:cNvSpPr>
            <a:spLocks noChangeArrowheads="1"/>
          </p:cNvSpPr>
          <p:nvPr/>
        </p:nvSpPr>
        <p:spPr bwMode="auto">
          <a:xfrm>
            <a:off x="1087438" y="903288"/>
            <a:ext cx="811212"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73" name="AutoShape 30">
            <a:extLst>
              <a:ext uri="{FF2B5EF4-FFF2-40B4-BE49-F238E27FC236}">
                <a16:creationId xmlns:a16="http://schemas.microsoft.com/office/drawing/2014/main" id="{9A72AA0C-49F0-4F69-AEB5-B171C4AD5A2F}"/>
              </a:ext>
            </a:extLst>
          </p:cNvPr>
          <p:cNvSpPr>
            <a:spLocks noChangeArrowheads="1"/>
          </p:cNvSpPr>
          <p:nvPr/>
        </p:nvSpPr>
        <p:spPr bwMode="auto">
          <a:xfrm>
            <a:off x="2001838" y="906463"/>
            <a:ext cx="811212"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74" name="AutoShape 31">
            <a:extLst>
              <a:ext uri="{FF2B5EF4-FFF2-40B4-BE49-F238E27FC236}">
                <a16:creationId xmlns:a16="http://schemas.microsoft.com/office/drawing/2014/main" id="{7B41267B-51C4-4212-9388-E64BE11B5863}"/>
              </a:ext>
            </a:extLst>
          </p:cNvPr>
          <p:cNvSpPr>
            <a:spLocks noChangeArrowheads="1"/>
          </p:cNvSpPr>
          <p:nvPr/>
        </p:nvSpPr>
        <p:spPr bwMode="auto">
          <a:xfrm>
            <a:off x="2916238" y="900113"/>
            <a:ext cx="811212"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75" name="AutoShape 32">
            <a:extLst>
              <a:ext uri="{FF2B5EF4-FFF2-40B4-BE49-F238E27FC236}">
                <a16:creationId xmlns:a16="http://schemas.microsoft.com/office/drawing/2014/main" id="{91202CB1-7489-4E97-86F4-985DFBF6C550}"/>
              </a:ext>
            </a:extLst>
          </p:cNvPr>
          <p:cNvSpPr>
            <a:spLocks noChangeArrowheads="1"/>
          </p:cNvSpPr>
          <p:nvPr/>
        </p:nvSpPr>
        <p:spPr bwMode="auto">
          <a:xfrm>
            <a:off x="3832225" y="903288"/>
            <a:ext cx="812800"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76" name="AutoShape 33">
            <a:extLst>
              <a:ext uri="{FF2B5EF4-FFF2-40B4-BE49-F238E27FC236}">
                <a16:creationId xmlns:a16="http://schemas.microsoft.com/office/drawing/2014/main" id="{EB3151F0-91F3-44C9-9EC6-B53003F58C41}"/>
              </a:ext>
            </a:extLst>
          </p:cNvPr>
          <p:cNvSpPr>
            <a:spLocks noChangeArrowheads="1"/>
          </p:cNvSpPr>
          <p:nvPr/>
        </p:nvSpPr>
        <p:spPr bwMode="auto">
          <a:xfrm>
            <a:off x="4746625" y="906463"/>
            <a:ext cx="811213" cy="744537"/>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77" name="AutoShape 36">
            <a:extLst>
              <a:ext uri="{FF2B5EF4-FFF2-40B4-BE49-F238E27FC236}">
                <a16:creationId xmlns:a16="http://schemas.microsoft.com/office/drawing/2014/main" id="{A4562CBC-3BD8-4AB3-BA0C-89A333280E12}"/>
              </a:ext>
            </a:extLst>
          </p:cNvPr>
          <p:cNvSpPr>
            <a:spLocks noChangeArrowheads="1"/>
          </p:cNvSpPr>
          <p:nvPr/>
        </p:nvSpPr>
        <p:spPr bwMode="auto">
          <a:xfrm>
            <a:off x="176213" y="5095875"/>
            <a:ext cx="811212"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78" name="AutoShape 37">
            <a:extLst>
              <a:ext uri="{FF2B5EF4-FFF2-40B4-BE49-F238E27FC236}">
                <a16:creationId xmlns:a16="http://schemas.microsoft.com/office/drawing/2014/main" id="{E1B191E0-ED8C-4923-B3D9-E7C42DFF7025}"/>
              </a:ext>
            </a:extLst>
          </p:cNvPr>
          <p:cNvSpPr>
            <a:spLocks noChangeArrowheads="1"/>
          </p:cNvSpPr>
          <p:nvPr/>
        </p:nvSpPr>
        <p:spPr bwMode="auto">
          <a:xfrm>
            <a:off x="1090613" y="5099050"/>
            <a:ext cx="811212"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79" name="AutoShape 38">
            <a:extLst>
              <a:ext uri="{FF2B5EF4-FFF2-40B4-BE49-F238E27FC236}">
                <a16:creationId xmlns:a16="http://schemas.microsoft.com/office/drawing/2014/main" id="{7657C3A7-8B8B-459D-AB11-3CA1B08FEBD3}"/>
              </a:ext>
            </a:extLst>
          </p:cNvPr>
          <p:cNvSpPr>
            <a:spLocks noChangeArrowheads="1"/>
          </p:cNvSpPr>
          <p:nvPr/>
        </p:nvSpPr>
        <p:spPr bwMode="auto">
          <a:xfrm>
            <a:off x="2005013" y="5102225"/>
            <a:ext cx="811212"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80" name="AutoShape 39">
            <a:extLst>
              <a:ext uri="{FF2B5EF4-FFF2-40B4-BE49-F238E27FC236}">
                <a16:creationId xmlns:a16="http://schemas.microsoft.com/office/drawing/2014/main" id="{283B401E-2C60-4A9D-BA19-BB6A9F51B9F0}"/>
              </a:ext>
            </a:extLst>
          </p:cNvPr>
          <p:cNvSpPr>
            <a:spLocks noChangeArrowheads="1"/>
          </p:cNvSpPr>
          <p:nvPr/>
        </p:nvSpPr>
        <p:spPr bwMode="auto">
          <a:xfrm>
            <a:off x="2919413" y="5095875"/>
            <a:ext cx="811212"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81" name="AutoShape 40">
            <a:extLst>
              <a:ext uri="{FF2B5EF4-FFF2-40B4-BE49-F238E27FC236}">
                <a16:creationId xmlns:a16="http://schemas.microsoft.com/office/drawing/2014/main" id="{56BBF06C-9156-4694-817A-C45BB1127CE4}"/>
              </a:ext>
            </a:extLst>
          </p:cNvPr>
          <p:cNvSpPr>
            <a:spLocks noChangeArrowheads="1"/>
          </p:cNvSpPr>
          <p:nvPr/>
        </p:nvSpPr>
        <p:spPr bwMode="auto">
          <a:xfrm>
            <a:off x="3835400" y="5099050"/>
            <a:ext cx="812800"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82" name="AutoShape 41">
            <a:extLst>
              <a:ext uri="{FF2B5EF4-FFF2-40B4-BE49-F238E27FC236}">
                <a16:creationId xmlns:a16="http://schemas.microsoft.com/office/drawing/2014/main" id="{7D602309-9404-4EFC-86C5-C388A452BF58}"/>
              </a:ext>
            </a:extLst>
          </p:cNvPr>
          <p:cNvSpPr>
            <a:spLocks noChangeArrowheads="1"/>
          </p:cNvSpPr>
          <p:nvPr/>
        </p:nvSpPr>
        <p:spPr bwMode="auto">
          <a:xfrm>
            <a:off x="4749800" y="5102225"/>
            <a:ext cx="811213" cy="744538"/>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83" name="AutoShape 43">
            <a:extLst>
              <a:ext uri="{FF2B5EF4-FFF2-40B4-BE49-F238E27FC236}">
                <a16:creationId xmlns:a16="http://schemas.microsoft.com/office/drawing/2014/main" id="{4EE8DB03-1184-48A3-A649-9E53A0D309F3}"/>
              </a:ext>
            </a:extLst>
          </p:cNvPr>
          <p:cNvSpPr>
            <a:spLocks noChangeArrowheads="1"/>
          </p:cNvSpPr>
          <p:nvPr/>
        </p:nvSpPr>
        <p:spPr bwMode="auto">
          <a:xfrm rot="-5400000">
            <a:off x="4784725" y="4221163"/>
            <a:ext cx="744538" cy="811212"/>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84" name="AutoShape 44">
            <a:extLst>
              <a:ext uri="{FF2B5EF4-FFF2-40B4-BE49-F238E27FC236}">
                <a16:creationId xmlns:a16="http://schemas.microsoft.com/office/drawing/2014/main" id="{AAAF4A53-791E-4B46-95EF-F3EE5CE95768}"/>
              </a:ext>
            </a:extLst>
          </p:cNvPr>
          <p:cNvSpPr>
            <a:spLocks noChangeArrowheads="1"/>
          </p:cNvSpPr>
          <p:nvPr/>
        </p:nvSpPr>
        <p:spPr bwMode="auto">
          <a:xfrm rot="-5400000">
            <a:off x="4788694" y="3383756"/>
            <a:ext cx="744538" cy="809625"/>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85" name="AutoShape 45">
            <a:extLst>
              <a:ext uri="{FF2B5EF4-FFF2-40B4-BE49-F238E27FC236}">
                <a16:creationId xmlns:a16="http://schemas.microsoft.com/office/drawing/2014/main" id="{F2640D20-D198-4FC7-A3F3-50FD3F4E157B}"/>
              </a:ext>
            </a:extLst>
          </p:cNvPr>
          <p:cNvSpPr>
            <a:spLocks noChangeArrowheads="1"/>
          </p:cNvSpPr>
          <p:nvPr/>
        </p:nvSpPr>
        <p:spPr bwMode="auto">
          <a:xfrm rot="-5400000">
            <a:off x="4791075" y="2543176"/>
            <a:ext cx="744537" cy="811212"/>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86" name="AutoShape 46">
            <a:extLst>
              <a:ext uri="{FF2B5EF4-FFF2-40B4-BE49-F238E27FC236}">
                <a16:creationId xmlns:a16="http://schemas.microsoft.com/office/drawing/2014/main" id="{5E4D09A7-5703-4EDC-91B7-09AEB63E84BE}"/>
              </a:ext>
            </a:extLst>
          </p:cNvPr>
          <p:cNvSpPr>
            <a:spLocks noChangeArrowheads="1"/>
          </p:cNvSpPr>
          <p:nvPr/>
        </p:nvSpPr>
        <p:spPr bwMode="auto">
          <a:xfrm rot="-5400000">
            <a:off x="4784725" y="1704976"/>
            <a:ext cx="744537" cy="811212"/>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87" name="AutoShape 48">
            <a:extLst>
              <a:ext uri="{FF2B5EF4-FFF2-40B4-BE49-F238E27FC236}">
                <a16:creationId xmlns:a16="http://schemas.microsoft.com/office/drawing/2014/main" id="{2975C218-A373-4781-B570-39691B393173}"/>
              </a:ext>
            </a:extLst>
          </p:cNvPr>
          <p:cNvSpPr>
            <a:spLocks noChangeArrowheads="1"/>
          </p:cNvSpPr>
          <p:nvPr/>
        </p:nvSpPr>
        <p:spPr bwMode="auto">
          <a:xfrm rot="-5400000">
            <a:off x="200025" y="4225926"/>
            <a:ext cx="744537" cy="811212"/>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88" name="AutoShape 49">
            <a:extLst>
              <a:ext uri="{FF2B5EF4-FFF2-40B4-BE49-F238E27FC236}">
                <a16:creationId xmlns:a16="http://schemas.microsoft.com/office/drawing/2014/main" id="{C0E3BABC-47E0-4B2D-A416-C197C76240FD}"/>
              </a:ext>
            </a:extLst>
          </p:cNvPr>
          <p:cNvSpPr>
            <a:spLocks noChangeArrowheads="1"/>
          </p:cNvSpPr>
          <p:nvPr/>
        </p:nvSpPr>
        <p:spPr bwMode="auto">
          <a:xfrm rot="-5400000">
            <a:off x="203994" y="3386931"/>
            <a:ext cx="744538" cy="809625"/>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89" name="AutoShape 50">
            <a:extLst>
              <a:ext uri="{FF2B5EF4-FFF2-40B4-BE49-F238E27FC236}">
                <a16:creationId xmlns:a16="http://schemas.microsoft.com/office/drawing/2014/main" id="{94E6F46A-4BC2-4CAF-A5F8-07F5DE39830F}"/>
              </a:ext>
            </a:extLst>
          </p:cNvPr>
          <p:cNvSpPr>
            <a:spLocks noChangeArrowheads="1"/>
          </p:cNvSpPr>
          <p:nvPr/>
        </p:nvSpPr>
        <p:spPr bwMode="auto">
          <a:xfrm rot="-5400000">
            <a:off x="206375" y="2547938"/>
            <a:ext cx="744538" cy="811212"/>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90" name="AutoShape 51">
            <a:extLst>
              <a:ext uri="{FF2B5EF4-FFF2-40B4-BE49-F238E27FC236}">
                <a16:creationId xmlns:a16="http://schemas.microsoft.com/office/drawing/2014/main" id="{9FDC9FB7-92EB-4CE4-AAD0-8D75EFA4986B}"/>
              </a:ext>
            </a:extLst>
          </p:cNvPr>
          <p:cNvSpPr>
            <a:spLocks noChangeArrowheads="1"/>
          </p:cNvSpPr>
          <p:nvPr/>
        </p:nvSpPr>
        <p:spPr bwMode="auto">
          <a:xfrm rot="-5400000">
            <a:off x="200025" y="1708151"/>
            <a:ext cx="744537" cy="811212"/>
          </a:xfrm>
          <a:prstGeom prst="octagon">
            <a:avLst>
              <a:gd name="adj" fmla="val 10417"/>
            </a:avLst>
          </a:prstGeom>
          <a:solidFill>
            <a:schemeClr val="bg2"/>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91" name="Rectangle 52">
            <a:extLst>
              <a:ext uri="{FF2B5EF4-FFF2-40B4-BE49-F238E27FC236}">
                <a16:creationId xmlns:a16="http://schemas.microsoft.com/office/drawing/2014/main" id="{93DED4BB-9C4F-4C78-9A41-31CD08035778}"/>
              </a:ext>
            </a:extLst>
          </p:cNvPr>
          <p:cNvSpPr>
            <a:spLocks noChangeArrowheads="1"/>
          </p:cNvSpPr>
          <p:nvPr/>
        </p:nvSpPr>
        <p:spPr bwMode="auto">
          <a:xfrm>
            <a:off x="2855913" y="1031875"/>
            <a:ext cx="7635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92" name="Rectangle 53">
            <a:extLst>
              <a:ext uri="{FF2B5EF4-FFF2-40B4-BE49-F238E27FC236}">
                <a16:creationId xmlns:a16="http://schemas.microsoft.com/office/drawing/2014/main" id="{D83564A9-5EBF-44DA-AAEA-59833655868F}"/>
              </a:ext>
            </a:extLst>
          </p:cNvPr>
          <p:cNvSpPr>
            <a:spLocks noChangeArrowheads="1"/>
          </p:cNvSpPr>
          <p:nvPr/>
        </p:nvSpPr>
        <p:spPr bwMode="auto">
          <a:xfrm>
            <a:off x="47625" y="849313"/>
            <a:ext cx="24828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93" name="Rectangle 54">
            <a:extLst>
              <a:ext uri="{FF2B5EF4-FFF2-40B4-BE49-F238E27FC236}">
                <a16:creationId xmlns:a16="http://schemas.microsoft.com/office/drawing/2014/main" id="{1EDF0B5F-BFBB-416E-9DE2-7E07E36E7EDE}"/>
              </a:ext>
            </a:extLst>
          </p:cNvPr>
          <p:cNvSpPr>
            <a:spLocks noChangeArrowheads="1"/>
          </p:cNvSpPr>
          <p:nvPr/>
        </p:nvSpPr>
        <p:spPr bwMode="auto">
          <a:xfrm>
            <a:off x="63500" y="849313"/>
            <a:ext cx="7635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94" name="Rectangle 55">
            <a:extLst>
              <a:ext uri="{FF2B5EF4-FFF2-40B4-BE49-F238E27FC236}">
                <a16:creationId xmlns:a16="http://schemas.microsoft.com/office/drawing/2014/main" id="{6DCB0121-4C06-4AE6-8F55-12BA56C18541}"/>
              </a:ext>
            </a:extLst>
          </p:cNvPr>
          <p:cNvSpPr>
            <a:spLocks noChangeArrowheads="1"/>
          </p:cNvSpPr>
          <p:nvPr/>
        </p:nvSpPr>
        <p:spPr bwMode="auto">
          <a:xfrm>
            <a:off x="119063" y="1090613"/>
            <a:ext cx="7635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95" name="Rectangle 57">
            <a:extLst>
              <a:ext uri="{FF2B5EF4-FFF2-40B4-BE49-F238E27FC236}">
                <a16:creationId xmlns:a16="http://schemas.microsoft.com/office/drawing/2014/main" id="{3C9E6EEC-E145-4DAE-A6B0-B5C1B0599ADA}"/>
              </a:ext>
            </a:extLst>
          </p:cNvPr>
          <p:cNvSpPr>
            <a:spLocks noChangeArrowheads="1"/>
          </p:cNvSpPr>
          <p:nvPr/>
        </p:nvSpPr>
        <p:spPr bwMode="auto">
          <a:xfrm>
            <a:off x="715963" y="1416050"/>
            <a:ext cx="4294187" cy="80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96" name="Rectangle 58">
            <a:extLst>
              <a:ext uri="{FF2B5EF4-FFF2-40B4-BE49-F238E27FC236}">
                <a16:creationId xmlns:a16="http://schemas.microsoft.com/office/drawing/2014/main" id="{6EBA1212-EE00-40CA-A3AD-19F953F7C44A}"/>
              </a:ext>
            </a:extLst>
          </p:cNvPr>
          <p:cNvSpPr>
            <a:spLocks noChangeArrowheads="1"/>
          </p:cNvSpPr>
          <p:nvPr/>
        </p:nvSpPr>
        <p:spPr bwMode="auto">
          <a:xfrm>
            <a:off x="0" y="838200"/>
            <a:ext cx="5632450" cy="577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97" name="Line 59">
            <a:extLst>
              <a:ext uri="{FF2B5EF4-FFF2-40B4-BE49-F238E27FC236}">
                <a16:creationId xmlns:a16="http://schemas.microsoft.com/office/drawing/2014/main" id="{DED4E595-0130-46D4-B3CD-FB216C5E8C52}"/>
              </a:ext>
            </a:extLst>
          </p:cNvPr>
          <p:cNvSpPr>
            <a:spLocks noChangeShapeType="1"/>
          </p:cNvSpPr>
          <p:nvPr/>
        </p:nvSpPr>
        <p:spPr bwMode="auto">
          <a:xfrm>
            <a:off x="715963" y="1414463"/>
            <a:ext cx="4268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398" name="Rectangle 60">
            <a:extLst>
              <a:ext uri="{FF2B5EF4-FFF2-40B4-BE49-F238E27FC236}">
                <a16:creationId xmlns:a16="http://schemas.microsoft.com/office/drawing/2014/main" id="{96C2247D-BAA6-47E2-88F7-A38FF0A393F3}"/>
              </a:ext>
            </a:extLst>
          </p:cNvPr>
          <p:cNvSpPr>
            <a:spLocks noChangeArrowheads="1"/>
          </p:cNvSpPr>
          <p:nvPr/>
        </p:nvSpPr>
        <p:spPr bwMode="auto">
          <a:xfrm rot="5400000">
            <a:off x="2967831" y="3348832"/>
            <a:ext cx="3941763" cy="889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399" name="Rectangle 61">
            <a:extLst>
              <a:ext uri="{FF2B5EF4-FFF2-40B4-BE49-F238E27FC236}">
                <a16:creationId xmlns:a16="http://schemas.microsoft.com/office/drawing/2014/main" id="{D0A0462B-6424-4D35-B781-6DC9BF8405D1}"/>
              </a:ext>
            </a:extLst>
          </p:cNvPr>
          <p:cNvSpPr>
            <a:spLocks noChangeArrowheads="1"/>
          </p:cNvSpPr>
          <p:nvPr/>
        </p:nvSpPr>
        <p:spPr bwMode="auto">
          <a:xfrm rot="5400000">
            <a:off x="2757487" y="2992438"/>
            <a:ext cx="5083175" cy="62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00" name="Line 62">
            <a:extLst>
              <a:ext uri="{FF2B5EF4-FFF2-40B4-BE49-F238E27FC236}">
                <a16:creationId xmlns:a16="http://schemas.microsoft.com/office/drawing/2014/main" id="{FA317EF4-529E-4202-A53E-4D4235348107}"/>
              </a:ext>
            </a:extLst>
          </p:cNvPr>
          <p:cNvSpPr>
            <a:spLocks noChangeShapeType="1"/>
          </p:cNvSpPr>
          <p:nvPr/>
        </p:nvSpPr>
        <p:spPr bwMode="auto">
          <a:xfrm rot="5400000">
            <a:off x="3036887" y="3370263"/>
            <a:ext cx="3895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01" name="Rectangle 63">
            <a:extLst>
              <a:ext uri="{FF2B5EF4-FFF2-40B4-BE49-F238E27FC236}">
                <a16:creationId xmlns:a16="http://schemas.microsoft.com/office/drawing/2014/main" id="{67FFF746-9079-4E32-8BF5-CD16C192E931}"/>
              </a:ext>
            </a:extLst>
          </p:cNvPr>
          <p:cNvSpPr>
            <a:spLocks noChangeArrowheads="1"/>
          </p:cNvSpPr>
          <p:nvPr/>
        </p:nvSpPr>
        <p:spPr bwMode="auto">
          <a:xfrm rot="10800000">
            <a:off x="681038" y="5240338"/>
            <a:ext cx="4294187" cy="809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02" name="Rectangle 64">
            <a:extLst>
              <a:ext uri="{FF2B5EF4-FFF2-40B4-BE49-F238E27FC236}">
                <a16:creationId xmlns:a16="http://schemas.microsoft.com/office/drawing/2014/main" id="{CE2512C5-D104-4B70-A5B1-B2DB88A34556}"/>
              </a:ext>
            </a:extLst>
          </p:cNvPr>
          <p:cNvSpPr>
            <a:spLocks noChangeArrowheads="1"/>
          </p:cNvSpPr>
          <p:nvPr/>
        </p:nvSpPr>
        <p:spPr bwMode="auto">
          <a:xfrm rot="10800000">
            <a:off x="60325" y="5322888"/>
            <a:ext cx="5632450" cy="55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03" name="Line 65">
            <a:extLst>
              <a:ext uri="{FF2B5EF4-FFF2-40B4-BE49-F238E27FC236}">
                <a16:creationId xmlns:a16="http://schemas.microsoft.com/office/drawing/2014/main" id="{15FFBAEB-CA3E-44A4-ACD8-EFDA4DDB4405}"/>
              </a:ext>
            </a:extLst>
          </p:cNvPr>
          <p:cNvSpPr>
            <a:spLocks noChangeShapeType="1"/>
          </p:cNvSpPr>
          <p:nvPr/>
        </p:nvSpPr>
        <p:spPr bwMode="auto">
          <a:xfrm rot="10800000">
            <a:off x="730250" y="5322888"/>
            <a:ext cx="4244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04" name="Rectangle 66">
            <a:extLst>
              <a:ext uri="{FF2B5EF4-FFF2-40B4-BE49-F238E27FC236}">
                <a16:creationId xmlns:a16="http://schemas.microsoft.com/office/drawing/2014/main" id="{E1168FBE-686A-48E0-9B27-A24A06D45EE1}"/>
              </a:ext>
            </a:extLst>
          </p:cNvPr>
          <p:cNvSpPr>
            <a:spLocks noChangeArrowheads="1"/>
          </p:cNvSpPr>
          <p:nvPr/>
        </p:nvSpPr>
        <p:spPr bwMode="auto">
          <a:xfrm rot="-5400000">
            <a:off x="-1172369" y="3328194"/>
            <a:ext cx="3894138" cy="889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05" name="Rectangle 67">
            <a:extLst>
              <a:ext uri="{FF2B5EF4-FFF2-40B4-BE49-F238E27FC236}">
                <a16:creationId xmlns:a16="http://schemas.microsoft.com/office/drawing/2014/main" id="{AA2D7CDB-65B3-4C16-9AAD-1820D0A31844}"/>
              </a:ext>
            </a:extLst>
          </p:cNvPr>
          <p:cNvSpPr>
            <a:spLocks noChangeArrowheads="1"/>
          </p:cNvSpPr>
          <p:nvPr/>
        </p:nvSpPr>
        <p:spPr bwMode="auto">
          <a:xfrm rot="-5400000">
            <a:off x="-2112169" y="3021807"/>
            <a:ext cx="5056187" cy="62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06" name="Line 68">
            <a:extLst>
              <a:ext uri="{FF2B5EF4-FFF2-40B4-BE49-F238E27FC236}">
                <a16:creationId xmlns:a16="http://schemas.microsoft.com/office/drawing/2014/main" id="{40E08285-F296-4147-A839-FFB76DFFDF2D}"/>
              </a:ext>
            </a:extLst>
          </p:cNvPr>
          <p:cNvSpPr>
            <a:spLocks noChangeShapeType="1"/>
          </p:cNvSpPr>
          <p:nvPr/>
        </p:nvSpPr>
        <p:spPr bwMode="auto">
          <a:xfrm rot="-5400000">
            <a:off x="-1217613" y="3371851"/>
            <a:ext cx="3895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07" name="Rectangle 69" descr="Wide downward diagonal">
            <a:extLst>
              <a:ext uri="{FF2B5EF4-FFF2-40B4-BE49-F238E27FC236}">
                <a16:creationId xmlns:a16="http://schemas.microsoft.com/office/drawing/2014/main" id="{C778CD5A-0E5C-4BD4-9508-0F7C8FB5C2FB}"/>
              </a:ext>
            </a:extLst>
          </p:cNvPr>
          <p:cNvSpPr>
            <a:spLocks noChangeArrowheads="1"/>
          </p:cNvSpPr>
          <p:nvPr/>
        </p:nvSpPr>
        <p:spPr bwMode="auto">
          <a:xfrm>
            <a:off x="1284288" y="1876425"/>
            <a:ext cx="96837" cy="3614738"/>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08" name="Rectangle 70" descr="Wide downward diagonal">
            <a:extLst>
              <a:ext uri="{FF2B5EF4-FFF2-40B4-BE49-F238E27FC236}">
                <a16:creationId xmlns:a16="http://schemas.microsoft.com/office/drawing/2014/main" id="{39227775-01AF-4794-9FB6-F853DF2D7F3B}"/>
              </a:ext>
            </a:extLst>
          </p:cNvPr>
          <p:cNvSpPr>
            <a:spLocks noChangeArrowheads="1"/>
          </p:cNvSpPr>
          <p:nvPr/>
        </p:nvSpPr>
        <p:spPr bwMode="auto">
          <a:xfrm rot="5400000">
            <a:off x="3209925" y="-52387"/>
            <a:ext cx="87313" cy="3938587"/>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09" name="Line 71">
            <a:extLst>
              <a:ext uri="{FF2B5EF4-FFF2-40B4-BE49-F238E27FC236}">
                <a16:creationId xmlns:a16="http://schemas.microsoft.com/office/drawing/2014/main" id="{9363A197-0154-46DB-9911-94F64C4FF866}"/>
              </a:ext>
            </a:extLst>
          </p:cNvPr>
          <p:cNvSpPr>
            <a:spLocks noChangeShapeType="1"/>
          </p:cNvSpPr>
          <p:nvPr/>
        </p:nvSpPr>
        <p:spPr bwMode="auto">
          <a:xfrm>
            <a:off x="1289050" y="1960563"/>
            <a:ext cx="8413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10" name="Rectangle 73">
            <a:extLst>
              <a:ext uri="{FF2B5EF4-FFF2-40B4-BE49-F238E27FC236}">
                <a16:creationId xmlns:a16="http://schemas.microsoft.com/office/drawing/2014/main" id="{BA62863F-FD1B-4E5A-9A14-C523BEFFD05F}"/>
              </a:ext>
            </a:extLst>
          </p:cNvPr>
          <p:cNvSpPr>
            <a:spLocks noChangeArrowheads="1"/>
          </p:cNvSpPr>
          <p:nvPr/>
        </p:nvSpPr>
        <p:spPr bwMode="auto">
          <a:xfrm>
            <a:off x="857250" y="1528763"/>
            <a:ext cx="4248150" cy="3898900"/>
          </a:xfrm>
          <a:prstGeom prst="rect">
            <a:avLst/>
          </a:prstGeom>
          <a:solidFill>
            <a:srgbClr val="FFCC66"/>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11" name="AutoShape 75">
            <a:extLst>
              <a:ext uri="{FF2B5EF4-FFF2-40B4-BE49-F238E27FC236}">
                <a16:creationId xmlns:a16="http://schemas.microsoft.com/office/drawing/2014/main" id="{7C6D6C1B-3DFB-45CB-BEEA-A1EDB3E66A71}"/>
              </a:ext>
            </a:extLst>
          </p:cNvPr>
          <p:cNvSpPr>
            <a:spLocks noChangeArrowheads="1"/>
          </p:cNvSpPr>
          <p:nvPr/>
        </p:nvSpPr>
        <p:spPr bwMode="auto">
          <a:xfrm>
            <a:off x="1219200" y="1858963"/>
            <a:ext cx="811213"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12" name="AutoShape 76">
            <a:extLst>
              <a:ext uri="{FF2B5EF4-FFF2-40B4-BE49-F238E27FC236}">
                <a16:creationId xmlns:a16="http://schemas.microsoft.com/office/drawing/2014/main" id="{FCF9C63A-7825-408F-AC2F-33C9348A440D}"/>
              </a:ext>
            </a:extLst>
          </p:cNvPr>
          <p:cNvSpPr>
            <a:spLocks noChangeArrowheads="1"/>
          </p:cNvSpPr>
          <p:nvPr/>
        </p:nvSpPr>
        <p:spPr bwMode="auto">
          <a:xfrm>
            <a:off x="2133600" y="1862138"/>
            <a:ext cx="811213"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13" name="AutoShape 77">
            <a:extLst>
              <a:ext uri="{FF2B5EF4-FFF2-40B4-BE49-F238E27FC236}">
                <a16:creationId xmlns:a16="http://schemas.microsoft.com/office/drawing/2014/main" id="{7CBAFC04-24A5-4BB3-A8F8-7580C43385A9}"/>
              </a:ext>
            </a:extLst>
          </p:cNvPr>
          <p:cNvSpPr>
            <a:spLocks noChangeArrowheads="1"/>
          </p:cNvSpPr>
          <p:nvPr/>
        </p:nvSpPr>
        <p:spPr bwMode="auto">
          <a:xfrm>
            <a:off x="3048000" y="1865313"/>
            <a:ext cx="811213"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14" name="AutoShape 78">
            <a:extLst>
              <a:ext uri="{FF2B5EF4-FFF2-40B4-BE49-F238E27FC236}">
                <a16:creationId xmlns:a16="http://schemas.microsoft.com/office/drawing/2014/main" id="{9B57B4A2-BA6E-4713-85F1-1189ED353B0F}"/>
              </a:ext>
            </a:extLst>
          </p:cNvPr>
          <p:cNvSpPr>
            <a:spLocks noChangeArrowheads="1"/>
          </p:cNvSpPr>
          <p:nvPr/>
        </p:nvSpPr>
        <p:spPr bwMode="auto">
          <a:xfrm>
            <a:off x="3962400" y="1858963"/>
            <a:ext cx="811213"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15" name="AutoShape 80">
            <a:extLst>
              <a:ext uri="{FF2B5EF4-FFF2-40B4-BE49-F238E27FC236}">
                <a16:creationId xmlns:a16="http://schemas.microsoft.com/office/drawing/2014/main" id="{DC40D15D-629B-4064-A8FF-AD2BE7DB2C75}"/>
              </a:ext>
            </a:extLst>
          </p:cNvPr>
          <p:cNvSpPr>
            <a:spLocks noChangeArrowheads="1"/>
          </p:cNvSpPr>
          <p:nvPr/>
        </p:nvSpPr>
        <p:spPr bwMode="auto">
          <a:xfrm>
            <a:off x="1212850" y="2687638"/>
            <a:ext cx="811213"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16" name="AutoShape 81">
            <a:extLst>
              <a:ext uri="{FF2B5EF4-FFF2-40B4-BE49-F238E27FC236}">
                <a16:creationId xmlns:a16="http://schemas.microsoft.com/office/drawing/2014/main" id="{D17B5EB9-9D60-4A37-92BC-01B2B9E53ADA}"/>
              </a:ext>
            </a:extLst>
          </p:cNvPr>
          <p:cNvSpPr>
            <a:spLocks noChangeArrowheads="1"/>
          </p:cNvSpPr>
          <p:nvPr/>
        </p:nvSpPr>
        <p:spPr bwMode="auto">
          <a:xfrm>
            <a:off x="2127250" y="2690813"/>
            <a:ext cx="811213"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17" name="AutoShape 82">
            <a:extLst>
              <a:ext uri="{FF2B5EF4-FFF2-40B4-BE49-F238E27FC236}">
                <a16:creationId xmlns:a16="http://schemas.microsoft.com/office/drawing/2014/main" id="{E1299D68-A2E0-4880-9EC7-D66E2B744B6A}"/>
              </a:ext>
            </a:extLst>
          </p:cNvPr>
          <p:cNvSpPr>
            <a:spLocks noChangeArrowheads="1"/>
          </p:cNvSpPr>
          <p:nvPr/>
        </p:nvSpPr>
        <p:spPr bwMode="auto">
          <a:xfrm>
            <a:off x="3041650" y="2693988"/>
            <a:ext cx="811213"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18" name="AutoShape 83">
            <a:extLst>
              <a:ext uri="{FF2B5EF4-FFF2-40B4-BE49-F238E27FC236}">
                <a16:creationId xmlns:a16="http://schemas.microsoft.com/office/drawing/2014/main" id="{47344A67-C8C2-4F7B-838B-FFED5195B588}"/>
              </a:ext>
            </a:extLst>
          </p:cNvPr>
          <p:cNvSpPr>
            <a:spLocks noChangeArrowheads="1"/>
          </p:cNvSpPr>
          <p:nvPr/>
        </p:nvSpPr>
        <p:spPr bwMode="auto">
          <a:xfrm>
            <a:off x="3956050" y="2687638"/>
            <a:ext cx="811213"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19" name="AutoShape 84">
            <a:extLst>
              <a:ext uri="{FF2B5EF4-FFF2-40B4-BE49-F238E27FC236}">
                <a16:creationId xmlns:a16="http://schemas.microsoft.com/office/drawing/2014/main" id="{DD5E385D-F5EA-44AA-AA5F-2BD63AD99FC0}"/>
              </a:ext>
            </a:extLst>
          </p:cNvPr>
          <p:cNvSpPr>
            <a:spLocks noChangeArrowheads="1"/>
          </p:cNvSpPr>
          <p:nvPr/>
        </p:nvSpPr>
        <p:spPr bwMode="auto">
          <a:xfrm>
            <a:off x="1211263" y="3533775"/>
            <a:ext cx="811212"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20" name="AutoShape 85">
            <a:extLst>
              <a:ext uri="{FF2B5EF4-FFF2-40B4-BE49-F238E27FC236}">
                <a16:creationId xmlns:a16="http://schemas.microsoft.com/office/drawing/2014/main" id="{55A6F4C7-00CA-443D-AB60-6CCF8FBE66A4}"/>
              </a:ext>
            </a:extLst>
          </p:cNvPr>
          <p:cNvSpPr>
            <a:spLocks noChangeArrowheads="1"/>
          </p:cNvSpPr>
          <p:nvPr/>
        </p:nvSpPr>
        <p:spPr bwMode="auto">
          <a:xfrm>
            <a:off x="2127250" y="3536950"/>
            <a:ext cx="809625"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21" name="AutoShape 86">
            <a:extLst>
              <a:ext uri="{FF2B5EF4-FFF2-40B4-BE49-F238E27FC236}">
                <a16:creationId xmlns:a16="http://schemas.microsoft.com/office/drawing/2014/main" id="{7256AA6D-BB1C-4DF3-B6DA-2D2868F3A7F5}"/>
              </a:ext>
            </a:extLst>
          </p:cNvPr>
          <p:cNvSpPr>
            <a:spLocks noChangeArrowheads="1"/>
          </p:cNvSpPr>
          <p:nvPr/>
        </p:nvSpPr>
        <p:spPr bwMode="auto">
          <a:xfrm>
            <a:off x="3040063" y="3540125"/>
            <a:ext cx="811212"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22" name="AutoShape 87">
            <a:extLst>
              <a:ext uri="{FF2B5EF4-FFF2-40B4-BE49-F238E27FC236}">
                <a16:creationId xmlns:a16="http://schemas.microsoft.com/office/drawing/2014/main" id="{AAB491B6-EC39-462C-8078-27EB904D9D83}"/>
              </a:ext>
            </a:extLst>
          </p:cNvPr>
          <p:cNvSpPr>
            <a:spLocks noChangeArrowheads="1"/>
          </p:cNvSpPr>
          <p:nvPr/>
        </p:nvSpPr>
        <p:spPr bwMode="auto">
          <a:xfrm>
            <a:off x="3954463" y="3533775"/>
            <a:ext cx="811212"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23" name="AutoShape 89">
            <a:extLst>
              <a:ext uri="{FF2B5EF4-FFF2-40B4-BE49-F238E27FC236}">
                <a16:creationId xmlns:a16="http://schemas.microsoft.com/office/drawing/2014/main" id="{45E6C819-5E14-45E2-A962-F4901DFF5C96}"/>
              </a:ext>
            </a:extLst>
          </p:cNvPr>
          <p:cNvSpPr>
            <a:spLocks noChangeArrowheads="1"/>
          </p:cNvSpPr>
          <p:nvPr/>
        </p:nvSpPr>
        <p:spPr bwMode="auto">
          <a:xfrm>
            <a:off x="1204913" y="4362450"/>
            <a:ext cx="811212"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24" name="AutoShape 90">
            <a:extLst>
              <a:ext uri="{FF2B5EF4-FFF2-40B4-BE49-F238E27FC236}">
                <a16:creationId xmlns:a16="http://schemas.microsoft.com/office/drawing/2014/main" id="{76012F44-41DE-49C5-B869-13260DCCDB45}"/>
              </a:ext>
            </a:extLst>
          </p:cNvPr>
          <p:cNvSpPr>
            <a:spLocks noChangeArrowheads="1"/>
          </p:cNvSpPr>
          <p:nvPr/>
        </p:nvSpPr>
        <p:spPr bwMode="auto">
          <a:xfrm>
            <a:off x="2119313" y="4365625"/>
            <a:ext cx="811212"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25" name="AutoShape 91">
            <a:extLst>
              <a:ext uri="{FF2B5EF4-FFF2-40B4-BE49-F238E27FC236}">
                <a16:creationId xmlns:a16="http://schemas.microsoft.com/office/drawing/2014/main" id="{970E8773-5145-4077-88E7-89BD1BEF0E5D}"/>
              </a:ext>
            </a:extLst>
          </p:cNvPr>
          <p:cNvSpPr>
            <a:spLocks noChangeArrowheads="1"/>
          </p:cNvSpPr>
          <p:nvPr/>
        </p:nvSpPr>
        <p:spPr bwMode="auto">
          <a:xfrm>
            <a:off x="3033713" y="4368800"/>
            <a:ext cx="811212"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26" name="AutoShape 92">
            <a:extLst>
              <a:ext uri="{FF2B5EF4-FFF2-40B4-BE49-F238E27FC236}">
                <a16:creationId xmlns:a16="http://schemas.microsoft.com/office/drawing/2014/main" id="{FCD4F1CF-DE4C-4A86-9CFF-AC9B718ADDD2}"/>
              </a:ext>
            </a:extLst>
          </p:cNvPr>
          <p:cNvSpPr>
            <a:spLocks noChangeArrowheads="1"/>
          </p:cNvSpPr>
          <p:nvPr/>
        </p:nvSpPr>
        <p:spPr bwMode="auto">
          <a:xfrm>
            <a:off x="3948113" y="4362450"/>
            <a:ext cx="811212"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27" name="AutoShape 95">
            <a:extLst>
              <a:ext uri="{FF2B5EF4-FFF2-40B4-BE49-F238E27FC236}">
                <a16:creationId xmlns:a16="http://schemas.microsoft.com/office/drawing/2014/main" id="{4BD63F85-024F-4E9B-95AC-C646FFCECE44}"/>
              </a:ext>
            </a:extLst>
          </p:cNvPr>
          <p:cNvSpPr>
            <a:spLocks noChangeArrowheads="1"/>
          </p:cNvSpPr>
          <p:nvPr/>
        </p:nvSpPr>
        <p:spPr bwMode="auto">
          <a:xfrm>
            <a:off x="300038" y="1017588"/>
            <a:ext cx="811212"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28" name="AutoShape 96">
            <a:extLst>
              <a:ext uri="{FF2B5EF4-FFF2-40B4-BE49-F238E27FC236}">
                <a16:creationId xmlns:a16="http://schemas.microsoft.com/office/drawing/2014/main" id="{72B3137A-4704-4B03-B695-DF2C3B13296F}"/>
              </a:ext>
            </a:extLst>
          </p:cNvPr>
          <p:cNvSpPr>
            <a:spLocks noChangeArrowheads="1"/>
          </p:cNvSpPr>
          <p:nvPr/>
        </p:nvSpPr>
        <p:spPr bwMode="auto">
          <a:xfrm>
            <a:off x="1214438" y="1020763"/>
            <a:ext cx="811212"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29" name="AutoShape 97">
            <a:extLst>
              <a:ext uri="{FF2B5EF4-FFF2-40B4-BE49-F238E27FC236}">
                <a16:creationId xmlns:a16="http://schemas.microsoft.com/office/drawing/2014/main" id="{7D5C6040-F3ED-403A-92C4-5A2721E8E996}"/>
              </a:ext>
            </a:extLst>
          </p:cNvPr>
          <p:cNvSpPr>
            <a:spLocks noChangeArrowheads="1"/>
          </p:cNvSpPr>
          <p:nvPr/>
        </p:nvSpPr>
        <p:spPr bwMode="auto">
          <a:xfrm>
            <a:off x="2128838" y="1023938"/>
            <a:ext cx="811212"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30" name="AutoShape 98">
            <a:extLst>
              <a:ext uri="{FF2B5EF4-FFF2-40B4-BE49-F238E27FC236}">
                <a16:creationId xmlns:a16="http://schemas.microsoft.com/office/drawing/2014/main" id="{984DBE91-596A-499D-AFC3-4ADA55803332}"/>
              </a:ext>
            </a:extLst>
          </p:cNvPr>
          <p:cNvSpPr>
            <a:spLocks noChangeArrowheads="1"/>
          </p:cNvSpPr>
          <p:nvPr/>
        </p:nvSpPr>
        <p:spPr bwMode="auto">
          <a:xfrm>
            <a:off x="3043238" y="1017588"/>
            <a:ext cx="811212"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31" name="AutoShape 99">
            <a:extLst>
              <a:ext uri="{FF2B5EF4-FFF2-40B4-BE49-F238E27FC236}">
                <a16:creationId xmlns:a16="http://schemas.microsoft.com/office/drawing/2014/main" id="{1C2B6FC6-22B3-4551-A6CD-94CA47691C0F}"/>
              </a:ext>
            </a:extLst>
          </p:cNvPr>
          <p:cNvSpPr>
            <a:spLocks noChangeArrowheads="1"/>
          </p:cNvSpPr>
          <p:nvPr/>
        </p:nvSpPr>
        <p:spPr bwMode="auto">
          <a:xfrm>
            <a:off x="3959225" y="1020763"/>
            <a:ext cx="812800"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32" name="AutoShape 100">
            <a:extLst>
              <a:ext uri="{FF2B5EF4-FFF2-40B4-BE49-F238E27FC236}">
                <a16:creationId xmlns:a16="http://schemas.microsoft.com/office/drawing/2014/main" id="{FA17B4E3-7CA3-426B-A64E-9D91004E10E2}"/>
              </a:ext>
            </a:extLst>
          </p:cNvPr>
          <p:cNvSpPr>
            <a:spLocks noChangeArrowheads="1"/>
          </p:cNvSpPr>
          <p:nvPr/>
        </p:nvSpPr>
        <p:spPr bwMode="auto">
          <a:xfrm>
            <a:off x="4873625" y="1023938"/>
            <a:ext cx="811213" cy="744537"/>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33" name="AutoShape 103">
            <a:extLst>
              <a:ext uri="{FF2B5EF4-FFF2-40B4-BE49-F238E27FC236}">
                <a16:creationId xmlns:a16="http://schemas.microsoft.com/office/drawing/2014/main" id="{ECE7EA13-E52E-443F-8F5E-A4439403A6E6}"/>
              </a:ext>
            </a:extLst>
          </p:cNvPr>
          <p:cNvSpPr>
            <a:spLocks noChangeArrowheads="1"/>
          </p:cNvSpPr>
          <p:nvPr/>
        </p:nvSpPr>
        <p:spPr bwMode="auto">
          <a:xfrm>
            <a:off x="303213" y="5213350"/>
            <a:ext cx="811212"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34" name="AutoShape 104">
            <a:extLst>
              <a:ext uri="{FF2B5EF4-FFF2-40B4-BE49-F238E27FC236}">
                <a16:creationId xmlns:a16="http://schemas.microsoft.com/office/drawing/2014/main" id="{3024B800-8BB6-4055-8D8A-1F85B67247DE}"/>
              </a:ext>
            </a:extLst>
          </p:cNvPr>
          <p:cNvSpPr>
            <a:spLocks noChangeArrowheads="1"/>
          </p:cNvSpPr>
          <p:nvPr/>
        </p:nvSpPr>
        <p:spPr bwMode="auto">
          <a:xfrm>
            <a:off x="1217613" y="5216525"/>
            <a:ext cx="811212"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35" name="AutoShape 105">
            <a:extLst>
              <a:ext uri="{FF2B5EF4-FFF2-40B4-BE49-F238E27FC236}">
                <a16:creationId xmlns:a16="http://schemas.microsoft.com/office/drawing/2014/main" id="{2C6E571A-79E1-4B15-B1E6-D959E003FB9F}"/>
              </a:ext>
            </a:extLst>
          </p:cNvPr>
          <p:cNvSpPr>
            <a:spLocks noChangeArrowheads="1"/>
          </p:cNvSpPr>
          <p:nvPr/>
        </p:nvSpPr>
        <p:spPr bwMode="auto">
          <a:xfrm>
            <a:off x="2132013" y="5219700"/>
            <a:ext cx="811212"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36" name="AutoShape 106">
            <a:extLst>
              <a:ext uri="{FF2B5EF4-FFF2-40B4-BE49-F238E27FC236}">
                <a16:creationId xmlns:a16="http://schemas.microsoft.com/office/drawing/2014/main" id="{25730019-6094-470F-82CD-0AC6EC8775B1}"/>
              </a:ext>
            </a:extLst>
          </p:cNvPr>
          <p:cNvSpPr>
            <a:spLocks noChangeArrowheads="1"/>
          </p:cNvSpPr>
          <p:nvPr/>
        </p:nvSpPr>
        <p:spPr bwMode="auto">
          <a:xfrm>
            <a:off x="3046413" y="5213350"/>
            <a:ext cx="811212"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37" name="AutoShape 107">
            <a:extLst>
              <a:ext uri="{FF2B5EF4-FFF2-40B4-BE49-F238E27FC236}">
                <a16:creationId xmlns:a16="http://schemas.microsoft.com/office/drawing/2014/main" id="{84FB918E-2DC3-47B7-972C-86B9D6433CB1}"/>
              </a:ext>
            </a:extLst>
          </p:cNvPr>
          <p:cNvSpPr>
            <a:spLocks noChangeArrowheads="1"/>
          </p:cNvSpPr>
          <p:nvPr/>
        </p:nvSpPr>
        <p:spPr bwMode="auto">
          <a:xfrm>
            <a:off x="3962400" y="5216525"/>
            <a:ext cx="812800"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38" name="AutoShape 108">
            <a:extLst>
              <a:ext uri="{FF2B5EF4-FFF2-40B4-BE49-F238E27FC236}">
                <a16:creationId xmlns:a16="http://schemas.microsoft.com/office/drawing/2014/main" id="{00F1F771-35AC-461C-9C09-0C8EFC56A9A5}"/>
              </a:ext>
            </a:extLst>
          </p:cNvPr>
          <p:cNvSpPr>
            <a:spLocks noChangeArrowheads="1"/>
          </p:cNvSpPr>
          <p:nvPr/>
        </p:nvSpPr>
        <p:spPr bwMode="auto">
          <a:xfrm>
            <a:off x="4876800" y="5219700"/>
            <a:ext cx="811213" cy="744538"/>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39" name="AutoShape 110">
            <a:extLst>
              <a:ext uri="{FF2B5EF4-FFF2-40B4-BE49-F238E27FC236}">
                <a16:creationId xmlns:a16="http://schemas.microsoft.com/office/drawing/2014/main" id="{98B3FA4C-3BE5-481A-BED5-24327CA205EC}"/>
              </a:ext>
            </a:extLst>
          </p:cNvPr>
          <p:cNvSpPr>
            <a:spLocks noChangeArrowheads="1"/>
          </p:cNvSpPr>
          <p:nvPr/>
        </p:nvSpPr>
        <p:spPr bwMode="auto">
          <a:xfrm rot="-5400000">
            <a:off x="4911725" y="4338638"/>
            <a:ext cx="744538" cy="811212"/>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40" name="AutoShape 111">
            <a:extLst>
              <a:ext uri="{FF2B5EF4-FFF2-40B4-BE49-F238E27FC236}">
                <a16:creationId xmlns:a16="http://schemas.microsoft.com/office/drawing/2014/main" id="{2930502C-9B0A-4635-8BD3-351309C91729}"/>
              </a:ext>
            </a:extLst>
          </p:cNvPr>
          <p:cNvSpPr>
            <a:spLocks noChangeArrowheads="1"/>
          </p:cNvSpPr>
          <p:nvPr/>
        </p:nvSpPr>
        <p:spPr bwMode="auto">
          <a:xfrm rot="-5400000">
            <a:off x="4915694" y="3501231"/>
            <a:ext cx="744538" cy="809625"/>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41" name="AutoShape 112">
            <a:extLst>
              <a:ext uri="{FF2B5EF4-FFF2-40B4-BE49-F238E27FC236}">
                <a16:creationId xmlns:a16="http://schemas.microsoft.com/office/drawing/2014/main" id="{23B74F85-8A7A-4D14-BDF8-66388845DACB}"/>
              </a:ext>
            </a:extLst>
          </p:cNvPr>
          <p:cNvSpPr>
            <a:spLocks noChangeArrowheads="1"/>
          </p:cNvSpPr>
          <p:nvPr/>
        </p:nvSpPr>
        <p:spPr bwMode="auto">
          <a:xfrm rot="-5400000">
            <a:off x="4918075" y="2660651"/>
            <a:ext cx="744537" cy="811212"/>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42" name="AutoShape 113">
            <a:extLst>
              <a:ext uri="{FF2B5EF4-FFF2-40B4-BE49-F238E27FC236}">
                <a16:creationId xmlns:a16="http://schemas.microsoft.com/office/drawing/2014/main" id="{CE0BBF61-EC8B-4C74-96FF-CADC444A5471}"/>
              </a:ext>
            </a:extLst>
          </p:cNvPr>
          <p:cNvSpPr>
            <a:spLocks noChangeArrowheads="1"/>
          </p:cNvSpPr>
          <p:nvPr/>
        </p:nvSpPr>
        <p:spPr bwMode="auto">
          <a:xfrm rot="-5400000">
            <a:off x="4911725" y="1822451"/>
            <a:ext cx="744537" cy="811212"/>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43" name="AutoShape 115">
            <a:extLst>
              <a:ext uri="{FF2B5EF4-FFF2-40B4-BE49-F238E27FC236}">
                <a16:creationId xmlns:a16="http://schemas.microsoft.com/office/drawing/2014/main" id="{C737946A-7DD3-41D7-A7CE-3E4499353E85}"/>
              </a:ext>
            </a:extLst>
          </p:cNvPr>
          <p:cNvSpPr>
            <a:spLocks noChangeArrowheads="1"/>
          </p:cNvSpPr>
          <p:nvPr/>
        </p:nvSpPr>
        <p:spPr bwMode="auto">
          <a:xfrm rot="-5400000">
            <a:off x="327025" y="4343401"/>
            <a:ext cx="744537" cy="811212"/>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44" name="AutoShape 116">
            <a:extLst>
              <a:ext uri="{FF2B5EF4-FFF2-40B4-BE49-F238E27FC236}">
                <a16:creationId xmlns:a16="http://schemas.microsoft.com/office/drawing/2014/main" id="{F8324500-7E3D-4FE0-AF54-8608CA37F0E8}"/>
              </a:ext>
            </a:extLst>
          </p:cNvPr>
          <p:cNvSpPr>
            <a:spLocks noChangeArrowheads="1"/>
          </p:cNvSpPr>
          <p:nvPr/>
        </p:nvSpPr>
        <p:spPr bwMode="auto">
          <a:xfrm rot="-5400000">
            <a:off x="330994" y="3504406"/>
            <a:ext cx="744538" cy="809625"/>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45" name="AutoShape 117">
            <a:extLst>
              <a:ext uri="{FF2B5EF4-FFF2-40B4-BE49-F238E27FC236}">
                <a16:creationId xmlns:a16="http://schemas.microsoft.com/office/drawing/2014/main" id="{DAB9DDCA-4991-407B-8F8E-192BB5F4BBC3}"/>
              </a:ext>
            </a:extLst>
          </p:cNvPr>
          <p:cNvSpPr>
            <a:spLocks noChangeArrowheads="1"/>
          </p:cNvSpPr>
          <p:nvPr/>
        </p:nvSpPr>
        <p:spPr bwMode="auto">
          <a:xfrm rot="-5400000">
            <a:off x="333375" y="2665413"/>
            <a:ext cx="744538" cy="811212"/>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46" name="AutoShape 118">
            <a:extLst>
              <a:ext uri="{FF2B5EF4-FFF2-40B4-BE49-F238E27FC236}">
                <a16:creationId xmlns:a16="http://schemas.microsoft.com/office/drawing/2014/main" id="{4FEC25BA-762B-4965-9D63-51F3E145EBA3}"/>
              </a:ext>
            </a:extLst>
          </p:cNvPr>
          <p:cNvSpPr>
            <a:spLocks noChangeArrowheads="1"/>
          </p:cNvSpPr>
          <p:nvPr/>
        </p:nvSpPr>
        <p:spPr bwMode="auto">
          <a:xfrm rot="-5400000">
            <a:off x="327025" y="1825626"/>
            <a:ext cx="744537" cy="811212"/>
          </a:xfrm>
          <a:prstGeom prst="octagon">
            <a:avLst>
              <a:gd name="adj" fmla="val 10417"/>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47" name="Rectangle 119">
            <a:extLst>
              <a:ext uri="{FF2B5EF4-FFF2-40B4-BE49-F238E27FC236}">
                <a16:creationId xmlns:a16="http://schemas.microsoft.com/office/drawing/2014/main" id="{E975733C-516D-4BB6-8B2E-38C8F7FF4969}"/>
              </a:ext>
            </a:extLst>
          </p:cNvPr>
          <p:cNvSpPr>
            <a:spLocks noChangeArrowheads="1"/>
          </p:cNvSpPr>
          <p:nvPr/>
        </p:nvSpPr>
        <p:spPr bwMode="auto">
          <a:xfrm>
            <a:off x="2982913" y="1149350"/>
            <a:ext cx="7635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48" name="Rectangle 120">
            <a:extLst>
              <a:ext uri="{FF2B5EF4-FFF2-40B4-BE49-F238E27FC236}">
                <a16:creationId xmlns:a16="http://schemas.microsoft.com/office/drawing/2014/main" id="{2E4BDC57-1C78-40DB-9D72-AB28C42FA162}"/>
              </a:ext>
            </a:extLst>
          </p:cNvPr>
          <p:cNvSpPr>
            <a:spLocks noChangeArrowheads="1"/>
          </p:cNvSpPr>
          <p:nvPr/>
        </p:nvSpPr>
        <p:spPr bwMode="auto">
          <a:xfrm>
            <a:off x="174625" y="966788"/>
            <a:ext cx="24828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49" name="Rectangle 121">
            <a:extLst>
              <a:ext uri="{FF2B5EF4-FFF2-40B4-BE49-F238E27FC236}">
                <a16:creationId xmlns:a16="http://schemas.microsoft.com/office/drawing/2014/main" id="{C33EF040-5AAA-4528-8A39-2C23810E5542}"/>
              </a:ext>
            </a:extLst>
          </p:cNvPr>
          <p:cNvSpPr>
            <a:spLocks noChangeArrowheads="1"/>
          </p:cNvSpPr>
          <p:nvPr/>
        </p:nvSpPr>
        <p:spPr bwMode="auto">
          <a:xfrm>
            <a:off x="190500" y="966788"/>
            <a:ext cx="7635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50" name="Rectangle 122">
            <a:extLst>
              <a:ext uri="{FF2B5EF4-FFF2-40B4-BE49-F238E27FC236}">
                <a16:creationId xmlns:a16="http://schemas.microsoft.com/office/drawing/2014/main" id="{FD4D5BA8-55C0-494B-824D-315B9D81AFFF}"/>
              </a:ext>
            </a:extLst>
          </p:cNvPr>
          <p:cNvSpPr>
            <a:spLocks noChangeArrowheads="1"/>
          </p:cNvSpPr>
          <p:nvPr/>
        </p:nvSpPr>
        <p:spPr bwMode="auto">
          <a:xfrm>
            <a:off x="246063" y="1208088"/>
            <a:ext cx="7635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51" name="Rectangle 124">
            <a:extLst>
              <a:ext uri="{FF2B5EF4-FFF2-40B4-BE49-F238E27FC236}">
                <a16:creationId xmlns:a16="http://schemas.microsoft.com/office/drawing/2014/main" id="{4707BF74-B475-4807-8CD5-B7A2BB68E7A1}"/>
              </a:ext>
            </a:extLst>
          </p:cNvPr>
          <p:cNvSpPr>
            <a:spLocks noChangeArrowheads="1"/>
          </p:cNvSpPr>
          <p:nvPr/>
        </p:nvSpPr>
        <p:spPr bwMode="auto">
          <a:xfrm>
            <a:off x="842963" y="1533525"/>
            <a:ext cx="4294187" cy="809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52" name="Rectangle 125">
            <a:extLst>
              <a:ext uri="{FF2B5EF4-FFF2-40B4-BE49-F238E27FC236}">
                <a16:creationId xmlns:a16="http://schemas.microsoft.com/office/drawing/2014/main" id="{686F35D3-932C-4206-B080-C9E95B2E8543}"/>
              </a:ext>
            </a:extLst>
          </p:cNvPr>
          <p:cNvSpPr>
            <a:spLocks noChangeArrowheads="1"/>
          </p:cNvSpPr>
          <p:nvPr/>
        </p:nvSpPr>
        <p:spPr bwMode="auto">
          <a:xfrm>
            <a:off x="127000" y="955675"/>
            <a:ext cx="5632450" cy="577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53" name="Line 126">
            <a:extLst>
              <a:ext uri="{FF2B5EF4-FFF2-40B4-BE49-F238E27FC236}">
                <a16:creationId xmlns:a16="http://schemas.microsoft.com/office/drawing/2014/main" id="{67B787B8-3A4B-47D4-828B-8A0C72CDA950}"/>
              </a:ext>
            </a:extLst>
          </p:cNvPr>
          <p:cNvSpPr>
            <a:spLocks noChangeShapeType="1"/>
          </p:cNvSpPr>
          <p:nvPr/>
        </p:nvSpPr>
        <p:spPr bwMode="auto">
          <a:xfrm>
            <a:off x="842963" y="1531938"/>
            <a:ext cx="4268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454" name="Rectangle 127">
            <a:extLst>
              <a:ext uri="{FF2B5EF4-FFF2-40B4-BE49-F238E27FC236}">
                <a16:creationId xmlns:a16="http://schemas.microsoft.com/office/drawing/2014/main" id="{E62067E7-C907-494A-9E97-E33EF6581690}"/>
              </a:ext>
            </a:extLst>
          </p:cNvPr>
          <p:cNvSpPr>
            <a:spLocks noChangeArrowheads="1"/>
          </p:cNvSpPr>
          <p:nvPr/>
        </p:nvSpPr>
        <p:spPr bwMode="auto">
          <a:xfrm rot="5400000">
            <a:off x="3094831" y="3466307"/>
            <a:ext cx="3941763" cy="889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55" name="Rectangle 128">
            <a:extLst>
              <a:ext uri="{FF2B5EF4-FFF2-40B4-BE49-F238E27FC236}">
                <a16:creationId xmlns:a16="http://schemas.microsoft.com/office/drawing/2014/main" id="{83F722EA-3C47-431C-9450-23FE1073F7BC}"/>
              </a:ext>
            </a:extLst>
          </p:cNvPr>
          <p:cNvSpPr>
            <a:spLocks noChangeArrowheads="1"/>
          </p:cNvSpPr>
          <p:nvPr/>
        </p:nvSpPr>
        <p:spPr bwMode="auto">
          <a:xfrm rot="5400000">
            <a:off x="2884487" y="3109913"/>
            <a:ext cx="5083175" cy="62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56" name="Line 129">
            <a:extLst>
              <a:ext uri="{FF2B5EF4-FFF2-40B4-BE49-F238E27FC236}">
                <a16:creationId xmlns:a16="http://schemas.microsoft.com/office/drawing/2014/main" id="{0E7EFBF4-B8EA-4EE9-8BF8-690C6669DB82}"/>
              </a:ext>
            </a:extLst>
          </p:cNvPr>
          <p:cNvSpPr>
            <a:spLocks noChangeShapeType="1"/>
          </p:cNvSpPr>
          <p:nvPr/>
        </p:nvSpPr>
        <p:spPr bwMode="auto">
          <a:xfrm rot="5400000">
            <a:off x="3163887" y="3487738"/>
            <a:ext cx="3895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57" name="Rectangle 130">
            <a:extLst>
              <a:ext uri="{FF2B5EF4-FFF2-40B4-BE49-F238E27FC236}">
                <a16:creationId xmlns:a16="http://schemas.microsoft.com/office/drawing/2014/main" id="{223231DC-CBE7-4758-9BBB-17F0CCA394B9}"/>
              </a:ext>
            </a:extLst>
          </p:cNvPr>
          <p:cNvSpPr>
            <a:spLocks noChangeArrowheads="1"/>
          </p:cNvSpPr>
          <p:nvPr/>
        </p:nvSpPr>
        <p:spPr bwMode="auto">
          <a:xfrm rot="10800000">
            <a:off x="808038" y="5357813"/>
            <a:ext cx="4294187" cy="8096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58" name="Rectangle 131">
            <a:extLst>
              <a:ext uri="{FF2B5EF4-FFF2-40B4-BE49-F238E27FC236}">
                <a16:creationId xmlns:a16="http://schemas.microsoft.com/office/drawing/2014/main" id="{84D776F3-1C3E-4CCB-9B02-406E278007C7}"/>
              </a:ext>
            </a:extLst>
          </p:cNvPr>
          <p:cNvSpPr>
            <a:spLocks noChangeArrowheads="1"/>
          </p:cNvSpPr>
          <p:nvPr/>
        </p:nvSpPr>
        <p:spPr bwMode="auto">
          <a:xfrm rot="10800000">
            <a:off x="187325" y="5440363"/>
            <a:ext cx="5632450" cy="55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59" name="Line 132">
            <a:extLst>
              <a:ext uri="{FF2B5EF4-FFF2-40B4-BE49-F238E27FC236}">
                <a16:creationId xmlns:a16="http://schemas.microsoft.com/office/drawing/2014/main" id="{D3CADFA2-9241-4A20-A51A-7E6BF977847D}"/>
              </a:ext>
            </a:extLst>
          </p:cNvPr>
          <p:cNvSpPr>
            <a:spLocks noChangeShapeType="1"/>
          </p:cNvSpPr>
          <p:nvPr/>
        </p:nvSpPr>
        <p:spPr bwMode="auto">
          <a:xfrm rot="10800000">
            <a:off x="857250" y="5440363"/>
            <a:ext cx="4244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60" name="Rectangle 133">
            <a:extLst>
              <a:ext uri="{FF2B5EF4-FFF2-40B4-BE49-F238E27FC236}">
                <a16:creationId xmlns:a16="http://schemas.microsoft.com/office/drawing/2014/main" id="{28C392AE-3BA0-4B5B-93E0-476A05FE05A8}"/>
              </a:ext>
            </a:extLst>
          </p:cNvPr>
          <p:cNvSpPr>
            <a:spLocks noChangeArrowheads="1"/>
          </p:cNvSpPr>
          <p:nvPr/>
        </p:nvSpPr>
        <p:spPr bwMode="auto">
          <a:xfrm rot="-5400000">
            <a:off x="-1045369" y="3445669"/>
            <a:ext cx="3894138" cy="889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61" name="Rectangle 134">
            <a:extLst>
              <a:ext uri="{FF2B5EF4-FFF2-40B4-BE49-F238E27FC236}">
                <a16:creationId xmlns:a16="http://schemas.microsoft.com/office/drawing/2014/main" id="{8B044DDE-F285-4E61-8F5B-773EEB40F430}"/>
              </a:ext>
            </a:extLst>
          </p:cNvPr>
          <p:cNvSpPr>
            <a:spLocks noChangeArrowheads="1"/>
          </p:cNvSpPr>
          <p:nvPr/>
        </p:nvSpPr>
        <p:spPr bwMode="auto">
          <a:xfrm rot="-5400000">
            <a:off x="-1985169" y="3139282"/>
            <a:ext cx="5056187" cy="62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62" name="Line 135">
            <a:extLst>
              <a:ext uri="{FF2B5EF4-FFF2-40B4-BE49-F238E27FC236}">
                <a16:creationId xmlns:a16="http://schemas.microsoft.com/office/drawing/2014/main" id="{62F99A31-9A8D-4092-9A41-F971E46FAB90}"/>
              </a:ext>
            </a:extLst>
          </p:cNvPr>
          <p:cNvSpPr>
            <a:spLocks noChangeShapeType="1"/>
          </p:cNvSpPr>
          <p:nvPr/>
        </p:nvSpPr>
        <p:spPr bwMode="auto">
          <a:xfrm rot="-5400000">
            <a:off x="-1090613" y="3489326"/>
            <a:ext cx="3895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63" name="Rectangle 136" descr="Wide downward diagonal">
            <a:extLst>
              <a:ext uri="{FF2B5EF4-FFF2-40B4-BE49-F238E27FC236}">
                <a16:creationId xmlns:a16="http://schemas.microsoft.com/office/drawing/2014/main" id="{4B35DFF0-5D8C-4E5D-A21C-D62121369C0B}"/>
              </a:ext>
            </a:extLst>
          </p:cNvPr>
          <p:cNvSpPr>
            <a:spLocks noChangeArrowheads="1"/>
          </p:cNvSpPr>
          <p:nvPr/>
        </p:nvSpPr>
        <p:spPr bwMode="auto">
          <a:xfrm rot="-5400000">
            <a:off x="1566863" y="4551363"/>
            <a:ext cx="74612" cy="354012"/>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64" name="Rectangle 138" descr="Wide downward diagonal">
            <a:extLst>
              <a:ext uri="{FF2B5EF4-FFF2-40B4-BE49-F238E27FC236}">
                <a16:creationId xmlns:a16="http://schemas.microsoft.com/office/drawing/2014/main" id="{6FF490C0-337F-44A6-B6F5-F4EA2313AEE3}"/>
              </a:ext>
            </a:extLst>
          </p:cNvPr>
          <p:cNvSpPr>
            <a:spLocks noChangeArrowheads="1"/>
          </p:cNvSpPr>
          <p:nvPr/>
        </p:nvSpPr>
        <p:spPr bwMode="auto">
          <a:xfrm>
            <a:off x="1651000" y="4656138"/>
            <a:ext cx="206375" cy="1460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65" name="Rectangle 139">
            <a:extLst>
              <a:ext uri="{FF2B5EF4-FFF2-40B4-BE49-F238E27FC236}">
                <a16:creationId xmlns:a16="http://schemas.microsoft.com/office/drawing/2014/main" id="{6913B4C9-3641-4991-A2D3-4514DAF6E8D3}"/>
              </a:ext>
            </a:extLst>
          </p:cNvPr>
          <p:cNvSpPr>
            <a:spLocks noChangeArrowheads="1"/>
          </p:cNvSpPr>
          <p:nvPr/>
        </p:nvSpPr>
        <p:spPr bwMode="auto">
          <a:xfrm>
            <a:off x="1703388" y="4681538"/>
            <a:ext cx="103187" cy="95250"/>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66" name="Rectangle 140" descr="Wide downward diagonal">
            <a:extLst>
              <a:ext uri="{FF2B5EF4-FFF2-40B4-BE49-F238E27FC236}">
                <a16:creationId xmlns:a16="http://schemas.microsoft.com/office/drawing/2014/main" id="{DA194C49-0970-4D0F-A564-A0B2A31F52C5}"/>
              </a:ext>
            </a:extLst>
          </p:cNvPr>
          <p:cNvSpPr>
            <a:spLocks noChangeArrowheads="1"/>
          </p:cNvSpPr>
          <p:nvPr/>
        </p:nvSpPr>
        <p:spPr bwMode="auto">
          <a:xfrm rot="-5400000">
            <a:off x="1567656" y="3710782"/>
            <a:ext cx="73025" cy="354012"/>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67" name="Rectangle 142" descr="Wide downward diagonal">
            <a:extLst>
              <a:ext uri="{FF2B5EF4-FFF2-40B4-BE49-F238E27FC236}">
                <a16:creationId xmlns:a16="http://schemas.microsoft.com/office/drawing/2014/main" id="{15F569F8-3156-4CB5-818D-83496229FD60}"/>
              </a:ext>
            </a:extLst>
          </p:cNvPr>
          <p:cNvSpPr>
            <a:spLocks noChangeArrowheads="1"/>
          </p:cNvSpPr>
          <p:nvPr/>
        </p:nvSpPr>
        <p:spPr bwMode="auto">
          <a:xfrm>
            <a:off x="1651000" y="3814763"/>
            <a:ext cx="206375" cy="1460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68" name="Rectangle 143">
            <a:extLst>
              <a:ext uri="{FF2B5EF4-FFF2-40B4-BE49-F238E27FC236}">
                <a16:creationId xmlns:a16="http://schemas.microsoft.com/office/drawing/2014/main" id="{65EF5F5B-4322-4D0B-8D5E-83F762768365}"/>
              </a:ext>
            </a:extLst>
          </p:cNvPr>
          <p:cNvSpPr>
            <a:spLocks noChangeArrowheads="1"/>
          </p:cNvSpPr>
          <p:nvPr/>
        </p:nvSpPr>
        <p:spPr bwMode="auto">
          <a:xfrm>
            <a:off x="1703388" y="3840163"/>
            <a:ext cx="103187" cy="95250"/>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69" name="Rectangle 144" descr="Wide downward diagonal">
            <a:extLst>
              <a:ext uri="{FF2B5EF4-FFF2-40B4-BE49-F238E27FC236}">
                <a16:creationId xmlns:a16="http://schemas.microsoft.com/office/drawing/2014/main" id="{92E58F0F-AB77-40B9-B808-6B8996A3FF07}"/>
              </a:ext>
            </a:extLst>
          </p:cNvPr>
          <p:cNvSpPr>
            <a:spLocks noChangeArrowheads="1"/>
          </p:cNvSpPr>
          <p:nvPr/>
        </p:nvSpPr>
        <p:spPr bwMode="auto">
          <a:xfrm>
            <a:off x="1412875" y="1993900"/>
            <a:ext cx="76200" cy="3614738"/>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70" name="Line 145">
            <a:extLst>
              <a:ext uri="{FF2B5EF4-FFF2-40B4-BE49-F238E27FC236}">
                <a16:creationId xmlns:a16="http://schemas.microsoft.com/office/drawing/2014/main" id="{0FFA413D-6CE7-4751-AA0F-B37418A47C66}"/>
              </a:ext>
            </a:extLst>
          </p:cNvPr>
          <p:cNvSpPr>
            <a:spLocks noChangeShapeType="1"/>
          </p:cNvSpPr>
          <p:nvPr/>
        </p:nvSpPr>
        <p:spPr bwMode="auto">
          <a:xfrm>
            <a:off x="1487488" y="4695825"/>
            <a:ext cx="0" cy="6191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71" name="Line 146">
            <a:extLst>
              <a:ext uri="{FF2B5EF4-FFF2-40B4-BE49-F238E27FC236}">
                <a16:creationId xmlns:a16="http://schemas.microsoft.com/office/drawing/2014/main" id="{6D3831CC-6023-4D89-B543-A0B451712596}"/>
              </a:ext>
            </a:extLst>
          </p:cNvPr>
          <p:cNvSpPr>
            <a:spLocks noChangeShapeType="1"/>
          </p:cNvSpPr>
          <p:nvPr/>
        </p:nvSpPr>
        <p:spPr bwMode="auto">
          <a:xfrm>
            <a:off x="1487488" y="3856038"/>
            <a:ext cx="0" cy="6191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72" name="Rectangle 147" descr="Wide downward diagonal">
            <a:extLst>
              <a:ext uri="{FF2B5EF4-FFF2-40B4-BE49-F238E27FC236}">
                <a16:creationId xmlns:a16="http://schemas.microsoft.com/office/drawing/2014/main" id="{1CF324BD-E54F-4C63-8A42-0A72F9A2F12C}"/>
              </a:ext>
            </a:extLst>
          </p:cNvPr>
          <p:cNvSpPr>
            <a:spLocks noChangeArrowheads="1"/>
          </p:cNvSpPr>
          <p:nvPr/>
        </p:nvSpPr>
        <p:spPr bwMode="auto">
          <a:xfrm>
            <a:off x="1724025" y="2020888"/>
            <a:ext cx="80963" cy="3238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73" name="Rectangle 149" descr="Wide downward diagonal">
            <a:extLst>
              <a:ext uri="{FF2B5EF4-FFF2-40B4-BE49-F238E27FC236}">
                <a16:creationId xmlns:a16="http://schemas.microsoft.com/office/drawing/2014/main" id="{C6E08AEC-F044-4318-9506-E389056D732E}"/>
              </a:ext>
            </a:extLst>
          </p:cNvPr>
          <p:cNvSpPr>
            <a:spLocks noChangeArrowheads="1"/>
          </p:cNvSpPr>
          <p:nvPr/>
        </p:nvSpPr>
        <p:spPr bwMode="auto">
          <a:xfrm rot="5400000">
            <a:off x="1670844" y="2175669"/>
            <a:ext cx="188912" cy="1587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74" name="Rectangle 150">
            <a:extLst>
              <a:ext uri="{FF2B5EF4-FFF2-40B4-BE49-F238E27FC236}">
                <a16:creationId xmlns:a16="http://schemas.microsoft.com/office/drawing/2014/main" id="{8C65CAF5-D5B9-4EA1-A65D-1068BCF30747}"/>
              </a:ext>
            </a:extLst>
          </p:cNvPr>
          <p:cNvSpPr>
            <a:spLocks noChangeArrowheads="1"/>
          </p:cNvSpPr>
          <p:nvPr/>
        </p:nvSpPr>
        <p:spPr bwMode="auto">
          <a:xfrm rot="5400000">
            <a:off x="1714500" y="2201863"/>
            <a:ext cx="93663" cy="103187"/>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75" name="Rectangle 151" descr="Wide downward diagonal">
            <a:extLst>
              <a:ext uri="{FF2B5EF4-FFF2-40B4-BE49-F238E27FC236}">
                <a16:creationId xmlns:a16="http://schemas.microsoft.com/office/drawing/2014/main" id="{68C8FE53-D297-447F-BDCD-EEF430573E88}"/>
              </a:ext>
            </a:extLst>
          </p:cNvPr>
          <p:cNvSpPr>
            <a:spLocks noChangeArrowheads="1"/>
          </p:cNvSpPr>
          <p:nvPr/>
        </p:nvSpPr>
        <p:spPr bwMode="auto">
          <a:xfrm>
            <a:off x="2482850" y="2020888"/>
            <a:ext cx="80963" cy="3238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76" name="Rectangle 153" descr="Wide downward diagonal">
            <a:extLst>
              <a:ext uri="{FF2B5EF4-FFF2-40B4-BE49-F238E27FC236}">
                <a16:creationId xmlns:a16="http://schemas.microsoft.com/office/drawing/2014/main" id="{C723ED58-6122-4080-89E1-43D3F2CF3494}"/>
              </a:ext>
            </a:extLst>
          </p:cNvPr>
          <p:cNvSpPr>
            <a:spLocks noChangeArrowheads="1"/>
          </p:cNvSpPr>
          <p:nvPr/>
        </p:nvSpPr>
        <p:spPr bwMode="auto">
          <a:xfrm rot="5400000">
            <a:off x="2429669" y="2175669"/>
            <a:ext cx="188912" cy="1587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77" name="Rectangle 154">
            <a:extLst>
              <a:ext uri="{FF2B5EF4-FFF2-40B4-BE49-F238E27FC236}">
                <a16:creationId xmlns:a16="http://schemas.microsoft.com/office/drawing/2014/main" id="{0799A49E-7CA9-43DB-9BCA-FFDC6AFA7F1A}"/>
              </a:ext>
            </a:extLst>
          </p:cNvPr>
          <p:cNvSpPr>
            <a:spLocks noChangeArrowheads="1"/>
          </p:cNvSpPr>
          <p:nvPr/>
        </p:nvSpPr>
        <p:spPr bwMode="auto">
          <a:xfrm rot="5400000">
            <a:off x="2473325" y="2201863"/>
            <a:ext cx="93663" cy="103187"/>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78" name="Rectangle 155" descr="Wide downward diagonal">
            <a:extLst>
              <a:ext uri="{FF2B5EF4-FFF2-40B4-BE49-F238E27FC236}">
                <a16:creationId xmlns:a16="http://schemas.microsoft.com/office/drawing/2014/main" id="{FAAC41D2-2E2D-43A5-9F54-E26F597BC0D9}"/>
              </a:ext>
            </a:extLst>
          </p:cNvPr>
          <p:cNvSpPr>
            <a:spLocks noChangeArrowheads="1"/>
          </p:cNvSpPr>
          <p:nvPr/>
        </p:nvSpPr>
        <p:spPr bwMode="auto">
          <a:xfrm rot="5400000">
            <a:off x="2957513" y="444500"/>
            <a:ext cx="88900" cy="3178175"/>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79" name="Line 156">
            <a:extLst>
              <a:ext uri="{FF2B5EF4-FFF2-40B4-BE49-F238E27FC236}">
                <a16:creationId xmlns:a16="http://schemas.microsoft.com/office/drawing/2014/main" id="{51DBA86F-488E-4688-8A43-02089FB1DA6C}"/>
              </a:ext>
            </a:extLst>
          </p:cNvPr>
          <p:cNvSpPr>
            <a:spLocks noChangeShapeType="1"/>
          </p:cNvSpPr>
          <p:nvPr/>
        </p:nvSpPr>
        <p:spPr bwMode="auto">
          <a:xfrm rot="5400000">
            <a:off x="1765301" y="2043112"/>
            <a:ext cx="0" cy="6667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80" name="Line 157">
            <a:extLst>
              <a:ext uri="{FF2B5EF4-FFF2-40B4-BE49-F238E27FC236}">
                <a16:creationId xmlns:a16="http://schemas.microsoft.com/office/drawing/2014/main" id="{A1BA15C9-29C1-4426-A240-8B4736117BAC}"/>
              </a:ext>
            </a:extLst>
          </p:cNvPr>
          <p:cNvSpPr>
            <a:spLocks noChangeShapeType="1"/>
          </p:cNvSpPr>
          <p:nvPr/>
        </p:nvSpPr>
        <p:spPr bwMode="auto">
          <a:xfrm>
            <a:off x="1416050" y="2078038"/>
            <a:ext cx="68263"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481" name="Line 158">
            <a:extLst>
              <a:ext uri="{FF2B5EF4-FFF2-40B4-BE49-F238E27FC236}">
                <a16:creationId xmlns:a16="http://schemas.microsoft.com/office/drawing/2014/main" id="{10DCB7AC-AE5F-48DB-A2FA-9D51BB117CF9}"/>
              </a:ext>
            </a:extLst>
          </p:cNvPr>
          <p:cNvSpPr>
            <a:spLocks noChangeShapeType="1"/>
          </p:cNvSpPr>
          <p:nvPr/>
        </p:nvSpPr>
        <p:spPr bwMode="auto">
          <a:xfrm rot="5400000">
            <a:off x="2524919" y="2042319"/>
            <a:ext cx="0" cy="6826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82" name="Rectangle 159" descr="Wide downward diagonal">
            <a:extLst>
              <a:ext uri="{FF2B5EF4-FFF2-40B4-BE49-F238E27FC236}">
                <a16:creationId xmlns:a16="http://schemas.microsoft.com/office/drawing/2014/main" id="{C050BBB2-C2FE-49DC-B355-B3EA3CBC2904}"/>
              </a:ext>
            </a:extLst>
          </p:cNvPr>
          <p:cNvSpPr>
            <a:spLocks noChangeArrowheads="1"/>
          </p:cNvSpPr>
          <p:nvPr/>
        </p:nvSpPr>
        <p:spPr bwMode="auto">
          <a:xfrm rot="5400000">
            <a:off x="4357688" y="2020888"/>
            <a:ext cx="74612" cy="354012"/>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83" name="Rectangle 161" descr="Wide downward diagonal">
            <a:extLst>
              <a:ext uri="{FF2B5EF4-FFF2-40B4-BE49-F238E27FC236}">
                <a16:creationId xmlns:a16="http://schemas.microsoft.com/office/drawing/2014/main" id="{8736095C-8F53-4B9D-A896-66244F56E935}"/>
              </a:ext>
            </a:extLst>
          </p:cNvPr>
          <p:cNvSpPr>
            <a:spLocks noChangeArrowheads="1"/>
          </p:cNvSpPr>
          <p:nvPr/>
        </p:nvSpPr>
        <p:spPr bwMode="auto">
          <a:xfrm rot="10800000">
            <a:off x="4213225" y="2125663"/>
            <a:ext cx="207963" cy="1460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84" name="Rectangle 162">
            <a:extLst>
              <a:ext uri="{FF2B5EF4-FFF2-40B4-BE49-F238E27FC236}">
                <a16:creationId xmlns:a16="http://schemas.microsoft.com/office/drawing/2014/main" id="{434B0B74-7582-4E73-8AB7-3C23CF6114B2}"/>
              </a:ext>
            </a:extLst>
          </p:cNvPr>
          <p:cNvSpPr>
            <a:spLocks noChangeArrowheads="1"/>
          </p:cNvSpPr>
          <p:nvPr/>
        </p:nvSpPr>
        <p:spPr bwMode="auto">
          <a:xfrm rot="10800000">
            <a:off x="4265613" y="2151063"/>
            <a:ext cx="103187" cy="95250"/>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85" name="Rectangle 163" descr="Wide downward diagonal">
            <a:extLst>
              <a:ext uri="{FF2B5EF4-FFF2-40B4-BE49-F238E27FC236}">
                <a16:creationId xmlns:a16="http://schemas.microsoft.com/office/drawing/2014/main" id="{ECC2F3A0-7924-4BB4-9D94-7BA9F7C6C82F}"/>
              </a:ext>
            </a:extLst>
          </p:cNvPr>
          <p:cNvSpPr>
            <a:spLocks noChangeArrowheads="1"/>
          </p:cNvSpPr>
          <p:nvPr/>
        </p:nvSpPr>
        <p:spPr bwMode="auto">
          <a:xfrm rot="5400000">
            <a:off x="4357687" y="2879726"/>
            <a:ext cx="74613" cy="354012"/>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86" name="Rectangle 165" descr="Wide downward diagonal">
            <a:extLst>
              <a:ext uri="{FF2B5EF4-FFF2-40B4-BE49-F238E27FC236}">
                <a16:creationId xmlns:a16="http://schemas.microsoft.com/office/drawing/2014/main" id="{0471F152-8300-40B5-8EA6-F099EC2AF832}"/>
              </a:ext>
            </a:extLst>
          </p:cNvPr>
          <p:cNvSpPr>
            <a:spLocks noChangeArrowheads="1"/>
          </p:cNvSpPr>
          <p:nvPr/>
        </p:nvSpPr>
        <p:spPr bwMode="auto">
          <a:xfrm rot="10800000">
            <a:off x="4213225" y="2984500"/>
            <a:ext cx="207963" cy="1460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87" name="Rectangle 166">
            <a:extLst>
              <a:ext uri="{FF2B5EF4-FFF2-40B4-BE49-F238E27FC236}">
                <a16:creationId xmlns:a16="http://schemas.microsoft.com/office/drawing/2014/main" id="{EB97AB80-CA0A-415C-9021-FFE343899F57}"/>
              </a:ext>
            </a:extLst>
          </p:cNvPr>
          <p:cNvSpPr>
            <a:spLocks noChangeArrowheads="1"/>
          </p:cNvSpPr>
          <p:nvPr/>
        </p:nvSpPr>
        <p:spPr bwMode="auto">
          <a:xfrm rot="10800000">
            <a:off x="4265613" y="3009900"/>
            <a:ext cx="103187" cy="95250"/>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88" name="Rectangle 167" descr="Wide downward diagonal">
            <a:extLst>
              <a:ext uri="{FF2B5EF4-FFF2-40B4-BE49-F238E27FC236}">
                <a16:creationId xmlns:a16="http://schemas.microsoft.com/office/drawing/2014/main" id="{24EB8BD6-E33E-4478-99F0-AF133A9B9B22}"/>
              </a:ext>
            </a:extLst>
          </p:cNvPr>
          <p:cNvSpPr>
            <a:spLocks noChangeArrowheads="1"/>
          </p:cNvSpPr>
          <p:nvPr/>
        </p:nvSpPr>
        <p:spPr bwMode="auto">
          <a:xfrm rot="10800000">
            <a:off x="4510088" y="1989138"/>
            <a:ext cx="95250" cy="2746375"/>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89" name="Line 168">
            <a:extLst>
              <a:ext uri="{FF2B5EF4-FFF2-40B4-BE49-F238E27FC236}">
                <a16:creationId xmlns:a16="http://schemas.microsoft.com/office/drawing/2014/main" id="{76599699-D70D-4039-8B39-F7B56CA6F31E}"/>
              </a:ext>
            </a:extLst>
          </p:cNvPr>
          <p:cNvSpPr>
            <a:spLocks noChangeShapeType="1"/>
          </p:cNvSpPr>
          <p:nvPr/>
        </p:nvSpPr>
        <p:spPr bwMode="auto">
          <a:xfrm>
            <a:off x="4511675" y="1993900"/>
            <a:ext cx="0" cy="762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90" name="Line 169">
            <a:extLst>
              <a:ext uri="{FF2B5EF4-FFF2-40B4-BE49-F238E27FC236}">
                <a16:creationId xmlns:a16="http://schemas.microsoft.com/office/drawing/2014/main" id="{CC2F555E-94BD-4D72-8A0B-79D54F2AD8B2}"/>
              </a:ext>
            </a:extLst>
          </p:cNvPr>
          <p:cNvSpPr>
            <a:spLocks noChangeShapeType="1"/>
          </p:cNvSpPr>
          <p:nvPr/>
        </p:nvSpPr>
        <p:spPr bwMode="auto">
          <a:xfrm rot="10800000">
            <a:off x="4511675" y="2168525"/>
            <a:ext cx="0" cy="6191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91" name="Line 170">
            <a:extLst>
              <a:ext uri="{FF2B5EF4-FFF2-40B4-BE49-F238E27FC236}">
                <a16:creationId xmlns:a16="http://schemas.microsoft.com/office/drawing/2014/main" id="{E6BE3C62-9D4B-4910-A5CD-6B316EF1AEED}"/>
              </a:ext>
            </a:extLst>
          </p:cNvPr>
          <p:cNvSpPr>
            <a:spLocks noChangeShapeType="1"/>
          </p:cNvSpPr>
          <p:nvPr/>
        </p:nvSpPr>
        <p:spPr bwMode="auto">
          <a:xfrm rot="10800000">
            <a:off x="4511675" y="3027363"/>
            <a:ext cx="0" cy="6191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92" name="Rectangle 171" descr="Wide downward diagonal">
            <a:extLst>
              <a:ext uri="{FF2B5EF4-FFF2-40B4-BE49-F238E27FC236}">
                <a16:creationId xmlns:a16="http://schemas.microsoft.com/office/drawing/2014/main" id="{D2CAFD73-76B8-4D80-AFED-FE21885FC197}"/>
              </a:ext>
            </a:extLst>
          </p:cNvPr>
          <p:cNvSpPr>
            <a:spLocks noChangeArrowheads="1"/>
          </p:cNvSpPr>
          <p:nvPr/>
        </p:nvSpPr>
        <p:spPr bwMode="auto">
          <a:xfrm rot="-5400000">
            <a:off x="4048920" y="4190206"/>
            <a:ext cx="74612" cy="1038225"/>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93" name="Rectangle 173" descr="Wide downward diagonal">
            <a:extLst>
              <a:ext uri="{FF2B5EF4-FFF2-40B4-BE49-F238E27FC236}">
                <a16:creationId xmlns:a16="http://schemas.microsoft.com/office/drawing/2014/main" id="{A00E640D-E218-4055-8166-2EC9214B50A8}"/>
              </a:ext>
            </a:extLst>
          </p:cNvPr>
          <p:cNvSpPr>
            <a:spLocks noChangeArrowheads="1"/>
          </p:cNvSpPr>
          <p:nvPr/>
        </p:nvSpPr>
        <p:spPr bwMode="auto">
          <a:xfrm rot="10800000">
            <a:off x="4210050" y="4638675"/>
            <a:ext cx="206375" cy="1460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94" name="Rectangle 174">
            <a:extLst>
              <a:ext uri="{FF2B5EF4-FFF2-40B4-BE49-F238E27FC236}">
                <a16:creationId xmlns:a16="http://schemas.microsoft.com/office/drawing/2014/main" id="{A7CC61BE-7137-4F7C-9648-1B5738246EC6}"/>
              </a:ext>
            </a:extLst>
          </p:cNvPr>
          <p:cNvSpPr>
            <a:spLocks noChangeArrowheads="1"/>
          </p:cNvSpPr>
          <p:nvPr/>
        </p:nvSpPr>
        <p:spPr bwMode="auto">
          <a:xfrm rot="10800000">
            <a:off x="4257675" y="4662488"/>
            <a:ext cx="103188" cy="95250"/>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95" name="Rectangle 176" descr="Wide downward diagonal">
            <a:extLst>
              <a:ext uri="{FF2B5EF4-FFF2-40B4-BE49-F238E27FC236}">
                <a16:creationId xmlns:a16="http://schemas.microsoft.com/office/drawing/2014/main" id="{7EFE89E1-A316-45A7-BD62-0A7415333668}"/>
              </a:ext>
            </a:extLst>
          </p:cNvPr>
          <p:cNvSpPr>
            <a:spLocks noChangeArrowheads="1"/>
          </p:cNvSpPr>
          <p:nvPr/>
        </p:nvSpPr>
        <p:spPr bwMode="auto">
          <a:xfrm rot="10800000">
            <a:off x="3457575" y="4633913"/>
            <a:ext cx="207963" cy="1460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96" name="Rectangle 177">
            <a:extLst>
              <a:ext uri="{FF2B5EF4-FFF2-40B4-BE49-F238E27FC236}">
                <a16:creationId xmlns:a16="http://schemas.microsoft.com/office/drawing/2014/main" id="{0698D882-4D69-4EA1-A7AA-AB9B94C00369}"/>
              </a:ext>
            </a:extLst>
          </p:cNvPr>
          <p:cNvSpPr>
            <a:spLocks noChangeArrowheads="1"/>
          </p:cNvSpPr>
          <p:nvPr/>
        </p:nvSpPr>
        <p:spPr bwMode="auto">
          <a:xfrm rot="10800000">
            <a:off x="3509963" y="4659313"/>
            <a:ext cx="103187" cy="95250"/>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497" name="Line 178">
            <a:extLst>
              <a:ext uri="{FF2B5EF4-FFF2-40B4-BE49-F238E27FC236}">
                <a16:creationId xmlns:a16="http://schemas.microsoft.com/office/drawing/2014/main" id="{9D704D8D-CC8B-40F4-9352-F12F486AA739}"/>
              </a:ext>
            </a:extLst>
          </p:cNvPr>
          <p:cNvSpPr>
            <a:spLocks noChangeShapeType="1"/>
          </p:cNvSpPr>
          <p:nvPr/>
        </p:nvSpPr>
        <p:spPr bwMode="auto">
          <a:xfrm rot="10800000">
            <a:off x="4516438" y="4673600"/>
            <a:ext cx="84137" cy="158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498" name="Line 179">
            <a:extLst>
              <a:ext uri="{FF2B5EF4-FFF2-40B4-BE49-F238E27FC236}">
                <a16:creationId xmlns:a16="http://schemas.microsoft.com/office/drawing/2014/main" id="{16C714FB-5F58-4F05-8778-96B9AF8BDD29}"/>
              </a:ext>
            </a:extLst>
          </p:cNvPr>
          <p:cNvSpPr>
            <a:spLocks noChangeShapeType="1"/>
          </p:cNvSpPr>
          <p:nvPr/>
        </p:nvSpPr>
        <p:spPr bwMode="auto">
          <a:xfrm>
            <a:off x="4414838" y="4676775"/>
            <a:ext cx="0" cy="6191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499" name="Line 180">
            <a:extLst>
              <a:ext uri="{FF2B5EF4-FFF2-40B4-BE49-F238E27FC236}">
                <a16:creationId xmlns:a16="http://schemas.microsoft.com/office/drawing/2014/main" id="{82497CBA-82D7-4029-913B-0CECB7F69466}"/>
              </a:ext>
            </a:extLst>
          </p:cNvPr>
          <p:cNvSpPr>
            <a:spLocks noChangeShapeType="1"/>
          </p:cNvSpPr>
          <p:nvPr/>
        </p:nvSpPr>
        <p:spPr bwMode="auto">
          <a:xfrm>
            <a:off x="4208463" y="4681538"/>
            <a:ext cx="0" cy="6191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00" name="Line 181">
            <a:extLst>
              <a:ext uri="{FF2B5EF4-FFF2-40B4-BE49-F238E27FC236}">
                <a16:creationId xmlns:a16="http://schemas.microsoft.com/office/drawing/2014/main" id="{456E580F-79E3-430E-857A-26F42DA68C60}"/>
              </a:ext>
            </a:extLst>
          </p:cNvPr>
          <p:cNvSpPr>
            <a:spLocks noChangeShapeType="1"/>
          </p:cNvSpPr>
          <p:nvPr/>
        </p:nvSpPr>
        <p:spPr bwMode="auto">
          <a:xfrm>
            <a:off x="3663950" y="4676775"/>
            <a:ext cx="0" cy="6191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01" name="Rectangle 182" descr="Wide downward diagonal">
            <a:extLst>
              <a:ext uri="{FF2B5EF4-FFF2-40B4-BE49-F238E27FC236}">
                <a16:creationId xmlns:a16="http://schemas.microsoft.com/office/drawing/2014/main" id="{5CB56C91-7757-4FAD-9AAE-AFA5DC8396E3}"/>
              </a:ext>
            </a:extLst>
          </p:cNvPr>
          <p:cNvSpPr>
            <a:spLocks noChangeArrowheads="1"/>
          </p:cNvSpPr>
          <p:nvPr/>
        </p:nvSpPr>
        <p:spPr bwMode="auto">
          <a:xfrm rot="5400000" flipH="1">
            <a:off x="3475832" y="3696494"/>
            <a:ext cx="63500" cy="446087"/>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02" name="Rectangle 184" descr="Wide downward diagonal">
            <a:extLst>
              <a:ext uri="{FF2B5EF4-FFF2-40B4-BE49-F238E27FC236}">
                <a16:creationId xmlns:a16="http://schemas.microsoft.com/office/drawing/2014/main" id="{FDE3E1CF-D19C-4C0D-850C-AE054D18DC91}"/>
              </a:ext>
            </a:extLst>
          </p:cNvPr>
          <p:cNvSpPr>
            <a:spLocks noChangeArrowheads="1"/>
          </p:cNvSpPr>
          <p:nvPr/>
        </p:nvSpPr>
        <p:spPr bwMode="auto">
          <a:xfrm rot="10800000" flipH="1">
            <a:off x="3406775" y="3852863"/>
            <a:ext cx="188913" cy="134937"/>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03" name="Rectangle 185">
            <a:extLst>
              <a:ext uri="{FF2B5EF4-FFF2-40B4-BE49-F238E27FC236}">
                <a16:creationId xmlns:a16="http://schemas.microsoft.com/office/drawing/2014/main" id="{26AB3E79-DB64-41A7-92E0-87FD9D650194}"/>
              </a:ext>
            </a:extLst>
          </p:cNvPr>
          <p:cNvSpPr>
            <a:spLocks noChangeArrowheads="1"/>
          </p:cNvSpPr>
          <p:nvPr/>
        </p:nvSpPr>
        <p:spPr bwMode="auto">
          <a:xfrm rot="10800000" flipH="1">
            <a:off x="3454400" y="3876675"/>
            <a:ext cx="93663" cy="87313"/>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04" name="Line 186">
            <a:extLst>
              <a:ext uri="{FF2B5EF4-FFF2-40B4-BE49-F238E27FC236}">
                <a16:creationId xmlns:a16="http://schemas.microsoft.com/office/drawing/2014/main" id="{D0A8ECD1-FF88-4136-968F-B8125FE41CD3}"/>
              </a:ext>
            </a:extLst>
          </p:cNvPr>
          <p:cNvSpPr>
            <a:spLocks noChangeShapeType="1"/>
          </p:cNvSpPr>
          <p:nvPr/>
        </p:nvSpPr>
        <p:spPr bwMode="auto">
          <a:xfrm>
            <a:off x="3403600" y="3892550"/>
            <a:ext cx="3175" cy="6191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05" name="Line 187">
            <a:extLst>
              <a:ext uri="{FF2B5EF4-FFF2-40B4-BE49-F238E27FC236}">
                <a16:creationId xmlns:a16="http://schemas.microsoft.com/office/drawing/2014/main" id="{0A8AB5AB-8FC1-44E3-83F9-CD4D423C1114}"/>
              </a:ext>
            </a:extLst>
          </p:cNvPr>
          <p:cNvSpPr>
            <a:spLocks noChangeShapeType="1"/>
          </p:cNvSpPr>
          <p:nvPr/>
        </p:nvSpPr>
        <p:spPr bwMode="auto">
          <a:xfrm>
            <a:off x="3594100" y="3895725"/>
            <a:ext cx="3175" cy="6191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06" name="Rectangle 188" descr="Wide downward diagonal">
            <a:extLst>
              <a:ext uri="{FF2B5EF4-FFF2-40B4-BE49-F238E27FC236}">
                <a16:creationId xmlns:a16="http://schemas.microsoft.com/office/drawing/2014/main" id="{39381D43-978A-4940-98B4-03B0A7B2308D}"/>
              </a:ext>
            </a:extLst>
          </p:cNvPr>
          <p:cNvSpPr>
            <a:spLocks noChangeArrowheads="1"/>
          </p:cNvSpPr>
          <p:nvPr/>
        </p:nvSpPr>
        <p:spPr bwMode="auto">
          <a:xfrm>
            <a:off x="3265488" y="3887788"/>
            <a:ext cx="77787" cy="17208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07" name="Line 189">
            <a:extLst>
              <a:ext uri="{FF2B5EF4-FFF2-40B4-BE49-F238E27FC236}">
                <a16:creationId xmlns:a16="http://schemas.microsoft.com/office/drawing/2014/main" id="{90BBB1B5-1C08-472B-94B9-1F34E50056BF}"/>
              </a:ext>
            </a:extLst>
          </p:cNvPr>
          <p:cNvSpPr>
            <a:spLocks noChangeShapeType="1"/>
          </p:cNvSpPr>
          <p:nvPr/>
        </p:nvSpPr>
        <p:spPr bwMode="auto">
          <a:xfrm rot="5400000" flipH="1">
            <a:off x="3307557" y="3921919"/>
            <a:ext cx="69850" cy="158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08" name="Rectangle 190" descr="Wide downward diagonal">
            <a:extLst>
              <a:ext uri="{FF2B5EF4-FFF2-40B4-BE49-F238E27FC236}">
                <a16:creationId xmlns:a16="http://schemas.microsoft.com/office/drawing/2014/main" id="{82303C1E-D693-49E7-94BF-DD520E843AE3}"/>
              </a:ext>
            </a:extLst>
          </p:cNvPr>
          <p:cNvSpPr>
            <a:spLocks noChangeArrowheads="1"/>
          </p:cNvSpPr>
          <p:nvPr/>
        </p:nvSpPr>
        <p:spPr bwMode="auto">
          <a:xfrm rot="5400000" flipH="1">
            <a:off x="3328194" y="2864644"/>
            <a:ext cx="63500" cy="334962"/>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09" name="Rectangle 192" descr="Wide downward diagonal">
            <a:extLst>
              <a:ext uri="{FF2B5EF4-FFF2-40B4-BE49-F238E27FC236}">
                <a16:creationId xmlns:a16="http://schemas.microsoft.com/office/drawing/2014/main" id="{193EBEA1-7F0A-4787-9617-868018B8E946}"/>
              </a:ext>
            </a:extLst>
          </p:cNvPr>
          <p:cNvSpPr>
            <a:spLocks noChangeArrowheads="1"/>
          </p:cNvSpPr>
          <p:nvPr/>
        </p:nvSpPr>
        <p:spPr bwMode="auto">
          <a:xfrm rot="10800000" flipH="1">
            <a:off x="3409950" y="2965450"/>
            <a:ext cx="190500" cy="134938"/>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10" name="Rectangle 193">
            <a:extLst>
              <a:ext uri="{FF2B5EF4-FFF2-40B4-BE49-F238E27FC236}">
                <a16:creationId xmlns:a16="http://schemas.microsoft.com/office/drawing/2014/main" id="{C8B16832-B04E-46E1-8155-CEE5CE429687}"/>
              </a:ext>
            </a:extLst>
          </p:cNvPr>
          <p:cNvSpPr>
            <a:spLocks noChangeArrowheads="1"/>
          </p:cNvSpPr>
          <p:nvPr/>
        </p:nvSpPr>
        <p:spPr bwMode="auto">
          <a:xfrm rot="10800000" flipH="1">
            <a:off x="3457575" y="2989263"/>
            <a:ext cx="95250" cy="87312"/>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11" name="Line 194">
            <a:extLst>
              <a:ext uri="{FF2B5EF4-FFF2-40B4-BE49-F238E27FC236}">
                <a16:creationId xmlns:a16="http://schemas.microsoft.com/office/drawing/2014/main" id="{320F07ED-15A1-466D-95DC-C1E23568B5C5}"/>
              </a:ext>
            </a:extLst>
          </p:cNvPr>
          <p:cNvSpPr>
            <a:spLocks noChangeShapeType="1"/>
          </p:cNvSpPr>
          <p:nvPr/>
        </p:nvSpPr>
        <p:spPr bwMode="auto">
          <a:xfrm>
            <a:off x="3408363" y="3005138"/>
            <a:ext cx="1587" cy="6191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12" name="Rectangle 195" descr="Wide downward diagonal">
            <a:extLst>
              <a:ext uri="{FF2B5EF4-FFF2-40B4-BE49-F238E27FC236}">
                <a16:creationId xmlns:a16="http://schemas.microsoft.com/office/drawing/2014/main" id="{E18B4881-C525-4880-8F5D-EB3F3785694C}"/>
              </a:ext>
            </a:extLst>
          </p:cNvPr>
          <p:cNvSpPr>
            <a:spLocks noChangeArrowheads="1"/>
          </p:cNvSpPr>
          <p:nvPr/>
        </p:nvSpPr>
        <p:spPr bwMode="auto">
          <a:xfrm>
            <a:off x="3151188" y="3001963"/>
            <a:ext cx="76200" cy="2606675"/>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13" name="Line 196">
            <a:extLst>
              <a:ext uri="{FF2B5EF4-FFF2-40B4-BE49-F238E27FC236}">
                <a16:creationId xmlns:a16="http://schemas.microsoft.com/office/drawing/2014/main" id="{087792A3-0D33-438F-9D75-F42F69F6BDC0}"/>
              </a:ext>
            </a:extLst>
          </p:cNvPr>
          <p:cNvSpPr>
            <a:spLocks noChangeShapeType="1"/>
          </p:cNvSpPr>
          <p:nvPr/>
        </p:nvSpPr>
        <p:spPr bwMode="auto">
          <a:xfrm rot="5400000" flipH="1">
            <a:off x="3197225" y="3028950"/>
            <a:ext cx="58738" cy="158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14" name="Rectangle 197" descr="Wide downward diagonal">
            <a:extLst>
              <a:ext uri="{FF2B5EF4-FFF2-40B4-BE49-F238E27FC236}">
                <a16:creationId xmlns:a16="http://schemas.microsoft.com/office/drawing/2014/main" id="{2E884663-B5D1-4C9D-9714-C41BB03C50B5}"/>
              </a:ext>
            </a:extLst>
          </p:cNvPr>
          <p:cNvSpPr>
            <a:spLocks noChangeArrowheads="1"/>
          </p:cNvSpPr>
          <p:nvPr/>
        </p:nvSpPr>
        <p:spPr bwMode="auto">
          <a:xfrm>
            <a:off x="3663950" y="2817813"/>
            <a:ext cx="76200" cy="1133475"/>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15" name="Line 198">
            <a:extLst>
              <a:ext uri="{FF2B5EF4-FFF2-40B4-BE49-F238E27FC236}">
                <a16:creationId xmlns:a16="http://schemas.microsoft.com/office/drawing/2014/main" id="{C0A85274-96F0-4D0F-A131-74184E8927A7}"/>
              </a:ext>
            </a:extLst>
          </p:cNvPr>
          <p:cNvSpPr>
            <a:spLocks noChangeShapeType="1"/>
          </p:cNvSpPr>
          <p:nvPr/>
        </p:nvSpPr>
        <p:spPr bwMode="auto">
          <a:xfrm>
            <a:off x="3662363" y="3887788"/>
            <a:ext cx="3175" cy="635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16" name="Rectangle 199" descr="Wide downward diagonal">
            <a:extLst>
              <a:ext uri="{FF2B5EF4-FFF2-40B4-BE49-F238E27FC236}">
                <a16:creationId xmlns:a16="http://schemas.microsoft.com/office/drawing/2014/main" id="{C987C751-F649-476C-A414-E215A2D1FF77}"/>
              </a:ext>
            </a:extLst>
          </p:cNvPr>
          <p:cNvSpPr>
            <a:spLocks noChangeArrowheads="1"/>
          </p:cNvSpPr>
          <p:nvPr/>
        </p:nvSpPr>
        <p:spPr bwMode="auto">
          <a:xfrm rot="10800000" flipH="1">
            <a:off x="2489200" y="2833688"/>
            <a:ext cx="69850" cy="2476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17" name="Rectangle 201" descr="Wide downward diagonal">
            <a:extLst>
              <a:ext uri="{FF2B5EF4-FFF2-40B4-BE49-F238E27FC236}">
                <a16:creationId xmlns:a16="http://schemas.microsoft.com/office/drawing/2014/main" id="{3726BFEB-A3E2-4228-B737-539A90176764}"/>
              </a:ext>
            </a:extLst>
          </p:cNvPr>
          <p:cNvSpPr>
            <a:spLocks noChangeArrowheads="1"/>
          </p:cNvSpPr>
          <p:nvPr/>
        </p:nvSpPr>
        <p:spPr bwMode="auto">
          <a:xfrm rot="16200000" flipH="1">
            <a:off x="2437606" y="2988469"/>
            <a:ext cx="173038" cy="1460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18" name="Rectangle 202">
            <a:extLst>
              <a:ext uri="{FF2B5EF4-FFF2-40B4-BE49-F238E27FC236}">
                <a16:creationId xmlns:a16="http://schemas.microsoft.com/office/drawing/2014/main" id="{4D6797D1-CE4D-4398-A7D9-525621996DFD}"/>
              </a:ext>
            </a:extLst>
          </p:cNvPr>
          <p:cNvSpPr>
            <a:spLocks noChangeArrowheads="1"/>
          </p:cNvSpPr>
          <p:nvPr/>
        </p:nvSpPr>
        <p:spPr bwMode="auto">
          <a:xfrm rot="16200000" flipH="1">
            <a:off x="2480469" y="3013869"/>
            <a:ext cx="87312" cy="95250"/>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19" name="Line 203">
            <a:extLst>
              <a:ext uri="{FF2B5EF4-FFF2-40B4-BE49-F238E27FC236}">
                <a16:creationId xmlns:a16="http://schemas.microsoft.com/office/drawing/2014/main" id="{958A7AB0-EA3C-477A-9058-B81F548F9C2F}"/>
              </a:ext>
            </a:extLst>
          </p:cNvPr>
          <p:cNvSpPr>
            <a:spLocks noChangeShapeType="1"/>
          </p:cNvSpPr>
          <p:nvPr/>
        </p:nvSpPr>
        <p:spPr bwMode="auto">
          <a:xfrm rot="5400000">
            <a:off x="2518569" y="2939256"/>
            <a:ext cx="3175" cy="6826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20" name="Rectangle 205" descr="Wide downward diagonal">
            <a:extLst>
              <a:ext uri="{FF2B5EF4-FFF2-40B4-BE49-F238E27FC236}">
                <a16:creationId xmlns:a16="http://schemas.microsoft.com/office/drawing/2014/main" id="{791CB8BF-5D20-4A23-B6EC-516D6B44861C}"/>
              </a:ext>
            </a:extLst>
          </p:cNvPr>
          <p:cNvSpPr>
            <a:spLocks noChangeArrowheads="1"/>
          </p:cNvSpPr>
          <p:nvPr/>
        </p:nvSpPr>
        <p:spPr bwMode="auto">
          <a:xfrm rot="-5400000">
            <a:off x="3078163" y="2227263"/>
            <a:ext cx="74612" cy="1249362"/>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21" name="Line 206">
            <a:extLst>
              <a:ext uri="{FF2B5EF4-FFF2-40B4-BE49-F238E27FC236}">
                <a16:creationId xmlns:a16="http://schemas.microsoft.com/office/drawing/2014/main" id="{EB29385E-FFAF-4DC7-AD4B-F6610C61D101}"/>
              </a:ext>
            </a:extLst>
          </p:cNvPr>
          <p:cNvSpPr>
            <a:spLocks noChangeShapeType="1"/>
          </p:cNvSpPr>
          <p:nvPr/>
        </p:nvSpPr>
        <p:spPr bwMode="auto">
          <a:xfrm rot="-5400000">
            <a:off x="3706812" y="2859088"/>
            <a:ext cx="3175" cy="635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22" name="Line 207">
            <a:extLst>
              <a:ext uri="{FF2B5EF4-FFF2-40B4-BE49-F238E27FC236}">
                <a16:creationId xmlns:a16="http://schemas.microsoft.com/office/drawing/2014/main" id="{2C0E87DE-79FB-4FA5-AAC9-234D21FD7874}"/>
              </a:ext>
            </a:extLst>
          </p:cNvPr>
          <p:cNvSpPr>
            <a:spLocks noChangeShapeType="1"/>
          </p:cNvSpPr>
          <p:nvPr/>
        </p:nvSpPr>
        <p:spPr bwMode="auto">
          <a:xfrm rot="10800000" flipH="1">
            <a:off x="2495550" y="2889250"/>
            <a:ext cx="57150" cy="158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23" name="Rectangle 208" descr="Wide downward diagonal">
            <a:extLst>
              <a:ext uri="{FF2B5EF4-FFF2-40B4-BE49-F238E27FC236}">
                <a16:creationId xmlns:a16="http://schemas.microsoft.com/office/drawing/2014/main" id="{7E5B35E2-8A49-49BF-9098-50A20B0C7300}"/>
              </a:ext>
            </a:extLst>
          </p:cNvPr>
          <p:cNvSpPr>
            <a:spLocks noChangeArrowheads="1"/>
          </p:cNvSpPr>
          <p:nvPr/>
        </p:nvSpPr>
        <p:spPr bwMode="auto">
          <a:xfrm rot="-5400000" flipH="1" flipV="1">
            <a:off x="4171156" y="3779045"/>
            <a:ext cx="60325" cy="258762"/>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24" name="Rectangle 210" descr="Wide downward diagonal">
            <a:extLst>
              <a:ext uri="{FF2B5EF4-FFF2-40B4-BE49-F238E27FC236}">
                <a16:creationId xmlns:a16="http://schemas.microsoft.com/office/drawing/2014/main" id="{339A36FA-F465-437C-A21D-2DA3699D28B1}"/>
              </a:ext>
            </a:extLst>
          </p:cNvPr>
          <p:cNvSpPr>
            <a:spLocks noChangeArrowheads="1"/>
          </p:cNvSpPr>
          <p:nvPr/>
        </p:nvSpPr>
        <p:spPr bwMode="auto">
          <a:xfrm rot="10800000" flipH="1" flipV="1">
            <a:off x="4213225" y="3841750"/>
            <a:ext cx="190500" cy="134938"/>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25" name="Rectangle 211">
            <a:extLst>
              <a:ext uri="{FF2B5EF4-FFF2-40B4-BE49-F238E27FC236}">
                <a16:creationId xmlns:a16="http://schemas.microsoft.com/office/drawing/2014/main" id="{6BF44E30-9415-4969-8EA1-F2BA0C67BD5C}"/>
              </a:ext>
            </a:extLst>
          </p:cNvPr>
          <p:cNvSpPr>
            <a:spLocks noChangeArrowheads="1"/>
          </p:cNvSpPr>
          <p:nvPr/>
        </p:nvSpPr>
        <p:spPr bwMode="auto">
          <a:xfrm rot="10800000" flipH="1" flipV="1">
            <a:off x="4260850" y="3865563"/>
            <a:ext cx="95250" cy="87312"/>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26" name="Line 212">
            <a:extLst>
              <a:ext uri="{FF2B5EF4-FFF2-40B4-BE49-F238E27FC236}">
                <a16:creationId xmlns:a16="http://schemas.microsoft.com/office/drawing/2014/main" id="{3FBBFF2B-C141-46FC-90D7-8ADDCACE5909}"/>
              </a:ext>
            </a:extLst>
          </p:cNvPr>
          <p:cNvSpPr>
            <a:spLocks noChangeShapeType="1"/>
          </p:cNvSpPr>
          <p:nvPr/>
        </p:nvSpPr>
        <p:spPr bwMode="auto">
          <a:xfrm flipV="1">
            <a:off x="4211638" y="3875088"/>
            <a:ext cx="1587" cy="6191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27" name="Rectangle 213" descr="Wide downward diagonal">
            <a:extLst>
              <a:ext uri="{FF2B5EF4-FFF2-40B4-BE49-F238E27FC236}">
                <a16:creationId xmlns:a16="http://schemas.microsoft.com/office/drawing/2014/main" id="{53751122-1B5F-40E5-816C-397F7AB455EE}"/>
              </a:ext>
            </a:extLst>
          </p:cNvPr>
          <p:cNvSpPr>
            <a:spLocks noChangeArrowheads="1"/>
          </p:cNvSpPr>
          <p:nvPr/>
        </p:nvSpPr>
        <p:spPr bwMode="auto">
          <a:xfrm flipV="1">
            <a:off x="4052888" y="2439988"/>
            <a:ext cx="93662" cy="15049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28" name="Line 214">
            <a:extLst>
              <a:ext uri="{FF2B5EF4-FFF2-40B4-BE49-F238E27FC236}">
                <a16:creationId xmlns:a16="http://schemas.microsoft.com/office/drawing/2014/main" id="{6BAC3DF1-F342-4612-BA0D-5FB8784F2199}"/>
              </a:ext>
            </a:extLst>
          </p:cNvPr>
          <p:cNvSpPr>
            <a:spLocks noChangeShapeType="1"/>
          </p:cNvSpPr>
          <p:nvPr/>
        </p:nvSpPr>
        <p:spPr bwMode="auto">
          <a:xfrm rot="-5400000" flipH="1" flipV="1">
            <a:off x="4110832" y="3906044"/>
            <a:ext cx="69850" cy="158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29" name="Rectangle 215" descr="Wide downward diagonal">
            <a:extLst>
              <a:ext uri="{FF2B5EF4-FFF2-40B4-BE49-F238E27FC236}">
                <a16:creationId xmlns:a16="http://schemas.microsoft.com/office/drawing/2014/main" id="{D5269CD5-C4EA-401B-ACAE-4BB00FC31084}"/>
              </a:ext>
            </a:extLst>
          </p:cNvPr>
          <p:cNvSpPr>
            <a:spLocks noChangeArrowheads="1"/>
          </p:cNvSpPr>
          <p:nvPr/>
        </p:nvSpPr>
        <p:spPr bwMode="auto">
          <a:xfrm flipV="1">
            <a:off x="3430588" y="2166938"/>
            <a:ext cx="80962" cy="3238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30" name="Rectangle 217" descr="Wide downward diagonal">
            <a:extLst>
              <a:ext uri="{FF2B5EF4-FFF2-40B4-BE49-F238E27FC236}">
                <a16:creationId xmlns:a16="http://schemas.microsoft.com/office/drawing/2014/main" id="{C8D7AF17-FFA3-4EBC-ABB5-837FD4D2C7D2}"/>
              </a:ext>
            </a:extLst>
          </p:cNvPr>
          <p:cNvSpPr>
            <a:spLocks noChangeArrowheads="1"/>
          </p:cNvSpPr>
          <p:nvPr/>
        </p:nvSpPr>
        <p:spPr bwMode="auto">
          <a:xfrm rot="16200000" flipV="1">
            <a:off x="3376613" y="2176463"/>
            <a:ext cx="190500" cy="1587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31" name="Rectangle 218">
            <a:extLst>
              <a:ext uri="{FF2B5EF4-FFF2-40B4-BE49-F238E27FC236}">
                <a16:creationId xmlns:a16="http://schemas.microsoft.com/office/drawing/2014/main" id="{472DC6B7-CCB7-4462-93B1-465964FC0760}"/>
              </a:ext>
            </a:extLst>
          </p:cNvPr>
          <p:cNvSpPr>
            <a:spLocks noChangeArrowheads="1"/>
          </p:cNvSpPr>
          <p:nvPr/>
        </p:nvSpPr>
        <p:spPr bwMode="auto">
          <a:xfrm rot="16200000" flipV="1">
            <a:off x="3423444" y="2202656"/>
            <a:ext cx="95250" cy="103188"/>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32" name="Line 219">
            <a:extLst>
              <a:ext uri="{FF2B5EF4-FFF2-40B4-BE49-F238E27FC236}">
                <a16:creationId xmlns:a16="http://schemas.microsoft.com/office/drawing/2014/main" id="{E76758AB-E2D3-4DB5-A1F5-7D6FF5C6ABC3}"/>
              </a:ext>
            </a:extLst>
          </p:cNvPr>
          <p:cNvSpPr>
            <a:spLocks noChangeShapeType="1"/>
          </p:cNvSpPr>
          <p:nvPr/>
        </p:nvSpPr>
        <p:spPr bwMode="auto">
          <a:xfrm rot="16200000" flipV="1">
            <a:off x="3471863" y="2401887"/>
            <a:ext cx="0" cy="6667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33" name="Rectangle 221" descr="Wide downward diagonal">
            <a:extLst>
              <a:ext uri="{FF2B5EF4-FFF2-40B4-BE49-F238E27FC236}">
                <a16:creationId xmlns:a16="http://schemas.microsoft.com/office/drawing/2014/main" id="{0ECA442E-1894-4B75-B607-65077432F380}"/>
              </a:ext>
            </a:extLst>
          </p:cNvPr>
          <p:cNvSpPr>
            <a:spLocks noChangeArrowheads="1"/>
          </p:cNvSpPr>
          <p:nvPr/>
        </p:nvSpPr>
        <p:spPr bwMode="auto">
          <a:xfrm rot="10800000" flipH="1" flipV="1">
            <a:off x="2419350" y="3852863"/>
            <a:ext cx="190500" cy="134937"/>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34" name="Rectangle 222">
            <a:extLst>
              <a:ext uri="{FF2B5EF4-FFF2-40B4-BE49-F238E27FC236}">
                <a16:creationId xmlns:a16="http://schemas.microsoft.com/office/drawing/2014/main" id="{184DA6B7-9823-4E26-B420-71D8F93624F6}"/>
              </a:ext>
            </a:extLst>
          </p:cNvPr>
          <p:cNvSpPr>
            <a:spLocks noChangeArrowheads="1"/>
          </p:cNvSpPr>
          <p:nvPr/>
        </p:nvSpPr>
        <p:spPr bwMode="auto">
          <a:xfrm rot="10800000" flipH="1" flipV="1">
            <a:off x="2466975" y="3876675"/>
            <a:ext cx="95250" cy="87313"/>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35" name="Line 223">
            <a:extLst>
              <a:ext uri="{FF2B5EF4-FFF2-40B4-BE49-F238E27FC236}">
                <a16:creationId xmlns:a16="http://schemas.microsoft.com/office/drawing/2014/main" id="{92D41129-F160-4075-BF64-E11A3877673F}"/>
              </a:ext>
            </a:extLst>
          </p:cNvPr>
          <p:cNvSpPr>
            <a:spLocks noChangeShapeType="1"/>
          </p:cNvSpPr>
          <p:nvPr/>
        </p:nvSpPr>
        <p:spPr bwMode="auto">
          <a:xfrm flipV="1">
            <a:off x="2417763" y="3886200"/>
            <a:ext cx="1587" cy="6191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36" name="Rectangle 224" descr="Wide downward diagonal">
            <a:extLst>
              <a:ext uri="{FF2B5EF4-FFF2-40B4-BE49-F238E27FC236}">
                <a16:creationId xmlns:a16="http://schemas.microsoft.com/office/drawing/2014/main" id="{9A382AE4-5A6E-4596-9D4D-2FF7A319F67D}"/>
              </a:ext>
            </a:extLst>
          </p:cNvPr>
          <p:cNvSpPr>
            <a:spLocks noChangeArrowheads="1"/>
          </p:cNvSpPr>
          <p:nvPr/>
        </p:nvSpPr>
        <p:spPr bwMode="auto">
          <a:xfrm rot="16200000" flipV="1">
            <a:off x="3171032" y="1529556"/>
            <a:ext cx="69850" cy="1878013"/>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37" name="Line 225">
            <a:extLst>
              <a:ext uri="{FF2B5EF4-FFF2-40B4-BE49-F238E27FC236}">
                <a16:creationId xmlns:a16="http://schemas.microsoft.com/office/drawing/2014/main" id="{81EEE03B-DE5A-4CE6-8BF3-DB5027D57B5D}"/>
              </a:ext>
            </a:extLst>
          </p:cNvPr>
          <p:cNvSpPr>
            <a:spLocks noChangeShapeType="1"/>
          </p:cNvSpPr>
          <p:nvPr/>
        </p:nvSpPr>
        <p:spPr bwMode="auto">
          <a:xfrm rot="16200000" flipV="1">
            <a:off x="4100513" y="2471737"/>
            <a:ext cx="0" cy="6667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38" name="Line 226">
            <a:extLst>
              <a:ext uri="{FF2B5EF4-FFF2-40B4-BE49-F238E27FC236}">
                <a16:creationId xmlns:a16="http://schemas.microsoft.com/office/drawing/2014/main" id="{BA3AB418-F09C-492E-ADB1-806231BF7CAB}"/>
              </a:ext>
            </a:extLst>
          </p:cNvPr>
          <p:cNvSpPr>
            <a:spLocks noChangeShapeType="1"/>
          </p:cNvSpPr>
          <p:nvPr/>
        </p:nvSpPr>
        <p:spPr bwMode="auto">
          <a:xfrm rot="16200000" flipV="1">
            <a:off x="2314576" y="2471737"/>
            <a:ext cx="0" cy="6667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39" name="Rectangle 227" descr="Wide downward diagonal">
            <a:extLst>
              <a:ext uri="{FF2B5EF4-FFF2-40B4-BE49-F238E27FC236}">
                <a16:creationId xmlns:a16="http://schemas.microsoft.com/office/drawing/2014/main" id="{8237B669-5151-4490-8FC0-6B6FAAD0CB19}"/>
              </a:ext>
            </a:extLst>
          </p:cNvPr>
          <p:cNvSpPr>
            <a:spLocks noChangeArrowheads="1"/>
          </p:cNvSpPr>
          <p:nvPr/>
        </p:nvSpPr>
        <p:spPr bwMode="auto">
          <a:xfrm rot="5400000" flipH="1" flipV="1">
            <a:off x="2585244" y="3794919"/>
            <a:ext cx="69850" cy="258762"/>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40" name="Rectangle 229" descr="Wide downward diagonal">
            <a:extLst>
              <a:ext uri="{FF2B5EF4-FFF2-40B4-BE49-F238E27FC236}">
                <a16:creationId xmlns:a16="http://schemas.microsoft.com/office/drawing/2014/main" id="{891C0CF4-C516-4778-95F9-1BA312EF7418}"/>
              </a:ext>
            </a:extLst>
          </p:cNvPr>
          <p:cNvSpPr>
            <a:spLocks noChangeArrowheads="1"/>
          </p:cNvSpPr>
          <p:nvPr/>
        </p:nvSpPr>
        <p:spPr bwMode="auto">
          <a:xfrm flipH="1" flipV="1">
            <a:off x="2419350" y="3851275"/>
            <a:ext cx="188913" cy="153988"/>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41" name="Rectangle 230">
            <a:extLst>
              <a:ext uri="{FF2B5EF4-FFF2-40B4-BE49-F238E27FC236}">
                <a16:creationId xmlns:a16="http://schemas.microsoft.com/office/drawing/2014/main" id="{54C9876C-E2CA-467D-9427-1E97E5D90011}"/>
              </a:ext>
            </a:extLst>
          </p:cNvPr>
          <p:cNvSpPr>
            <a:spLocks noChangeArrowheads="1"/>
          </p:cNvSpPr>
          <p:nvPr/>
        </p:nvSpPr>
        <p:spPr bwMode="auto">
          <a:xfrm flipH="1" flipV="1">
            <a:off x="2466975" y="3878263"/>
            <a:ext cx="93663" cy="100012"/>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42" name="Line 231">
            <a:extLst>
              <a:ext uri="{FF2B5EF4-FFF2-40B4-BE49-F238E27FC236}">
                <a16:creationId xmlns:a16="http://schemas.microsoft.com/office/drawing/2014/main" id="{F3453C32-AA16-4AE9-891F-0B73D66266AC}"/>
              </a:ext>
            </a:extLst>
          </p:cNvPr>
          <p:cNvSpPr>
            <a:spLocks noChangeShapeType="1"/>
          </p:cNvSpPr>
          <p:nvPr/>
        </p:nvSpPr>
        <p:spPr bwMode="auto">
          <a:xfrm rot="10800000" flipH="1" flipV="1">
            <a:off x="2608263" y="3889375"/>
            <a:ext cx="1587" cy="7143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43" name="Rectangle 232" descr="Wide downward diagonal">
            <a:extLst>
              <a:ext uri="{FF2B5EF4-FFF2-40B4-BE49-F238E27FC236}">
                <a16:creationId xmlns:a16="http://schemas.microsoft.com/office/drawing/2014/main" id="{AEB1A29A-53EB-400F-8383-C822A9269184}"/>
              </a:ext>
            </a:extLst>
          </p:cNvPr>
          <p:cNvSpPr>
            <a:spLocks noChangeArrowheads="1"/>
          </p:cNvSpPr>
          <p:nvPr/>
        </p:nvSpPr>
        <p:spPr bwMode="auto">
          <a:xfrm rot="10800000" flipV="1">
            <a:off x="2679700" y="3883025"/>
            <a:ext cx="69850" cy="1724025"/>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44" name="Line 233">
            <a:extLst>
              <a:ext uri="{FF2B5EF4-FFF2-40B4-BE49-F238E27FC236}">
                <a16:creationId xmlns:a16="http://schemas.microsoft.com/office/drawing/2014/main" id="{7082259E-B185-4760-B986-4E5048CB49FD}"/>
              </a:ext>
            </a:extLst>
          </p:cNvPr>
          <p:cNvSpPr>
            <a:spLocks noChangeShapeType="1"/>
          </p:cNvSpPr>
          <p:nvPr/>
        </p:nvSpPr>
        <p:spPr bwMode="auto">
          <a:xfrm rot="5400000" flipH="1" flipV="1">
            <a:off x="2650331" y="3918744"/>
            <a:ext cx="60325" cy="158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45" name="Rectangle 234" descr="Wide downward diagonal">
            <a:extLst>
              <a:ext uri="{FF2B5EF4-FFF2-40B4-BE49-F238E27FC236}">
                <a16:creationId xmlns:a16="http://schemas.microsoft.com/office/drawing/2014/main" id="{98562AA5-F0D8-4103-9C06-A82B56288B2E}"/>
              </a:ext>
            </a:extLst>
          </p:cNvPr>
          <p:cNvSpPr>
            <a:spLocks noChangeArrowheads="1"/>
          </p:cNvSpPr>
          <p:nvPr/>
        </p:nvSpPr>
        <p:spPr bwMode="auto">
          <a:xfrm rot="-5400000">
            <a:off x="2392363" y="4589463"/>
            <a:ext cx="74612" cy="277812"/>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46" name="Rectangle 236" descr="Wide downward diagonal">
            <a:extLst>
              <a:ext uri="{FF2B5EF4-FFF2-40B4-BE49-F238E27FC236}">
                <a16:creationId xmlns:a16="http://schemas.microsoft.com/office/drawing/2014/main" id="{18008008-4E86-45F6-9519-5D9E3D4809E2}"/>
              </a:ext>
            </a:extLst>
          </p:cNvPr>
          <p:cNvSpPr>
            <a:spLocks noChangeArrowheads="1"/>
          </p:cNvSpPr>
          <p:nvPr/>
        </p:nvSpPr>
        <p:spPr bwMode="auto">
          <a:xfrm>
            <a:off x="2427288" y="4656138"/>
            <a:ext cx="206375" cy="1460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47" name="Rectangle 237">
            <a:extLst>
              <a:ext uri="{FF2B5EF4-FFF2-40B4-BE49-F238E27FC236}">
                <a16:creationId xmlns:a16="http://schemas.microsoft.com/office/drawing/2014/main" id="{33B71DF8-8612-40F8-9016-02E7AE00899E}"/>
              </a:ext>
            </a:extLst>
          </p:cNvPr>
          <p:cNvSpPr>
            <a:spLocks noChangeArrowheads="1"/>
          </p:cNvSpPr>
          <p:nvPr/>
        </p:nvSpPr>
        <p:spPr bwMode="auto">
          <a:xfrm>
            <a:off x="2479675" y="4681538"/>
            <a:ext cx="103188" cy="95250"/>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48" name="Rectangle 239" descr="Wide downward diagonal">
            <a:extLst>
              <a:ext uri="{FF2B5EF4-FFF2-40B4-BE49-F238E27FC236}">
                <a16:creationId xmlns:a16="http://schemas.microsoft.com/office/drawing/2014/main" id="{31DFE41C-5BA7-4A22-9DDC-3B11AE76A5D3}"/>
              </a:ext>
            </a:extLst>
          </p:cNvPr>
          <p:cNvSpPr>
            <a:spLocks noChangeArrowheads="1"/>
          </p:cNvSpPr>
          <p:nvPr/>
        </p:nvSpPr>
        <p:spPr bwMode="auto">
          <a:xfrm rot="10800000" flipH="1" flipV="1">
            <a:off x="1589088" y="2987675"/>
            <a:ext cx="188912" cy="13335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49" name="Rectangle 240">
            <a:extLst>
              <a:ext uri="{FF2B5EF4-FFF2-40B4-BE49-F238E27FC236}">
                <a16:creationId xmlns:a16="http://schemas.microsoft.com/office/drawing/2014/main" id="{D21D7168-9D32-4B74-80C1-37FD6E1A963B}"/>
              </a:ext>
            </a:extLst>
          </p:cNvPr>
          <p:cNvSpPr>
            <a:spLocks noChangeArrowheads="1"/>
          </p:cNvSpPr>
          <p:nvPr/>
        </p:nvSpPr>
        <p:spPr bwMode="auto">
          <a:xfrm rot="10800000" flipH="1" flipV="1">
            <a:off x="1636713" y="3011488"/>
            <a:ext cx="93662" cy="85725"/>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50" name="Line 241">
            <a:extLst>
              <a:ext uri="{FF2B5EF4-FFF2-40B4-BE49-F238E27FC236}">
                <a16:creationId xmlns:a16="http://schemas.microsoft.com/office/drawing/2014/main" id="{A7BBCCAD-CE55-4C1F-B4CB-947DD45C042E}"/>
              </a:ext>
            </a:extLst>
          </p:cNvPr>
          <p:cNvSpPr>
            <a:spLocks noChangeShapeType="1"/>
          </p:cNvSpPr>
          <p:nvPr/>
        </p:nvSpPr>
        <p:spPr bwMode="auto">
          <a:xfrm flipV="1">
            <a:off x="1585913" y="3021013"/>
            <a:ext cx="3175" cy="6191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51" name="Rectangle 242" descr="Wide downward diagonal">
            <a:extLst>
              <a:ext uri="{FF2B5EF4-FFF2-40B4-BE49-F238E27FC236}">
                <a16:creationId xmlns:a16="http://schemas.microsoft.com/office/drawing/2014/main" id="{F8412D49-8221-4CCC-BA33-E95FE9A5A2E1}"/>
              </a:ext>
            </a:extLst>
          </p:cNvPr>
          <p:cNvSpPr>
            <a:spLocks noChangeArrowheads="1"/>
          </p:cNvSpPr>
          <p:nvPr/>
        </p:nvSpPr>
        <p:spPr bwMode="auto">
          <a:xfrm rot="5400000" flipH="1" flipV="1">
            <a:off x="1949450" y="2735263"/>
            <a:ext cx="69850" cy="647700"/>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52" name="Rectangle 244" descr="Wide downward diagonal">
            <a:extLst>
              <a:ext uri="{FF2B5EF4-FFF2-40B4-BE49-F238E27FC236}">
                <a16:creationId xmlns:a16="http://schemas.microsoft.com/office/drawing/2014/main" id="{2AD1839A-6EE7-48CE-8C43-00A1D1CBBC79}"/>
              </a:ext>
            </a:extLst>
          </p:cNvPr>
          <p:cNvSpPr>
            <a:spLocks noChangeArrowheads="1"/>
          </p:cNvSpPr>
          <p:nvPr/>
        </p:nvSpPr>
        <p:spPr bwMode="auto">
          <a:xfrm flipH="1" flipV="1">
            <a:off x="1587500" y="2986088"/>
            <a:ext cx="188913" cy="153987"/>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53" name="Rectangle 245">
            <a:extLst>
              <a:ext uri="{FF2B5EF4-FFF2-40B4-BE49-F238E27FC236}">
                <a16:creationId xmlns:a16="http://schemas.microsoft.com/office/drawing/2014/main" id="{916B67E5-88DC-420F-AF70-C2379F92BD31}"/>
              </a:ext>
            </a:extLst>
          </p:cNvPr>
          <p:cNvSpPr>
            <a:spLocks noChangeArrowheads="1"/>
          </p:cNvSpPr>
          <p:nvPr/>
        </p:nvSpPr>
        <p:spPr bwMode="auto">
          <a:xfrm flipH="1" flipV="1">
            <a:off x="1635125" y="3013075"/>
            <a:ext cx="93663" cy="100013"/>
          </a:xfrm>
          <a:prstGeom prst="rect">
            <a:avLst/>
          </a:prstGeom>
          <a:solidFill>
            <a:schemeClr val="tx1"/>
          </a:solidFill>
          <a:ln w="9525">
            <a:solidFill>
              <a:schemeClr val="tx1"/>
            </a:solidFill>
            <a:miter lim="800000"/>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54" name="Line 246">
            <a:extLst>
              <a:ext uri="{FF2B5EF4-FFF2-40B4-BE49-F238E27FC236}">
                <a16:creationId xmlns:a16="http://schemas.microsoft.com/office/drawing/2014/main" id="{7F38E387-02F6-4E42-88DF-9337FE25BE9E}"/>
              </a:ext>
            </a:extLst>
          </p:cNvPr>
          <p:cNvSpPr>
            <a:spLocks noChangeShapeType="1"/>
          </p:cNvSpPr>
          <p:nvPr/>
        </p:nvSpPr>
        <p:spPr bwMode="auto">
          <a:xfrm rot="10800000" flipH="1" flipV="1">
            <a:off x="1776413" y="3024188"/>
            <a:ext cx="1587" cy="7143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55" name="Rectangle 247" descr="Wide downward diagonal">
            <a:extLst>
              <a:ext uri="{FF2B5EF4-FFF2-40B4-BE49-F238E27FC236}">
                <a16:creationId xmlns:a16="http://schemas.microsoft.com/office/drawing/2014/main" id="{28D10D26-FB33-476C-9FA4-E92C83EF2049}"/>
              </a:ext>
            </a:extLst>
          </p:cNvPr>
          <p:cNvSpPr>
            <a:spLocks noChangeArrowheads="1"/>
          </p:cNvSpPr>
          <p:nvPr/>
        </p:nvSpPr>
        <p:spPr bwMode="auto">
          <a:xfrm flipV="1">
            <a:off x="2266950" y="2451100"/>
            <a:ext cx="85725" cy="3159125"/>
          </a:xfrm>
          <a:prstGeom prst="rect">
            <a:avLst/>
          </a:prstGeom>
          <a:blipFill dpi="0" rotWithShape="0">
            <a:blip r:embed="rId2"/>
            <a:srcRect/>
            <a:tile tx="0" ty="0" sx="100000" sy="100000" flip="none" algn="tl"/>
          </a:blipFill>
          <a:ln w="9525">
            <a:solidFill>
              <a:schemeClr val="tx1"/>
            </a:solidFill>
            <a:miter lim="800000"/>
            <a:headEnd/>
            <a:tailEnd/>
          </a:ln>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56" name="Line 248">
            <a:extLst>
              <a:ext uri="{FF2B5EF4-FFF2-40B4-BE49-F238E27FC236}">
                <a16:creationId xmlns:a16="http://schemas.microsoft.com/office/drawing/2014/main" id="{79C702C4-27ED-4F04-8AB6-0A8C693CDBF3}"/>
              </a:ext>
            </a:extLst>
          </p:cNvPr>
          <p:cNvSpPr>
            <a:spLocks noChangeShapeType="1"/>
          </p:cNvSpPr>
          <p:nvPr/>
        </p:nvSpPr>
        <p:spPr bwMode="auto">
          <a:xfrm>
            <a:off x="2351088" y="4695825"/>
            <a:ext cx="0" cy="6191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57" name="Line 249">
            <a:extLst>
              <a:ext uri="{FF2B5EF4-FFF2-40B4-BE49-F238E27FC236}">
                <a16:creationId xmlns:a16="http://schemas.microsoft.com/office/drawing/2014/main" id="{A0119583-C90B-4C4F-A57D-3F1C872F8781}"/>
              </a:ext>
            </a:extLst>
          </p:cNvPr>
          <p:cNvSpPr>
            <a:spLocks noChangeShapeType="1"/>
          </p:cNvSpPr>
          <p:nvPr/>
        </p:nvSpPr>
        <p:spPr bwMode="auto">
          <a:xfrm rot="5400000" flipH="1" flipV="1">
            <a:off x="2236788" y="3049588"/>
            <a:ext cx="58737" cy="158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grpSp>
        <p:nvGrpSpPr>
          <p:cNvPr id="100558" name="Group 250">
            <a:extLst>
              <a:ext uri="{FF2B5EF4-FFF2-40B4-BE49-F238E27FC236}">
                <a16:creationId xmlns:a16="http://schemas.microsoft.com/office/drawing/2014/main" id="{AFBC825C-E566-4067-BA5B-9D8C1196EA71}"/>
              </a:ext>
            </a:extLst>
          </p:cNvPr>
          <p:cNvGrpSpPr>
            <a:grpSpLocks/>
          </p:cNvGrpSpPr>
          <p:nvPr/>
        </p:nvGrpSpPr>
        <p:grpSpPr bwMode="auto">
          <a:xfrm>
            <a:off x="5791200" y="1679575"/>
            <a:ext cx="2676525" cy="1201738"/>
            <a:chOff x="3782" y="669"/>
            <a:chExt cx="1686" cy="757"/>
          </a:xfrm>
        </p:grpSpPr>
        <p:sp>
          <p:nvSpPr>
            <p:cNvPr id="100566" name="Line 251">
              <a:extLst>
                <a:ext uri="{FF2B5EF4-FFF2-40B4-BE49-F238E27FC236}">
                  <a16:creationId xmlns:a16="http://schemas.microsoft.com/office/drawing/2014/main" id="{F050C0AA-B9C9-491B-AB86-534A04FA86F8}"/>
                </a:ext>
              </a:extLst>
            </p:cNvPr>
            <p:cNvSpPr>
              <a:spLocks noChangeShapeType="1"/>
            </p:cNvSpPr>
            <p:nvPr/>
          </p:nvSpPr>
          <p:spPr bwMode="auto">
            <a:xfrm>
              <a:off x="3924" y="696"/>
              <a:ext cx="132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grpSp>
          <p:nvGrpSpPr>
            <p:cNvPr id="100567" name="Group 252">
              <a:extLst>
                <a:ext uri="{FF2B5EF4-FFF2-40B4-BE49-F238E27FC236}">
                  <a16:creationId xmlns:a16="http://schemas.microsoft.com/office/drawing/2014/main" id="{AE0DC3FD-E852-47A0-B86B-BF4752031C3B}"/>
                </a:ext>
              </a:extLst>
            </p:cNvPr>
            <p:cNvGrpSpPr>
              <a:grpSpLocks/>
            </p:cNvGrpSpPr>
            <p:nvPr/>
          </p:nvGrpSpPr>
          <p:grpSpPr bwMode="auto">
            <a:xfrm>
              <a:off x="3782" y="696"/>
              <a:ext cx="354" cy="724"/>
              <a:chOff x="3782" y="696"/>
              <a:chExt cx="354" cy="724"/>
            </a:xfrm>
          </p:grpSpPr>
          <p:sp>
            <p:nvSpPr>
              <p:cNvPr id="100605" name="Line 253">
                <a:extLst>
                  <a:ext uri="{FF2B5EF4-FFF2-40B4-BE49-F238E27FC236}">
                    <a16:creationId xmlns:a16="http://schemas.microsoft.com/office/drawing/2014/main" id="{F8839696-E9F2-49B3-8B7C-C0B7DDBCAA08}"/>
                  </a:ext>
                </a:extLst>
              </p:cNvPr>
              <p:cNvSpPr>
                <a:spLocks noChangeShapeType="1"/>
              </p:cNvSpPr>
              <p:nvPr/>
            </p:nvSpPr>
            <p:spPr bwMode="auto">
              <a:xfrm>
                <a:off x="3924" y="696"/>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606" name="Line 254">
                <a:extLst>
                  <a:ext uri="{FF2B5EF4-FFF2-40B4-BE49-F238E27FC236}">
                    <a16:creationId xmlns:a16="http://schemas.microsoft.com/office/drawing/2014/main" id="{07D08B8A-665B-44D0-8672-AE3BBA3FACC7}"/>
                  </a:ext>
                </a:extLst>
              </p:cNvPr>
              <p:cNvSpPr>
                <a:spLocks noChangeShapeType="1"/>
              </p:cNvSpPr>
              <p:nvPr/>
            </p:nvSpPr>
            <p:spPr bwMode="auto">
              <a:xfrm>
                <a:off x="3852" y="912"/>
                <a:ext cx="1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607" name="Line 255">
                <a:extLst>
                  <a:ext uri="{FF2B5EF4-FFF2-40B4-BE49-F238E27FC236}">
                    <a16:creationId xmlns:a16="http://schemas.microsoft.com/office/drawing/2014/main" id="{40CFA459-CFF2-4F88-8246-8A873EEF0E77}"/>
                  </a:ext>
                </a:extLst>
              </p:cNvPr>
              <p:cNvSpPr>
                <a:spLocks noChangeShapeType="1"/>
              </p:cNvSpPr>
              <p:nvPr/>
            </p:nvSpPr>
            <p:spPr bwMode="auto">
              <a:xfrm>
                <a:off x="3852" y="957"/>
                <a:ext cx="1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608" name="Line 256">
                <a:extLst>
                  <a:ext uri="{FF2B5EF4-FFF2-40B4-BE49-F238E27FC236}">
                    <a16:creationId xmlns:a16="http://schemas.microsoft.com/office/drawing/2014/main" id="{EF20CC49-DA33-4FEF-8C91-EABF498F397D}"/>
                  </a:ext>
                </a:extLst>
              </p:cNvPr>
              <p:cNvSpPr>
                <a:spLocks noChangeShapeType="1"/>
              </p:cNvSpPr>
              <p:nvPr/>
            </p:nvSpPr>
            <p:spPr bwMode="auto">
              <a:xfrm>
                <a:off x="3924" y="954"/>
                <a:ext cx="0" cy="2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609" name="Oval 257">
                <a:extLst>
                  <a:ext uri="{FF2B5EF4-FFF2-40B4-BE49-F238E27FC236}">
                    <a16:creationId xmlns:a16="http://schemas.microsoft.com/office/drawing/2014/main" id="{51C90A99-E23D-491B-AC93-F8480916CDF4}"/>
                  </a:ext>
                </a:extLst>
              </p:cNvPr>
              <p:cNvSpPr>
                <a:spLocks noChangeArrowheads="1"/>
              </p:cNvSpPr>
              <p:nvPr/>
            </p:nvSpPr>
            <p:spPr bwMode="auto">
              <a:xfrm>
                <a:off x="3897" y="1209"/>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610" name="Text Box 258">
                <a:extLst>
                  <a:ext uri="{FF2B5EF4-FFF2-40B4-BE49-F238E27FC236}">
                    <a16:creationId xmlns:a16="http://schemas.microsoft.com/office/drawing/2014/main" id="{CE308F66-CCA2-4EFE-98BD-E3D2100902A6}"/>
                  </a:ext>
                </a:extLst>
              </p:cNvPr>
              <p:cNvSpPr txBox="1">
                <a:spLocks noChangeArrowheads="1"/>
              </p:cNvSpPr>
              <p:nvPr/>
            </p:nvSpPr>
            <p:spPr bwMode="auto">
              <a:xfrm>
                <a:off x="3899" y="925"/>
                <a:ext cx="2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Arial" panose="020B0604020202020204" pitchFamily="34" charset="0"/>
                  </a:rPr>
                  <a:t>C</a:t>
                </a:r>
                <a:r>
                  <a:rPr lang="en-US" altLang="en-US" sz="1400" baseline="-25000">
                    <a:solidFill>
                      <a:schemeClr val="tx1"/>
                    </a:solidFill>
                    <a:latin typeface="Arial" panose="020B0604020202020204" pitchFamily="34" charset="0"/>
                  </a:rPr>
                  <a:t>1</a:t>
                </a:r>
                <a:endParaRPr lang="en-US" altLang="en-US" sz="1400">
                  <a:solidFill>
                    <a:schemeClr val="tx1"/>
                  </a:solidFill>
                  <a:latin typeface="Arial" panose="020B0604020202020204" pitchFamily="34" charset="0"/>
                </a:endParaRPr>
              </a:p>
            </p:txBody>
          </p:sp>
          <p:sp>
            <p:nvSpPr>
              <p:cNvPr id="100611" name="Text Box 259">
                <a:extLst>
                  <a:ext uri="{FF2B5EF4-FFF2-40B4-BE49-F238E27FC236}">
                    <a16:creationId xmlns:a16="http://schemas.microsoft.com/office/drawing/2014/main" id="{3F389418-E2A1-4337-9516-AC6774CD7057}"/>
                  </a:ext>
                </a:extLst>
              </p:cNvPr>
              <p:cNvSpPr txBox="1">
                <a:spLocks noChangeArrowheads="1"/>
              </p:cNvSpPr>
              <p:nvPr/>
            </p:nvSpPr>
            <p:spPr bwMode="auto">
              <a:xfrm>
                <a:off x="3782" y="1228"/>
                <a:ext cx="3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Arial" panose="020B0604020202020204" pitchFamily="34" charset="0"/>
                  </a:rPr>
                  <a:t>TC</a:t>
                </a:r>
                <a:r>
                  <a:rPr lang="en-US" altLang="en-US" sz="1400" baseline="-25000">
                    <a:solidFill>
                      <a:schemeClr val="tx1"/>
                    </a:solidFill>
                    <a:latin typeface="Arial" panose="020B0604020202020204" pitchFamily="34" charset="0"/>
                  </a:rPr>
                  <a:t>1</a:t>
                </a:r>
                <a:endParaRPr lang="en-US" altLang="en-US" sz="1400">
                  <a:solidFill>
                    <a:schemeClr val="tx1"/>
                  </a:solidFill>
                  <a:latin typeface="Arial" panose="020B0604020202020204" pitchFamily="34" charset="0"/>
                </a:endParaRPr>
              </a:p>
            </p:txBody>
          </p:sp>
        </p:grpSp>
        <p:grpSp>
          <p:nvGrpSpPr>
            <p:cNvPr id="100568" name="Group 260">
              <a:extLst>
                <a:ext uri="{FF2B5EF4-FFF2-40B4-BE49-F238E27FC236}">
                  <a16:creationId xmlns:a16="http://schemas.microsoft.com/office/drawing/2014/main" id="{6A04EFB3-4C21-496D-BF35-EE3A7F482180}"/>
                </a:ext>
              </a:extLst>
            </p:cNvPr>
            <p:cNvGrpSpPr>
              <a:grpSpLocks/>
            </p:cNvGrpSpPr>
            <p:nvPr/>
          </p:nvGrpSpPr>
          <p:grpSpPr bwMode="auto">
            <a:xfrm>
              <a:off x="5114" y="696"/>
              <a:ext cx="354" cy="724"/>
              <a:chOff x="5357" y="696"/>
              <a:chExt cx="354" cy="724"/>
            </a:xfrm>
          </p:grpSpPr>
          <p:sp>
            <p:nvSpPr>
              <p:cNvPr id="100598" name="Line 261">
                <a:extLst>
                  <a:ext uri="{FF2B5EF4-FFF2-40B4-BE49-F238E27FC236}">
                    <a16:creationId xmlns:a16="http://schemas.microsoft.com/office/drawing/2014/main" id="{74EB07B6-7914-4D55-95B5-63C6103AC761}"/>
                  </a:ext>
                </a:extLst>
              </p:cNvPr>
              <p:cNvSpPr>
                <a:spLocks noChangeShapeType="1"/>
              </p:cNvSpPr>
              <p:nvPr/>
            </p:nvSpPr>
            <p:spPr bwMode="auto">
              <a:xfrm>
                <a:off x="5499" y="696"/>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99" name="Line 262">
                <a:extLst>
                  <a:ext uri="{FF2B5EF4-FFF2-40B4-BE49-F238E27FC236}">
                    <a16:creationId xmlns:a16="http://schemas.microsoft.com/office/drawing/2014/main" id="{68D0C520-3A99-47C1-B649-951CE719A21A}"/>
                  </a:ext>
                </a:extLst>
              </p:cNvPr>
              <p:cNvSpPr>
                <a:spLocks noChangeShapeType="1"/>
              </p:cNvSpPr>
              <p:nvPr/>
            </p:nvSpPr>
            <p:spPr bwMode="auto">
              <a:xfrm>
                <a:off x="5427" y="912"/>
                <a:ext cx="1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600" name="Line 263">
                <a:extLst>
                  <a:ext uri="{FF2B5EF4-FFF2-40B4-BE49-F238E27FC236}">
                    <a16:creationId xmlns:a16="http://schemas.microsoft.com/office/drawing/2014/main" id="{584ADEB3-4A74-4484-951A-B923BD69508F}"/>
                  </a:ext>
                </a:extLst>
              </p:cNvPr>
              <p:cNvSpPr>
                <a:spLocks noChangeShapeType="1"/>
              </p:cNvSpPr>
              <p:nvPr/>
            </p:nvSpPr>
            <p:spPr bwMode="auto">
              <a:xfrm>
                <a:off x="5427" y="957"/>
                <a:ext cx="1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601" name="Line 264">
                <a:extLst>
                  <a:ext uri="{FF2B5EF4-FFF2-40B4-BE49-F238E27FC236}">
                    <a16:creationId xmlns:a16="http://schemas.microsoft.com/office/drawing/2014/main" id="{72485C62-262C-49A2-99DA-998EC277F046}"/>
                  </a:ext>
                </a:extLst>
              </p:cNvPr>
              <p:cNvSpPr>
                <a:spLocks noChangeShapeType="1"/>
              </p:cNvSpPr>
              <p:nvPr/>
            </p:nvSpPr>
            <p:spPr bwMode="auto">
              <a:xfrm>
                <a:off x="5499" y="954"/>
                <a:ext cx="0" cy="2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602" name="Oval 265">
                <a:extLst>
                  <a:ext uri="{FF2B5EF4-FFF2-40B4-BE49-F238E27FC236}">
                    <a16:creationId xmlns:a16="http://schemas.microsoft.com/office/drawing/2014/main" id="{21632C88-2984-4754-9D86-4CB391A9509A}"/>
                  </a:ext>
                </a:extLst>
              </p:cNvPr>
              <p:cNvSpPr>
                <a:spLocks noChangeArrowheads="1"/>
              </p:cNvSpPr>
              <p:nvPr/>
            </p:nvSpPr>
            <p:spPr bwMode="auto">
              <a:xfrm>
                <a:off x="5472" y="1209"/>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603" name="Text Box 266">
                <a:extLst>
                  <a:ext uri="{FF2B5EF4-FFF2-40B4-BE49-F238E27FC236}">
                    <a16:creationId xmlns:a16="http://schemas.microsoft.com/office/drawing/2014/main" id="{81EBE577-B90D-4712-A3B3-24C050A80620}"/>
                  </a:ext>
                </a:extLst>
              </p:cNvPr>
              <p:cNvSpPr txBox="1">
                <a:spLocks noChangeArrowheads="1"/>
              </p:cNvSpPr>
              <p:nvPr/>
            </p:nvSpPr>
            <p:spPr bwMode="auto">
              <a:xfrm>
                <a:off x="5474" y="925"/>
                <a:ext cx="2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Arial" panose="020B0604020202020204" pitchFamily="34" charset="0"/>
                  </a:rPr>
                  <a:t>C</a:t>
                </a:r>
                <a:r>
                  <a:rPr lang="en-US" altLang="en-US" sz="1400" baseline="-25000">
                    <a:solidFill>
                      <a:schemeClr val="tx1"/>
                    </a:solidFill>
                    <a:latin typeface="Arial" panose="020B0604020202020204" pitchFamily="34" charset="0"/>
                  </a:rPr>
                  <a:t>5</a:t>
                </a:r>
                <a:endParaRPr lang="en-US" altLang="en-US" sz="1400">
                  <a:solidFill>
                    <a:schemeClr val="tx1"/>
                  </a:solidFill>
                  <a:latin typeface="Arial" panose="020B0604020202020204" pitchFamily="34" charset="0"/>
                </a:endParaRPr>
              </a:p>
            </p:txBody>
          </p:sp>
          <p:sp>
            <p:nvSpPr>
              <p:cNvPr id="100604" name="Text Box 267">
                <a:extLst>
                  <a:ext uri="{FF2B5EF4-FFF2-40B4-BE49-F238E27FC236}">
                    <a16:creationId xmlns:a16="http://schemas.microsoft.com/office/drawing/2014/main" id="{E77FCA45-E821-44FA-8EFC-F6EF6A60D3C5}"/>
                  </a:ext>
                </a:extLst>
              </p:cNvPr>
              <p:cNvSpPr txBox="1">
                <a:spLocks noChangeArrowheads="1"/>
              </p:cNvSpPr>
              <p:nvPr/>
            </p:nvSpPr>
            <p:spPr bwMode="auto">
              <a:xfrm>
                <a:off x="5357" y="1228"/>
                <a:ext cx="3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Arial" panose="020B0604020202020204" pitchFamily="34" charset="0"/>
                  </a:rPr>
                  <a:t>TC</a:t>
                </a:r>
                <a:r>
                  <a:rPr lang="en-US" altLang="en-US" sz="1400" baseline="-25000">
                    <a:solidFill>
                      <a:schemeClr val="tx1"/>
                    </a:solidFill>
                    <a:latin typeface="Arial" panose="020B0604020202020204" pitchFamily="34" charset="0"/>
                  </a:rPr>
                  <a:t>5</a:t>
                </a:r>
                <a:endParaRPr lang="en-US" altLang="en-US" sz="1400">
                  <a:solidFill>
                    <a:schemeClr val="tx1"/>
                  </a:solidFill>
                  <a:latin typeface="Arial" panose="020B0604020202020204" pitchFamily="34" charset="0"/>
                </a:endParaRPr>
              </a:p>
            </p:txBody>
          </p:sp>
        </p:grpSp>
        <p:grpSp>
          <p:nvGrpSpPr>
            <p:cNvPr id="100569" name="Group 268">
              <a:extLst>
                <a:ext uri="{FF2B5EF4-FFF2-40B4-BE49-F238E27FC236}">
                  <a16:creationId xmlns:a16="http://schemas.microsoft.com/office/drawing/2014/main" id="{27819E4F-916D-4D8B-9C6D-C7D8B56D3EAF}"/>
                </a:ext>
              </a:extLst>
            </p:cNvPr>
            <p:cNvGrpSpPr>
              <a:grpSpLocks/>
            </p:cNvGrpSpPr>
            <p:nvPr/>
          </p:nvGrpSpPr>
          <p:grpSpPr bwMode="auto">
            <a:xfrm>
              <a:off x="4101" y="669"/>
              <a:ext cx="354" cy="751"/>
              <a:chOff x="4101" y="669"/>
              <a:chExt cx="354" cy="751"/>
            </a:xfrm>
          </p:grpSpPr>
          <p:grpSp>
            <p:nvGrpSpPr>
              <p:cNvPr id="100589" name="Group 269">
                <a:extLst>
                  <a:ext uri="{FF2B5EF4-FFF2-40B4-BE49-F238E27FC236}">
                    <a16:creationId xmlns:a16="http://schemas.microsoft.com/office/drawing/2014/main" id="{3B6F3061-2455-4B10-B417-CD6801153378}"/>
                  </a:ext>
                </a:extLst>
              </p:cNvPr>
              <p:cNvGrpSpPr>
                <a:grpSpLocks/>
              </p:cNvGrpSpPr>
              <p:nvPr/>
            </p:nvGrpSpPr>
            <p:grpSpPr bwMode="auto">
              <a:xfrm>
                <a:off x="4101" y="696"/>
                <a:ext cx="354" cy="724"/>
                <a:chOff x="4101" y="696"/>
                <a:chExt cx="354" cy="724"/>
              </a:xfrm>
            </p:grpSpPr>
            <p:sp>
              <p:nvSpPr>
                <p:cNvPr id="100591" name="Line 270">
                  <a:extLst>
                    <a:ext uri="{FF2B5EF4-FFF2-40B4-BE49-F238E27FC236}">
                      <a16:creationId xmlns:a16="http://schemas.microsoft.com/office/drawing/2014/main" id="{99010B57-06B6-4983-BDDE-56E9B12803CC}"/>
                    </a:ext>
                  </a:extLst>
                </p:cNvPr>
                <p:cNvSpPr>
                  <a:spLocks noChangeShapeType="1"/>
                </p:cNvSpPr>
                <p:nvPr/>
              </p:nvSpPr>
              <p:spPr bwMode="auto">
                <a:xfrm>
                  <a:off x="4243" y="696"/>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92" name="Line 271">
                  <a:extLst>
                    <a:ext uri="{FF2B5EF4-FFF2-40B4-BE49-F238E27FC236}">
                      <a16:creationId xmlns:a16="http://schemas.microsoft.com/office/drawing/2014/main" id="{068B7867-8422-4EDF-B408-B9E25223A21F}"/>
                    </a:ext>
                  </a:extLst>
                </p:cNvPr>
                <p:cNvSpPr>
                  <a:spLocks noChangeShapeType="1"/>
                </p:cNvSpPr>
                <p:nvPr/>
              </p:nvSpPr>
              <p:spPr bwMode="auto">
                <a:xfrm>
                  <a:off x="4171" y="912"/>
                  <a:ext cx="1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93" name="Line 272">
                  <a:extLst>
                    <a:ext uri="{FF2B5EF4-FFF2-40B4-BE49-F238E27FC236}">
                      <a16:creationId xmlns:a16="http://schemas.microsoft.com/office/drawing/2014/main" id="{C31766C9-633D-4E04-8E32-0277B3FE7733}"/>
                    </a:ext>
                  </a:extLst>
                </p:cNvPr>
                <p:cNvSpPr>
                  <a:spLocks noChangeShapeType="1"/>
                </p:cNvSpPr>
                <p:nvPr/>
              </p:nvSpPr>
              <p:spPr bwMode="auto">
                <a:xfrm>
                  <a:off x="4171" y="957"/>
                  <a:ext cx="1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94" name="Line 273">
                  <a:extLst>
                    <a:ext uri="{FF2B5EF4-FFF2-40B4-BE49-F238E27FC236}">
                      <a16:creationId xmlns:a16="http://schemas.microsoft.com/office/drawing/2014/main" id="{B535A467-7364-4899-B819-F9CA76C03AFC}"/>
                    </a:ext>
                  </a:extLst>
                </p:cNvPr>
                <p:cNvSpPr>
                  <a:spLocks noChangeShapeType="1"/>
                </p:cNvSpPr>
                <p:nvPr/>
              </p:nvSpPr>
              <p:spPr bwMode="auto">
                <a:xfrm>
                  <a:off x="4243" y="954"/>
                  <a:ext cx="0" cy="2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95" name="Oval 274">
                  <a:extLst>
                    <a:ext uri="{FF2B5EF4-FFF2-40B4-BE49-F238E27FC236}">
                      <a16:creationId xmlns:a16="http://schemas.microsoft.com/office/drawing/2014/main" id="{F46A7321-E838-4FC7-A465-D848F73DC8B5}"/>
                    </a:ext>
                  </a:extLst>
                </p:cNvPr>
                <p:cNvSpPr>
                  <a:spLocks noChangeArrowheads="1"/>
                </p:cNvSpPr>
                <p:nvPr/>
              </p:nvSpPr>
              <p:spPr bwMode="auto">
                <a:xfrm>
                  <a:off x="4216" y="1209"/>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96" name="Text Box 275">
                  <a:extLst>
                    <a:ext uri="{FF2B5EF4-FFF2-40B4-BE49-F238E27FC236}">
                      <a16:creationId xmlns:a16="http://schemas.microsoft.com/office/drawing/2014/main" id="{86C83375-9D48-4BA8-902A-1B0D7B868278}"/>
                    </a:ext>
                  </a:extLst>
                </p:cNvPr>
                <p:cNvSpPr txBox="1">
                  <a:spLocks noChangeArrowheads="1"/>
                </p:cNvSpPr>
                <p:nvPr/>
              </p:nvSpPr>
              <p:spPr bwMode="auto">
                <a:xfrm>
                  <a:off x="4218" y="925"/>
                  <a:ext cx="2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Arial" panose="020B0604020202020204" pitchFamily="34" charset="0"/>
                    </a:rPr>
                    <a:t>C</a:t>
                  </a:r>
                  <a:r>
                    <a:rPr lang="en-US" altLang="en-US" sz="1400" baseline="-25000">
                      <a:solidFill>
                        <a:schemeClr val="tx1"/>
                      </a:solidFill>
                      <a:latin typeface="Arial" panose="020B0604020202020204" pitchFamily="34" charset="0"/>
                    </a:rPr>
                    <a:t>2</a:t>
                  </a:r>
                  <a:endParaRPr lang="en-US" altLang="en-US" sz="1400">
                    <a:solidFill>
                      <a:schemeClr val="tx1"/>
                    </a:solidFill>
                    <a:latin typeface="Arial" panose="020B0604020202020204" pitchFamily="34" charset="0"/>
                  </a:endParaRPr>
                </a:p>
              </p:txBody>
            </p:sp>
            <p:sp>
              <p:nvSpPr>
                <p:cNvPr id="100597" name="Text Box 276">
                  <a:extLst>
                    <a:ext uri="{FF2B5EF4-FFF2-40B4-BE49-F238E27FC236}">
                      <a16:creationId xmlns:a16="http://schemas.microsoft.com/office/drawing/2014/main" id="{FB0A2D25-E39C-4E64-84AF-ABBD4A89BFC2}"/>
                    </a:ext>
                  </a:extLst>
                </p:cNvPr>
                <p:cNvSpPr txBox="1">
                  <a:spLocks noChangeArrowheads="1"/>
                </p:cNvSpPr>
                <p:nvPr/>
              </p:nvSpPr>
              <p:spPr bwMode="auto">
                <a:xfrm>
                  <a:off x="4101" y="1228"/>
                  <a:ext cx="3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Arial" panose="020B0604020202020204" pitchFamily="34" charset="0"/>
                    </a:rPr>
                    <a:t>TC</a:t>
                  </a:r>
                  <a:r>
                    <a:rPr lang="en-US" altLang="en-US" sz="1400" baseline="-25000">
                      <a:solidFill>
                        <a:schemeClr val="tx1"/>
                      </a:solidFill>
                      <a:latin typeface="Arial" panose="020B0604020202020204" pitchFamily="34" charset="0"/>
                    </a:rPr>
                    <a:t>2</a:t>
                  </a:r>
                  <a:endParaRPr lang="en-US" altLang="en-US" sz="1400">
                    <a:solidFill>
                      <a:schemeClr val="tx1"/>
                    </a:solidFill>
                    <a:latin typeface="Arial" panose="020B0604020202020204" pitchFamily="34" charset="0"/>
                  </a:endParaRPr>
                </a:p>
              </p:txBody>
            </p:sp>
          </p:grpSp>
          <p:sp>
            <p:nvSpPr>
              <p:cNvPr id="100590" name="Oval 277">
                <a:extLst>
                  <a:ext uri="{FF2B5EF4-FFF2-40B4-BE49-F238E27FC236}">
                    <a16:creationId xmlns:a16="http://schemas.microsoft.com/office/drawing/2014/main" id="{BBF8D729-3A4E-45B3-BCAE-E56D3E7EF8C3}"/>
                  </a:ext>
                </a:extLst>
              </p:cNvPr>
              <p:cNvSpPr>
                <a:spLocks noChangeArrowheads="1"/>
              </p:cNvSpPr>
              <p:nvPr/>
            </p:nvSpPr>
            <p:spPr bwMode="auto">
              <a:xfrm>
                <a:off x="4218" y="669"/>
                <a:ext cx="48" cy="48"/>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grpSp>
        <p:grpSp>
          <p:nvGrpSpPr>
            <p:cNvPr id="100570" name="Group 278">
              <a:extLst>
                <a:ext uri="{FF2B5EF4-FFF2-40B4-BE49-F238E27FC236}">
                  <a16:creationId xmlns:a16="http://schemas.microsoft.com/office/drawing/2014/main" id="{12666CD1-FFA4-4C08-9517-15377DDB6102}"/>
                </a:ext>
              </a:extLst>
            </p:cNvPr>
            <p:cNvGrpSpPr>
              <a:grpSpLocks/>
            </p:cNvGrpSpPr>
            <p:nvPr/>
          </p:nvGrpSpPr>
          <p:grpSpPr bwMode="auto">
            <a:xfrm>
              <a:off x="4451" y="702"/>
              <a:ext cx="354" cy="724"/>
              <a:chOff x="3782" y="696"/>
              <a:chExt cx="354" cy="724"/>
            </a:xfrm>
          </p:grpSpPr>
          <p:sp>
            <p:nvSpPr>
              <p:cNvPr id="100582" name="Line 279">
                <a:extLst>
                  <a:ext uri="{FF2B5EF4-FFF2-40B4-BE49-F238E27FC236}">
                    <a16:creationId xmlns:a16="http://schemas.microsoft.com/office/drawing/2014/main" id="{245EE618-F229-4824-925D-37BDF45CAF10}"/>
                  </a:ext>
                </a:extLst>
              </p:cNvPr>
              <p:cNvSpPr>
                <a:spLocks noChangeShapeType="1"/>
              </p:cNvSpPr>
              <p:nvPr/>
            </p:nvSpPr>
            <p:spPr bwMode="auto">
              <a:xfrm>
                <a:off x="3924" y="696"/>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83" name="Line 280">
                <a:extLst>
                  <a:ext uri="{FF2B5EF4-FFF2-40B4-BE49-F238E27FC236}">
                    <a16:creationId xmlns:a16="http://schemas.microsoft.com/office/drawing/2014/main" id="{6D6DE9E4-5F08-4C59-893D-3982EBAB6DD4}"/>
                  </a:ext>
                </a:extLst>
              </p:cNvPr>
              <p:cNvSpPr>
                <a:spLocks noChangeShapeType="1"/>
              </p:cNvSpPr>
              <p:nvPr/>
            </p:nvSpPr>
            <p:spPr bwMode="auto">
              <a:xfrm>
                <a:off x="3852" y="912"/>
                <a:ext cx="1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84" name="Line 281">
                <a:extLst>
                  <a:ext uri="{FF2B5EF4-FFF2-40B4-BE49-F238E27FC236}">
                    <a16:creationId xmlns:a16="http://schemas.microsoft.com/office/drawing/2014/main" id="{688E4062-70AA-4C06-9363-4817386E326F}"/>
                  </a:ext>
                </a:extLst>
              </p:cNvPr>
              <p:cNvSpPr>
                <a:spLocks noChangeShapeType="1"/>
              </p:cNvSpPr>
              <p:nvPr/>
            </p:nvSpPr>
            <p:spPr bwMode="auto">
              <a:xfrm>
                <a:off x="3852" y="957"/>
                <a:ext cx="1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85" name="Line 282">
                <a:extLst>
                  <a:ext uri="{FF2B5EF4-FFF2-40B4-BE49-F238E27FC236}">
                    <a16:creationId xmlns:a16="http://schemas.microsoft.com/office/drawing/2014/main" id="{7997D1E0-E107-49D1-8D1E-E75C7A9D4656}"/>
                  </a:ext>
                </a:extLst>
              </p:cNvPr>
              <p:cNvSpPr>
                <a:spLocks noChangeShapeType="1"/>
              </p:cNvSpPr>
              <p:nvPr/>
            </p:nvSpPr>
            <p:spPr bwMode="auto">
              <a:xfrm>
                <a:off x="3924" y="954"/>
                <a:ext cx="0" cy="2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86" name="Oval 283">
                <a:extLst>
                  <a:ext uri="{FF2B5EF4-FFF2-40B4-BE49-F238E27FC236}">
                    <a16:creationId xmlns:a16="http://schemas.microsoft.com/office/drawing/2014/main" id="{03F38A16-F6F4-4DC3-81F0-61E3A0F4AA59}"/>
                  </a:ext>
                </a:extLst>
              </p:cNvPr>
              <p:cNvSpPr>
                <a:spLocks noChangeArrowheads="1"/>
              </p:cNvSpPr>
              <p:nvPr/>
            </p:nvSpPr>
            <p:spPr bwMode="auto">
              <a:xfrm>
                <a:off x="3897" y="1209"/>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87" name="Text Box 284">
                <a:extLst>
                  <a:ext uri="{FF2B5EF4-FFF2-40B4-BE49-F238E27FC236}">
                    <a16:creationId xmlns:a16="http://schemas.microsoft.com/office/drawing/2014/main" id="{6B9286BD-EB73-4AA7-9806-B60E27AF0DEF}"/>
                  </a:ext>
                </a:extLst>
              </p:cNvPr>
              <p:cNvSpPr txBox="1">
                <a:spLocks noChangeArrowheads="1"/>
              </p:cNvSpPr>
              <p:nvPr/>
            </p:nvSpPr>
            <p:spPr bwMode="auto">
              <a:xfrm>
                <a:off x="3899" y="925"/>
                <a:ext cx="2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Arial" panose="020B0604020202020204" pitchFamily="34" charset="0"/>
                  </a:rPr>
                  <a:t>C</a:t>
                </a:r>
                <a:r>
                  <a:rPr lang="en-US" altLang="en-US" sz="1400" baseline="-25000">
                    <a:solidFill>
                      <a:schemeClr val="tx1"/>
                    </a:solidFill>
                    <a:latin typeface="Arial" panose="020B0604020202020204" pitchFamily="34" charset="0"/>
                  </a:rPr>
                  <a:t>3</a:t>
                </a:r>
                <a:endParaRPr lang="en-US" altLang="en-US" sz="1400">
                  <a:solidFill>
                    <a:schemeClr val="tx1"/>
                  </a:solidFill>
                  <a:latin typeface="Arial" panose="020B0604020202020204" pitchFamily="34" charset="0"/>
                </a:endParaRPr>
              </a:p>
            </p:txBody>
          </p:sp>
          <p:sp>
            <p:nvSpPr>
              <p:cNvPr id="100588" name="Text Box 285">
                <a:extLst>
                  <a:ext uri="{FF2B5EF4-FFF2-40B4-BE49-F238E27FC236}">
                    <a16:creationId xmlns:a16="http://schemas.microsoft.com/office/drawing/2014/main" id="{68A7D8DB-27EC-4B9E-A404-4956882FD0FF}"/>
                  </a:ext>
                </a:extLst>
              </p:cNvPr>
              <p:cNvSpPr txBox="1">
                <a:spLocks noChangeArrowheads="1"/>
              </p:cNvSpPr>
              <p:nvPr/>
            </p:nvSpPr>
            <p:spPr bwMode="auto">
              <a:xfrm>
                <a:off x="3782" y="1228"/>
                <a:ext cx="3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Arial" panose="020B0604020202020204" pitchFamily="34" charset="0"/>
                  </a:rPr>
                  <a:t>TC</a:t>
                </a:r>
                <a:r>
                  <a:rPr lang="en-US" altLang="en-US" sz="1400" baseline="-25000">
                    <a:solidFill>
                      <a:schemeClr val="tx1"/>
                    </a:solidFill>
                    <a:latin typeface="Arial" panose="020B0604020202020204" pitchFamily="34" charset="0"/>
                  </a:rPr>
                  <a:t>3</a:t>
                </a:r>
                <a:endParaRPr lang="en-US" altLang="en-US" sz="1400">
                  <a:solidFill>
                    <a:schemeClr val="tx1"/>
                  </a:solidFill>
                  <a:latin typeface="Arial" panose="020B0604020202020204" pitchFamily="34" charset="0"/>
                </a:endParaRPr>
              </a:p>
            </p:txBody>
          </p:sp>
        </p:grpSp>
        <p:grpSp>
          <p:nvGrpSpPr>
            <p:cNvPr id="100571" name="Group 286">
              <a:extLst>
                <a:ext uri="{FF2B5EF4-FFF2-40B4-BE49-F238E27FC236}">
                  <a16:creationId xmlns:a16="http://schemas.microsoft.com/office/drawing/2014/main" id="{65543A16-8A0C-4125-B940-AA0BA29B3737}"/>
                </a:ext>
              </a:extLst>
            </p:cNvPr>
            <p:cNvGrpSpPr>
              <a:grpSpLocks/>
            </p:cNvGrpSpPr>
            <p:nvPr/>
          </p:nvGrpSpPr>
          <p:grpSpPr bwMode="auto">
            <a:xfrm>
              <a:off x="4770" y="675"/>
              <a:ext cx="354" cy="751"/>
              <a:chOff x="4101" y="669"/>
              <a:chExt cx="354" cy="751"/>
            </a:xfrm>
          </p:grpSpPr>
          <p:grpSp>
            <p:nvGrpSpPr>
              <p:cNvPr id="100573" name="Group 287">
                <a:extLst>
                  <a:ext uri="{FF2B5EF4-FFF2-40B4-BE49-F238E27FC236}">
                    <a16:creationId xmlns:a16="http://schemas.microsoft.com/office/drawing/2014/main" id="{DD9BE75F-E61E-4EFE-B448-323DA9F82CAB}"/>
                  </a:ext>
                </a:extLst>
              </p:cNvPr>
              <p:cNvGrpSpPr>
                <a:grpSpLocks/>
              </p:cNvGrpSpPr>
              <p:nvPr/>
            </p:nvGrpSpPr>
            <p:grpSpPr bwMode="auto">
              <a:xfrm>
                <a:off x="4101" y="696"/>
                <a:ext cx="354" cy="724"/>
                <a:chOff x="4101" y="696"/>
                <a:chExt cx="354" cy="724"/>
              </a:xfrm>
            </p:grpSpPr>
            <p:sp>
              <p:nvSpPr>
                <p:cNvPr id="100575" name="Line 288">
                  <a:extLst>
                    <a:ext uri="{FF2B5EF4-FFF2-40B4-BE49-F238E27FC236}">
                      <a16:creationId xmlns:a16="http://schemas.microsoft.com/office/drawing/2014/main" id="{06424105-297A-4CBA-9C9C-F1BDAEC18C93}"/>
                    </a:ext>
                  </a:extLst>
                </p:cNvPr>
                <p:cNvSpPr>
                  <a:spLocks noChangeShapeType="1"/>
                </p:cNvSpPr>
                <p:nvPr/>
              </p:nvSpPr>
              <p:spPr bwMode="auto">
                <a:xfrm>
                  <a:off x="4243" y="696"/>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76" name="Line 289">
                  <a:extLst>
                    <a:ext uri="{FF2B5EF4-FFF2-40B4-BE49-F238E27FC236}">
                      <a16:creationId xmlns:a16="http://schemas.microsoft.com/office/drawing/2014/main" id="{06E22830-B890-40F1-AFE6-6E6BF06C1F97}"/>
                    </a:ext>
                  </a:extLst>
                </p:cNvPr>
                <p:cNvSpPr>
                  <a:spLocks noChangeShapeType="1"/>
                </p:cNvSpPr>
                <p:nvPr/>
              </p:nvSpPr>
              <p:spPr bwMode="auto">
                <a:xfrm>
                  <a:off x="4171" y="912"/>
                  <a:ext cx="1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77" name="Line 290">
                  <a:extLst>
                    <a:ext uri="{FF2B5EF4-FFF2-40B4-BE49-F238E27FC236}">
                      <a16:creationId xmlns:a16="http://schemas.microsoft.com/office/drawing/2014/main" id="{AEBA8AD3-4C9F-49BE-A5C0-04C2DF2FE172}"/>
                    </a:ext>
                  </a:extLst>
                </p:cNvPr>
                <p:cNvSpPr>
                  <a:spLocks noChangeShapeType="1"/>
                </p:cNvSpPr>
                <p:nvPr/>
              </p:nvSpPr>
              <p:spPr bwMode="auto">
                <a:xfrm>
                  <a:off x="4171" y="957"/>
                  <a:ext cx="1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0578" name="Line 291">
                  <a:extLst>
                    <a:ext uri="{FF2B5EF4-FFF2-40B4-BE49-F238E27FC236}">
                      <a16:creationId xmlns:a16="http://schemas.microsoft.com/office/drawing/2014/main" id="{65CD0F4D-93F9-41DD-A06B-101212BBE760}"/>
                    </a:ext>
                  </a:extLst>
                </p:cNvPr>
                <p:cNvSpPr>
                  <a:spLocks noChangeShapeType="1"/>
                </p:cNvSpPr>
                <p:nvPr/>
              </p:nvSpPr>
              <p:spPr bwMode="auto">
                <a:xfrm>
                  <a:off x="4243" y="954"/>
                  <a:ext cx="0" cy="2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00579" name="Oval 292">
                  <a:extLst>
                    <a:ext uri="{FF2B5EF4-FFF2-40B4-BE49-F238E27FC236}">
                      <a16:creationId xmlns:a16="http://schemas.microsoft.com/office/drawing/2014/main" id="{AFD5E1D6-7A30-468A-A0EA-059C1FECAF94}"/>
                    </a:ext>
                  </a:extLst>
                </p:cNvPr>
                <p:cNvSpPr>
                  <a:spLocks noChangeArrowheads="1"/>
                </p:cNvSpPr>
                <p:nvPr/>
              </p:nvSpPr>
              <p:spPr bwMode="auto">
                <a:xfrm>
                  <a:off x="4216" y="1209"/>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0580" name="Text Box 293">
                  <a:extLst>
                    <a:ext uri="{FF2B5EF4-FFF2-40B4-BE49-F238E27FC236}">
                      <a16:creationId xmlns:a16="http://schemas.microsoft.com/office/drawing/2014/main" id="{92543F40-7B38-4575-8CBB-192F4CDD5F3E}"/>
                    </a:ext>
                  </a:extLst>
                </p:cNvPr>
                <p:cNvSpPr txBox="1">
                  <a:spLocks noChangeArrowheads="1"/>
                </p:cNvSpPr>
                <p:nvPr/>
              </p:nvSpPr>
              <p:spPr bwMode="auto">
                <a:xfrm>
                  <a:off x="4218" y="925"/>
                  <a:ext cx="2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Arial" panose="020B0604020202020204" pitchFamily="34" charset="0"/>
                    </a:rPr>
                    <a:t>C</a:t>
                  </a:r>
                  <a:r>
                    <a:rPr lang="en-US" altLang="en-US" sz="1400" baseline="-25000">
                      <a:solidFill>
                        <a:schemeClr val="tx1"/>
                      </a:solidFill>
                      <a:latin typeface="Arial" panose="020B0604020202020204" pitchFamily="34" charset="0"/>
                    </a:rPr>
                    <a:t>4</a:t>
                  </a:r>
                  <a:endParaRPr lang="en-US" altLang="en-US" sz="1400">
                    <a:solidFill>
                      <a:schemeClr val="tx1"/>
                    </a:solidFill>
                    <a:latin typeface="Arial" panose="020B0604020202020204" pitchFamily="34" charset="0"/>
                  </a:endParaRPr>
                </a:p>
              </p:txBody>
            </p:sp>
            <p:sp>
              <p:nvSpPr>
                <p:cNvPr id="100581" name="Text Box 294">
                  <a:extLst>
                    <a:ext uri="{FF2B5EF4-FFF2-40B4-BE49-F238E27FC236}">
                      <a16:creationId xmlns:a16="http://schemas.microsoft.com/office/drawing/2014/main" id="{72E70FEA-8254-45FB-807F-0D7E560FA673}"/>
                    </a:ext>
                  </a:extLst>
                </p:cNvPr>
                <p:cNvSpPr txBox="1">
                  <a:spLocks noChangeArrowheads="1"/>
                </p:cNvSpPr>
                <p:nvPr/>
              </p:nvSpPr>
              <p:spPr bwMode="auto">
                <a:xfrm>
                  <a:off x="4101" y="1228"/>
                  <a:ext cx="3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solidFill>
                        <a:schemeClr val="tx1"/>
                      </a:solidFill>
                      <a:latin typeface="Arial" panose="020B0604020202020204" pitchFamily="34" charset="0"/>
                    </a:rPr>
                    <a:t>TC</a:t>
                  </a:r>
                  <a:r>
                    <a:rPr lang="en-US" altLang="en-US" sz="1400" baseline="-25000">
                      <a:solidFill>
                        <a:schemeClr val="tx1"/>
                      </a:solidFill>
                      <a:latin typeface="Arial" panose="020B0604020202020204" pitchFamily="34" charset="0"/>
                    </a:rPr>
                    <a:t>4</a:t>
                  </a:r>
                  <a:endParaRPr lang="en-US" altLang="en-US" sz="1400">
                    <a:solidFill>
                      <a:schemeClr val="tx1"/>
                    </a:solidFill>
                    <a:latin typeface="Arial" panose="020B0604020202020204" pitchFamily="34" charset="0"/>
                  </a:endParaRPr>
                </a:p>
              </p:txBody>
            </p:sp>
          </p:grpSp>
          <p:sp>
            <p:nvSpPr>
              <p:cNvPr id="100574" name="Oval 295">
                <a:extLst>
                  <a:ext uri="{FF2B5EF4-FFF2-40B4-BE49-F238E27FC236}">
                    <a16:creationId xmlns:a16="http://schemas.microsoft.com/office/drawing/2014/main" id="{EF850037-FEAC-4BD6-9A0F-DF7878F73233}"/>
                  </a:ext>
                </a:extLst>
              </p:cNvPr>
              <p:cNvSpPr>
                <a:spLocks noChangeArrowheads="1"/>
              </p:cNvSpPr>
              <p:nvPr/>
            </p:nvSpPr>
            <p:spPr bwMode="auto">
              <a:xfrm>
                <a:off x="4218" y="669"/>
                <a:ext cx="48" cy="48"/>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grpSp>
        <p:sp>
          <p:nvSpPr>
            <p:cNvPr id="100572" name="Oval 296">
              <a:extLst>
                <a:ext uri="{FF2B5EF4-FFF2-40B4-BE49-F238E27FC236}">
                  <a16:creationId xmlns:a16="http://schemas.microsoft.com/office/drawing/2014/main" id="{4675D216-0C40-4D6F-9A5F-F1081A780C38}"/>
                </a:ext>
              </a:extLst>
            </p:cNvPr>
            <p:cNvSpPr>
              <a:spLocks noChangeArrowheads="1"/>
            </p:cNvSpPr>
            <p:nvPr/>
          </p:nvSpPr>
          <p:spPr bwMode="auto">
            <a:xfrm>
              <a:off x="4569" y="669"/>
              <a:ext cx="48" cy="48"/>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grpSp>
      <p:sp>
        <p:nvSpPr>
          <p:cNvPr id="100559" name="Text Box 297">
            <a:extLst>
              <a:ext uri="{FF2B5EF4-FFF2-40B4-BE49-F238E27FC236}">
                <a16:creationId xmlns:a16="http://schemas.microsoft.com/office/drawing/2014/main" id="{D50B14D6-58B3-492D-8F86-098B0607CA38}"/>
              </a:ext>
            </a:extLst>
          </p:cNvPr>
          <p:cNvSpPr txBox="1">
            <a:spLocks noChangeArrowheads="1"/>
          </p:cNvSpPr>
          <p:nvPr/>
        </p:nvSpPr>
        <p:spPr bwMode="auto">
          <a:xfrm>
            <a:off x="6173788" y="3508375"/>
            <a:ext cx="1179512" cy="1322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lgn="ctr">
              <a:spcBef>
                <a:spcPct val="0"/>
              </a:spcBef>
              <a:buClrTx/>
              <a:buSzTx/>
              <a:buFontTx/>
              <a:buNone/>
            </a:pPr>
            <a:r>
              <a:rPr lang="en-US" altLang="en-US" sz="2000">
                <a:latin typeface="Arial" panose="020B0604020202020204" pitchFamily="34" charset="0"/>
              </a:rPr>
              <a:t>C</a:t>
            </a:r>
            <a:r>
              <a:rPr lang="en-US" altLang="en-US" sz="2000" baseline="-25000">
                <a:latin typeface="Arial" panose="020B0604020202020204" pitchFamily="34" charset="0"/>
              </a:rPr>
              <a:t>2</a:t>
            </a:r>
            <a:r>
              <a:rPr lang="en-US" altLang="en-US" sz="2000">
                <a:latin typeface="Arial" panose="020B0604020202020204" pitchFamily="34" charset="0"/>
              </a:rPr>
              <a:t> = C</a:t>
            </a:r>
            <a:r>
              <a:rPr lang="en-US" altLang="en-US" sz="2000" baseline="-25000">
                <a:latin typeface="Arial" panose="020B0604020202020204" pitchFamily="34" charset="0"/>
              </a:rPr>
              <a:t>1</a:t>
            </a:r>
            <a:endParaRPr lang="en-US" altLang="en-US" sz="2000">
              <a:latin typeface="Arial" panose="020B0604020202020204" pitchFamily="34" charset="0"/>
            </a:endParaRPr>
          </a:p>
          <a:p>
            <a:pPr algn="ctr">
              <a:spcBef>
                <a:spcPct val="0"/>
              </a:spcBef>
              <a:buClrTx/>
              <a:buSzTx/>
              <a:buFontTx/>
              <a:buNone/>
            </a:pPr>
            <a:r>
              <a:rPr lang="en-US" altLang="en-US" sz="2000">
                <a:latin typeface="Arial" panose="020B0604020202020204" pitchFamily="34" charset="0"/>
              </a:rPr>
              <a:t>C</a:t>
            </a:r>
            <a:r>
              <a:rPr lang="en-US" altLang="en-US" sz="2000" baseline="-25000">
                <a:latin typeface="Arial" panose="020B0604020202020204" pitchFamily="34" charset="0"/>
              </a:rPr>
              <a:t>3</a:t>
            </a:r>
            <a:r>
              <a:rPr lang="en-US" altLang="en-US" sz="2000">
                <a:latin typeface="Arial" panose="020B0604020202020204" pitchFamily="34" charset="0"/>
              </a:rPr>
              <a:t> = 2C</a:t>
            </a:r>
            <a:r>
              <a:rPr lang="en-US" altLang="en-US" sz="2000" baseline="-25000">
                <a:latin typeface="Arial" panose="020B0604020202020204" pitchFamily="34" charset="0"/>
              </a:rPr>
              <a:t>1</a:t>
            </a:r>
          </a:p>
          <a:p>
            <a:pPr algn="ctr">
              <a:spcBef>
                <a:spcPct val="0"/>
              </a:spcBef>
              <a:buClrTx/>
              <a:buSzTx/>
              <a:buFontTx/>
              <a:buNone/>
            </a:pPr>
            <a:r>
              <a:rPr lang="en-US" altLang="en-US" sz="2000">
                <a:latin typeface="Arial" panose="020B0604020202020204" pitchFamily="34" charset="0"/>
              </a:rPr>
              <a:t>C</a:t>
            </a:r>
            <a:r>
              <a:rPr lang="en-US" altLang="en-US" sz="2000" baseline="-25000">
                <a:latin typeface="Arial" panose="020B0604020202020204" pitchFamily="34" charset="0"/>
              </a:rPr>
              <a:t>4</a:t>
            </a:r>
            <a:r>
              <a:rPr lang="en-US" altLang="en-US" sz="2000">
                <a:latin typeface="Arial" panose="020B0604020202020204" pitchFamily="34" charset="0"/>
              </a:rPr>
              <a:t> = 4C</a:t>
            </a:r>
            <a:r>
              <a:rPr lang="en-US" altLang="en-US" sz="2000" baseline="-25000">
                <a:latin typeface="Arial" panose="020B0604020202020204" pitchFamily="34" charset="0"/>
              </a:rPr>
              <a:t>1</a:t>
            </a:r>
            <a:endParaRPr lang="en-US" altLang="en-US" sz="2000">
              <a:latin typeface="Arial" panose="020B0604020202020204" pitchFamily="34" charset="0"/>
            </a:endParaRPr>
          </a:p>
          <a:p>
            <a:pPr algn="ctr">
              <a:spcBef>
                <a:spcPct val="0"/>
              </a:spcBef>
              <a:buClrTx/>
              <a:buSzTx/>
              <a:buFontTx/>
              <a:buNone/>
            </a:pPr>
            <a:r>
              <a:rPr lang="en-US" altLang="en-US" sz="2000">
                <a:latin typeface="Arial" panose="020B0604020202020204" pitchFamily="34" charset="0"/>
              </a:rPr>
              <a:t>C</a:t>
            </a:r>
            <a:r>
              <a:rPr lang="en-US" altLang="en-US" sz="2000" baseline="-25000">
                <a:latin typeface="Arial" panose="020B0604020202020204" pitchFamily="34" charset="0"/>
              </a:rPr>
              <a:t>5</a:t>
            </a:r>
            <a:r>
              <a:rPr lang="en-US" altLang="en-US" sz="2000">
                <a:latin typeface="Arial" panose="020B0604020202020204" pitchFamily="34" charset="0"/>
              </a:rPr>
              <a:t> = 8C</a:t>
            </a:r>
            <a:r>
              <a:rPr lang="en-US" altLang="en-US" sz="2000" baseline="-25000">
                <a:latin typeface="Arial" panose="020B0604020202020204" pitchFamily="34" charset="0"/>
              </a:rPr>
              <a:t>1</a:t>
            </a:r>
            <a:endParaRPr lang="en-US" altLang="en-US" sz="2000">
              <a:latin typeface="Arial" panose="020B0604020202020204" pitchFamily="34" charset="0"/>
            </a:endParaRPr>
          </a:p>
        </p:txBody>
      </p:sp>
      <p:sp>
        <p:nvSpPr>
          <p:cNvPr id="100560" name="Rectangle 298">
            <a:extLst>
              <a:ext uri="{FF2B5EF4-FFF2-40B4-BE49-F238E27FC236}">
                <a16:creationId xmlns:a16="http://schemas.microsoft.com/office/drawing/2014/main" id="{C3966BED-CE7E-474B-9414-39D6DEE50871}"/>
              </a:ext>
            </a:extLst>
          </p:cNvPr>
          <p:cNvSpPr>
            <a:spLocks noChangeArrowheads="1"/>
          </p:cNvSpPr>
          <p:nvPr/>
        </p:nvSpPr>
        <p:spPr bwMode="auto">
          <a:xfrm>
            <a:off x="685800" y="457200"/>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lgn="ctr">
              <a:spcBef>
                <a:spcPct val="0"/>
              </a:spcBef>
              <a:buClrTx/>
              <a:buSzTx/>
              <a:buFontTx/>
              <a:buNone/>
            </a:pPr>
            <a:r>
              <a:rPr lang="en-US" altLang="en-US" sz="3200" dirty="0">
                <a:latin typeface="Arial" panose="020B0604020202020204" pitchFamily="34" charset="0"/>
              </a:rPr>
              <a:t>Common Centroid Structures</a:t>
            </a:r>
          </a:p>
        </p:txBody>
      </p:sp>
      <p:sp>
        <p:nvSpPr>
          <p:cNvPr id="100561" name="Rectangle 1">
            <a:extLst>
              <a:ext uri="{FF2B5EF4-FFF2-40B4-BE49-F238E27FC236}">
                <a16:creationId xmlns:a16="http://schemas.microsoft.com/office/drawing/2014/main" id="{B59F8C82-FD3C-4FD6-9DE8-2E684903C2B1}"/>
              </a:ext>
            </a:extLst>
          </p:cNvPr>
          <p:cNvSpPr>
            <a:spLocks noChangeArrowheads="1"/>
          </p:cNvSpPr>
          <p:nvPr/>
        </p:nvSpPr>
        <p:spPr bwMode="auto">
          <a:xfrm>
            <a:off x="1165225" y="5800725"/>
            <a:ext cx="709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a:solidFill>
                  <a:schemeClr val="tx1"/>
                </a:solidFill>
                <a:latin typeface="Arial" panose="020B0604020202020204" pitchFamily="34" charset="0"/>
                <a:cs typeface="Arial" panose="020B0604020202020204" pitchFamily="34" charset="0"/>
              </a:rPr>
              <a:t>TC</a:t>
            </a:r>
            <a:r>
              <a:rPr lang="en-US" altLang="en-US" baseline="-25000">
                <a:solidFill>
                  <a:schemeClr val="tx1"/>
                </a:solidFill>
                <a:latin typeface="Arial" panose="020B0604020202020204" pitchFamily="34" charset="0"/>
                <a:cs typeface="Arial" panose="020B0604020202020204" pitchFamily="34" charset="0"/>
              </a:rPr>
              <a:t>5</a:t>
            </a:r>
            <a:endParaRPr lang="en-GB" altLang="en-US" baseline="-25000">
              <a:solidFill>
                <a:schemeClr val="tx1"/>
              </a:solidFill>
              <a:latin typeface="Arial" panose="020B0604020202020204" pitchFamily="34" charset="0"/>
              <a:cs typeface="Arial" panose="020B0604020202020204" pitchFamily="34" charset="0"/>
            </a:endParaRPr>
          </a:p>
        </p:txBody>
      </p:sp>
      <p:sp>
        <p:nvSpPr>
          <p:cNvPr id="100562" name="Rectangle 255">
            <a:extLst>
              <a:ext uri="{FF2B5EF4-FFF2-40B4-BE49-F238E27FC236}">
                <a16:creationId xmlns:a16="http://schemas.microsoft.com/office/drawing/2014/main" id="{1FE3F478-6A23-4F67-9484-3E4C38B8618F}"/>
              </a:ext>
            </a:extLst>
          </p:cNvPr>
          <p:cNvSpPr>
            <a:spLocks noChangeArrowheads="1"/>
          </p:cNvSpPr>
          <p:nvPr/>
        </p:nvSpPr>
        <p:spPr bwMode="auto">
          <a:xfrm>
            <a:off x="1879600" y="5800725"/>
            <a:ext cx="708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a:solidFill>
                  <a:schemeClr val="tx1"/>
                </a:solidFill>
                <a:latin typeface="Arial" panose="020B0604020202020204" pitchFamily="34" charset="0"/>
                <a:cs typeface="Arial" panose="020B0604020202020204" pitchFamily="34" charset="0"/>
              </a:rPr>
              <a:t>TC</a:t>
            </a:r>
            <a:r>
              <a:rPr lang="en-US" altLang="en-US" baseline="-25000">
                <a:solidFill>
                  <a:schemeClr val="tx1"/>
                </a:solidFill>
                <a:latin typeface="Arial" panose="020B0604020202020204" pitchFamily="34" charset="0"/>
                <a:cs typeface="Arial" panose="020B0604020202020204" pitchFamily="34" charset="0"/>
              </a:rPr>
              <a:t>4</a:t>
            </a:r>
            <a:endParaRPr lang="en-GB" altLang="en-US" baseline="-25000">
              <a:solidFill>
                <a:schemeClr val="tx1"/>
              </a:solidFill>
              <a:latin typeface="Arial" panose="020B0604020202020204" pitchFamily="34" charset="0"/>
              <a:cs typeface="Arial" panose="020B0604020202020204" pitchFamily="34" charset="0"/>
            </a:endParaRPr>
          </a:p>
        </p:txBody>
      </p:sp>
      <p:sp>
        <p:nvSpPr>
          <p:cNvPr id="100563" name="Rectangle 256">
            <a:extLst>
              <a:ext uri="{FF2B5EF4-FFF2-40B4-BE49-F238E27FC236}">
                <a16:creationId xmlns:a16="http://schemas.microsoft.com/office/drawing/2014/main" id="{9E17814C-5700-4D91-A337-CD12F1AAE4FC}"/>
              </a:ext>
            </a:extLst>
          </p:cNvPr>
          <p:cNvSpPr>
            <a:spLocks noChangeArrowheads="1"/>
          </p:cNvSpPr>
          <p:nvPr/>
        </p:nvSpPr>
        <p:spPr bwMode="auto">
          <a:xfrm>
            <a:off x="2419350" y="5800725"/>
            <a:ext cx="709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a:solidFill>
                  <a:schemeClr val="tx1"/>
                </a:solidFill>
                <a:latin typeface="Arial" panose="020B0604020202020204" pitchFamily="34" charset="0"/>
                <a:cs typeface="Arial" panose="020B0604020202020204" pitchFamily="34" charset="0"/>
              </a:rPr>
              <a:t>TC</a:t>
            </a:r>
            <a:r>
              <a:rPr lang="en-US" altLang="en-US" baseline="-25000">
                <a:solidFill>
                  <a:schemeClr val="tx1"/>
                </a:solidFill>
                <a:latin typeface="Arial" panose="020B0604020202020204" pitchFamily="34" charset="0"/>
                <a:cs typeface="Arial" panose="020B0604020202020204" pitchFamily="34" charset="0"/>
              </a:rPr>
              <a:t>1</a:t>
            </a:r>
            <a:endParaRPr lang="en-GB" altLang="en-US" baseline="-25000">
              <a:solidFill>
                <a:schemeClr val="tx1"/>
              </a:solidFill>
              <a:latin typeface="Arial" panose="020B0604020202020204" pitchFamily="34" charset="0"/>
              <a:cs typeface="Arial" panose="020B0604020202020204" pitchFamily="34" charset="0"/>
            </a:endParaRPr>
          </a:p>
        </p:txBody>
      </p:sp>
      <p:sp>
        <p:nvSpPr>
          <p:cNvPr id="100564" name="Rectangle 257">
            <a:extLst>
              <a:ext uri="{FF2B5EF4-FFF2-40B4-BE49-F238E27FC236}">
                <a16:creationId xmlns:a16="http://schemas.microsoft.com/office/drawing/2014/main" id="{8B60604F-5C41-445D-AA18-846B70A3407C}"/>
              </a:ext>
            </a:extLst>
          </p:cNvPr>
          <p:cNvSpPr>
            <a:spLocks noChangeArrowheads="1"/>
          </p:cNvSpPr>
          <p:nvPr/>
        </p:nvSpPr>
        <p:spPr bwMode="auto">
          <a:xfrm>
            <a:off x="2919413" y="5800725"/>
            <a:ext cx="708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a:solidFill>
                  <a:schemeClr val="tx1"/>
                </a:solidFill>
                <a:latin typeface="Arial" panose="020B0604020202020204" pitchFamily="34" charset="0"/>
                <a:cs typeface="Arial" panose="020B0604020202020204" pitchFamily="34" charset="0"/>
              </a:rPr>
              <a:t>TC</a:t>
            </a:r>
            <a:r>
              <a:rPr lang="en-US" altLang="en-US" baseline="-25000">
                <a:solidFill>
                  <a:schemeClr val="tx1"/>
                </a:solidFill>
                <a:latin typeface="Arial" panose="020B0604020202020204" pitchFamily="34" charset="0"/>
                <a:cs typeface="Arial" panose="020B0604020202020204" pitchFamily="34" charset="0"/>
              </a:rPr>
              <a:t>2</a:t>
            </a:r>
            <a:endParaRPr lang="en-GB" altLang="en-US" baseline="-25000">
              <a:solidFill>
                <a:schemeClr val="tx1"/>
              </a:solidFill>
              <a:latin typeface="Arial" panose="020B0604020202020204" pitchFamily="34" charset="0"/>
              <a:cs typeface="Arial" panose="020B0604020202020204" pitchFamily="34" charset="0"/>
            </a:endParaRPr>
          </a:p>
        </p:txBody>
      </p:sp>
      <p:sp>
        <p:nvSpPr>
          <p:cNvPr id="100565" name="Rectangle 258">
            <a:extLst>
              <a:ext uri="{FF2B5EF4-FFF2-40B4-BE49-F238E27FC236}">
                <a16:creationId xmlns:a16="http://schemas.microsoft.com/office/drawing/2014/main" id="{B1107386-AF89-4C93-9409-3878B0C90736}"/>
              </a:ext>
            </a:extLst>
          </p:cNvPr>
          <p:cNvSpPr>
            <a:spLocks noChangeArrowheads="1"/>
          </p:cNvSpPr>
          <p:nvPr/>
        </p:nvSpPr>
        <p:spPr bwMode="auto">
          <a:xfrm>
            <a:off x="3497263" y="5800725"/>
            <a:ext cx="708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a:solidFill>
                  <a:schemeClr val="tx1"/>
                </a:solidFill>
                <a:latin typeface="Arial" panose="020B0604020202020204" pitchFamily="34" charset="0"/>
                <a:cs typeface="Arial" panose="020B0604020202020204" pitchFamily="34" charset="0"/>
              </a:rPr>
              <a:t>TC</a:t>
            </a:r>
            <a:r>
              <a:rPr lang="en-US" altLang="en-US" baseline="-25000">
                <a:solidFill>
                  <a:schemeClr val="tx1"/>
                </a:solidFill>
                <a:latin typeface="Arial" panose="020B0604020202020204" pitchFamily="34" charset="0"/>
                <a:cs typeface="Arial" panose="020B0604020202020204" pitchFamily="34" charset="0"/>
              </a:rPr>
              <a:t>3</a:t>
            </a:r>
            <a:endParaRPr lang="en-GB" altLang="en-US" baseline="-2500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1">
            <a:extLst>
              <a:ext uri="{FF2B5EF4-FFF2-40B4-BE49-F238E27FC236}">
                <a16:creationId xmlns:a16="http://schemas.microsoft.com/office/drawing/2014/main" id="{72F1E49B-F7A4-4A5A-8124-FEEBBE4B594E}"/>
              </a:ext>
            </a:extLst>
          </p:cNvPr>
          <p:cNvSpPr>
            <a:spLocks noChangeArrowheads="1"/>
          </p:cNvSpPr>
          <p:nvPr/>
        </p:nvSpPr>
        <p:spPr bwMode="auto">
          <a:xfrm rot="5400000">
            <a:off x="2757487" y="2992438"/>
            <a:ext cx="5083175" cy="62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1379" name="Rectangle 128">
            <a:extLst>
              <a:ext uri="{FF2B5EF4-FFF2-40B4-BE49-F238E27FC236}">
                <a16:creationId xmlns:a16="http://schemas.microsoft.com/office/drawing/2014/main" id="{1E258B36-9392-4E31-B94B-ECD6630D6B78}"/>
              </a:ext>
            </a:extLst>
          </p:cNvPr>
          <p:cNvSpPr>
            <a:spLocks noChangeArrowheads="1"/>
          </p:cNvSpPr>
          <p:nvPr/>
        </p:nvSpPr>
        <p:spPr bwMode="auto">
          <a:xfrm rot="5400000">
            <a:off x="2884487" y="3109913"/>
            <a:ext cx="5083175" cy="62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01380" name="Rectangle 298">
            <a:extLst>
              <a:ext uri="{FF2B5EF4-FFF2-40B4-BE49-F238E27FC236}">
                <a16:creationId xmlns:a16="http://schemas.microsoft.com/office/drawing/2014/main" id="{8ABA205C-89B7-481B-B9F4-834BE99D2682}"/>
              </a:ext>
            </a:extLst>
          </p:cNvPr>
          <p:cNvSpPr>
            <a:spLocks noChangeArrowheads="1"/>
          </p:cNvSpPr>
          <p:nvPr/>
        </p:nvSpPr>
        <p:spPr bwMode="auto">
          <a:xfrm>
            <a:off x="685800" y="457200"/>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lgn="ctr">
              <a:spcBef>
                <a:spcPct val="0"/>
              </a:spcBef>
              <a:buClrTx/>
              <a:buSzTx/>
              <a:buFontTx/>
              <a:buNone/>
            </a:pPr>
            <a:r>
              <a:rPr lang="en-US" altLang="en-US" sz="3200">
                <a:latin typeface="Arial" panose="020B0604020202020204" pitchFamily="34" charset="0"/>
              </a:rPr>
              <a:t>A simplified layout of a capacitor array</a:t>
            </a:r>
          </a:p>
        </p:txBody>
      </p:sp>
      <p:pic>
        <p:nvPicPr>
          <p:cNvPr id="101381" name="Picture 1">
            <a:extLst>
              <a:ext uri="{FF2B5EF4-FFF2-40B4-BE49-F238E27FC236}">
                <a16:creationId xmlns:a16="http://schemas.microsoft.com/office/drawing/2014/main" id="{48C97623-4091-4CEE-B86D-25C11DD05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5" y="1412875"/>
            <a:ext cx="70834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FA0011-A7EE-47A4-9F4B-7082B2FB71AC}"/>
              </a:ext>
            </a:extLst>
          </p:cNvPr>
          <p:cNvSpPr/>
          <p:nvPr/>
        </p:nvSpPr>
        <p:spPr>
          <a:xfrm>
            <a:off x="258763" y="1111250"/>
            <a:ext cx="8737600" cy="1016000"/>
          </a:xfrm>
          <a:prstGeom prst="rect">
            <a:avLst/>
          </a:prstGeom>
        </p:spPr>
        <p:txBody>
          <a:bodyPr>
            <a:spAutoFit/>
          </a:bodyPr>
          <a:lstStyle/>
          <a:p>
            <a:pPr>
              <a:defRPr/>
            </a:pPr>
            <a:r>
              <a:rPr lang="en-US" sz="2000" dirty="0">
                <a:solidFill>
                  <a:srgbClr val="242021"/>
                </a:solidFill>
                <a:latin typeface="+mn-lt"/>
                <a:cs typeface="Arial" panose="020B0604020202020204" pitchFamily="34" charset="0"/>
              </a:rPr>
              <a:t>The circuit of Fig. 19.37(a) is designed for a nominal gain of </a:t>
            </a:r>
            <a:r>
              <a:rPr lang="en-US" sz="2000" i="1" dirty="0">
                <a:solidFill>
                  <a:srgbClr val="242021"/>
                </a:solidFill>
                <a:latin typeface="+mn-lt"/>
                <a:cs typeface="Arial" panose="020B0604020202020204" pitchFamily="34" charset="0"/>
              </a:rPr>
              <a:t>C</a:t>
            </a:r>
            <a:r>
              <a:rPr lang="en-US" sz="2000" baseline="-25000" dirty="0">
                <a:solidFill>
                  <a:srgbClr val="242021"/>
                </a:solidFill>
                <a:latin typeface="+mn-lt"/>
                <a:cs typeface="Arial" panose="020B0604020202020204" pitchFamily="34" charset="0"/>
              </a:rPr>
              <a:t>1</a:t>
            </a:r>
            <a:r>
              <a:rPr lang="en-US" sz="2000" i="1" dirty="0">
                <a:solidFill>
                  <a:srgbClr val="242021"/>
                </a:solidFill>
                <a:latin typeface="+mn-lt"/>
                <a:cs typeface="Arial" panose="020B0604020202020204" pitchFamily="34" charset="0"/>
              </a:rPr>
              <a:t>/C</a:t>
            </a:r>
            <a:r>
              <a:rPr lang="en-US" sz="2000" baseline="-25000" dirty="0">
                <a:solidFill>
                  <a:srgbClr val="242021"/>
                </a:solidFill>
                <a:latin typeface="+mn-lt"/>
                <a:cs typeface="Arial" panose="020B0604020202020204" pitchFamily="34" charset="0"/>
              </a:rPr>
              <a:t>2 </a:t>
            </a:r>
            <a:r>
              <a:rPr lang="en-US" sz="2000" dirty="0">
                <a:solidFill>
                  <a:srgbClr val="242021"/>
                </a:solidFill>
                <a:latin typeface="+mn-lt"/>
                <a:cs typeface="Arial" panose="020B0604020202020204" pitchFamily="34" charset="0"/>
              </a:rPr>
              <a:t>= 8. How should </a:t>
            </a:r>
            <a:r>
              <a:rPr lang="en-US" sz="2000" i="1" dirty="0">
                <a:solidFill>
                  <a:srgbClr val="242021"/>
                </a:solidFill>
                <a:latin typeface="+mn-lt"/>
                <a:cs typeface="Arial" panose="020B0604020202020204" pitchFamily="34" charset="0"/>
              </a:rPr>
              <a:t>C</a:t>
            </a:r>
            <a:r>
              <a:rPr lang="en-US" sz="2000" baseline="-25000" dirty="0">
                <a:solidFill>
                  <a:srgbClr val="242021"/>
                </a:solidFill>
                <a:latin typeface="+mn-lt"/>
                <a:cs typeface="Arial" panose="020B0604020202020204" pitchFamily="34" charset="0"/>
              </a:rPr>
              <a:t>1</a:t>
            </a:r>
            <a:r>
              <a:rPr lang="en-US" sz="2000" dirty="0">
                <a:solidFill>
                  <a:srgbClr val="242021"/>
                </a:solidFill>
                <a:latin typeface="+mn-lt"/>
                <a:cs typeface="Arial" panose="020B0604020202020204" pitchFamily="34" charset="0"/>
              </a:rPr>
              <a:t> and </a:t>
            </a:r>
            <a:r>
              <a:rPr lang="en-US" sz="2000" i="1" dirty="0">
                <a:solidFill>
                  <a:srgbClr val="242021"/>
                </a:solidFill>
                <a:latin typeface="+mn-lt"/>
                <a:cs typeface="Arial" panose="020B0604020202020204" pitchFamily="34" charset="0"/>
              </a:rPr>
              <a:t>C</a:t>
            </a:r>
            <a:r>
              <a:rPr lang="en-US" sz="2000" baseline="-25000" dirty="0">
                <a:solidFill>
                  <a:srgbClr val="242021"/>
                </a:solidFill>
                <a:latin typeface="+mn-lt"/>
                <a:cs typeface="Arial" panose="020B0604020202020204" pitchFamily="34" charset="0"/>
              </a:rPr>
              <a:t>2</a:t>
            </a:r>
            <a:r>
              <a:rPr lang="en-US" sz="2000" dirty="0">
                <a:solidFill>
                  <a:srgbClr val="242021"/>
                </a:solidFill>
                <a:latin typeface="+mn-lt"/>
                <a:cs typeface="Arial" panose="020B0604020202020204" pitchFamily="34" charset="0"/>
              </a:rPr>
              <a:t> be laid out to ensure precise definition of the gain?</a:t>
            </a:r>
            <a:r>
              <a:rPr lang="en-US" sz="2000" dirty="0">
                <a:latin typeface="+mn-lt"/>
                <a:cs typeface="Arial" panose="020B0604020202020204" pitchFamily="34" charset="0"/>
              </a:rPr>
              <a:t> </a:t>
            </a:r>
            <a:br>
              <a:rPr lang="en-US" sz="2000" dirty="0">
                <a:latin typeface="+mn-lt"/>
                <a:cs typeface="Arial" panose="020B0604020202020204" pitchFamily="34" charset="0"/>
              </a:rPr>
            </a:br>
            <a:endParaRPr lang="en-GB" sz="2000" dirty="0">
              <a:latin typeface="+mn-lt"/>
              <a:cs typeface="Arial" panose="020B0604020202020204" pitchFamily="34" charset="0"/>
            </a:endParaRPr>
          </a:p>
        </p:txBody>
      </p:sp>
      <p:pic>
        <p:nvPicPr>
          <p:cNvPr id="102403" name="Picture 3">
            <a:extLst>
              <a:ext uri="{FF2B5EF4-FFF2-40B4-BE49-F238E27FC236}">
                <a16:creationId xmlns:a16="http://schemas.microsoft.com/office/drawing/2014/main" id="{DD445BCE-00B8-42D2-AECD-93E6799A0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774825"/>
            <a:ext cx="4467225"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4" name="Picture 4">
            <a:extLst>
              <a:ext uri="{FF2B5EF4-FFF2-40B4-BE49-F238E27FC236}">
                <a16:creationId xmlns:a16="http://schemas.microsoft.com/office/drawing/2014/main" id="{B83E323A-A3B0-410D-A031-140DEDBA8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25" y="1843088"/>
            <a:ext cx="2962275"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EA253E5-1B65-4132-90E2-FBBDCC49A83D}"/>
              </a:ext>
            </a:extLst>
          </p:cNvPr>
          <p:cNvSpPr/>
          <p:nvPr/>
        </p:nvSpPr>
        <p:spPr>
          <a:xfrm>
            <a:off x="258763" y="4703763"/>
            <a:ext cx="8737600" cy="2216150"/>
          </a:xfrm>
          <a:prstGeom prst="rect">
            <a:avLst/>
          </a:prstGeom>
        </p:spPr>
        <p:txBody>
          <a:bodyPr>
            <a:spAutoFit/>
          </a:bodyPr>
          <a:lstStyle/>
          <a:p>
            <a:pPr algn="just">
              <a:defRPr/>
            </a:pPr>
            <a:r>
              <a:rPr lang="en-US" b="1" dirty="0">
                <a:solidFill>
                  <a:srgbClr val="242021"/>
                </a:solidFill>
                <a:latin typeface="+mn-lt"/>
              </a:rPr>
              <a:t>Solution</a:t>
            </a:r>
          </a:p>
          <a:p>
            <a:pPr algn="just">
              <a:defRPr/>
            </a:pPr>
            <a:r>
              <a:rPr lang="en-US" sz="2000" dirty="0">
                <a:solidFill>
                  <a:srgbClr val="242021"/>
                </a:solidFill>
                <a:latin typeface="+mn-lt"/>
                <a:cs typeface="Arial" panose="020B0604020202020204" pitchFamily="34" charset="0"/>
              </a:rPr>
              <a:t>We form </a:t>
            </a:r>
            <a:r>
              <a:rPr lang="en-US" sz="2000" i="1" dirty="0">
                <a:solidFill>
                  <a:srgbClr val="242021"/>
                </a:solidFill>
                <a:latin typeface="+mn-lt"/>
                <a:cs typeface="Arial" panose="020B0604020202020204" pitchFamily="34" charset="0"/>
              </a:rPr>
              <a:t>C</a:t>
            </a:r>
            <a:r>
              <a:rPr lang="en-US" sz="2000" dirty="0">
                <a:solidFill>
                  <a:srgbClr val="242021"/>
                </a:solidFill>
                <a:latin typeface="+mn-lt"/>
                <a:cs typeface="Arial" panose="020B0604020202020204" pitchFamily="34" charset="0"/>
              </a:rPr>
              <a:t>1 as 8 unit capacitors, each equal to </a:t>
            </a:r>
            <a:r>
              <a:rPr lang="en-US" sz="2000" i="1" dirty="0">
                <a:solidFill>
                  <a:srgbClr val="242021"/>
                </a:solidFill>
                <a:latin typeface="+mn-lt"/>
                <a:cs typeface="Arial" panose="020B0604020202020204" pitchFamily="34" charset="0"/>
              </a:rPr>
              <a:t>C</a:t>
            </a:r>
            <a:r>
              <a:rPr lang="en-US" sz="2000" dirty="0">
                <a:solidFill>
                  <a:srgbClr val="242021"/>
                </a:solidFill>
                <a:latin typeface="+mn-lt"/>
                <a:cs typeface="Arial" panose="020B0604020202020204" pitchFamily="34" charset="0"/>
              </a:rPr>
              <a:t>2, and place all of the units in a square array [Fig. 19.37(b)]. Note that (1) </a:t>
            </a:r>
            <a:r>
              <a:rPr lang="en-US" sz="2000" i="1" dirty="0">
                <a:solidFill>
                  <a:srgbClr val="242021"/>
                </a:solidFill>
                <a:latin typeface="+mn-lt"/>
                <a:cs typeface="Arial" panose="020B0604020202020204" pitchFamily="34" charset="0"/>
              </a:rPr>
              <a:t>C</a:t>
            </a:r>
            <a:r>
              <a:rPr lang="en-US" sz="2000" baseline="-25000" dirty="0">
                <a:solidFill>
                  <a:srgbClr val="242021"/>
                </a:solidFill>
                <a:latin typeface="+mn-lt"/>
                <a:cs typeface="Arial" panose="020B0604020202020204" pitchFamily="34" charset="0"/>
              </a:rPr>
              <a:t>2</a:t>
            </a:r>
            <a:r>
              <a:rPr lang="en-US" sz="2000" dirty="0">
                <a:solidFill>
                  <a:srgbClr val="242021"/>
                </a:solidFill>
                <a:latin typeface="+mn-lt"/>
                <a:cs typeface="Arial" panose="020B0604020202020204" pitchFamily="34" charset="0"/>
              </a:rPr>
              <a:t> is symmetrically surrounded by the units comprising </a:t>
            </a:r>
            <a:r>
              <a:rPr lang="en-US" sz="2000" i="1" dirty="0">
                <a:solidFill>
                  <a:srgbClr val="242021"/>
                </a:solidFill>
                <a:latin typeface="+mn-lt"/>
                <a:cs typeface="Arial" panose="020B0604020202020204" pitchFamily="34" charset="0"/>
              </a:rPr>
              <a:t>C</a:t>
            </a:r>
            <a:r>
              <a:rPr lang="en-US" sz="2000" baseline="-25000" dirty="0">
                <a:solidFill>
                  <a:srgbClr val="242021"/>
                </a:solidFill>
                <a:latin typeface="+mn-lt"/>
                <a:cs typeface="Arial" panose="020B0604020202020204" pitchFamily="34" charset="0"/>
              </a:rPr>
              <a:t>1</a:t>
            </a:r>
            <a:r>
              <a:rPr lang="en-US" sz="2000" dirty="0">
                <a:solidFill>
                  <a:srgbClr val="242021"/>
                </a:solidFill>
                <a:latin typeface="+mn-lt"/>
                <a:cs typeface="Arial" panose="020B0604020202020204" pitchFamily="34" charset="0"/>
              </a:rPr>
              <a:t> so that the effect of vertical or horizontal gradients is canceled to the first order; and (2) dummy capacitor units are placed around the main array, creating approximately</a:t>
            </a:r>
            <a:br>
              <a:rPr lang="en-US" sz="2000" dirty="0">
                <a:solidFill>
                  <a:srgbClr val="242021"/>
                </a:solidFill>
                <a:latin typeface="+mn-lt"/>
                <a:cs typeface="Arial" panose="020B0604020202020204" pitchFamily="34" charset="0"/>
              </a:rPr>
            </a:br>
            <a:r>
              <a:rPr lang="en-US" sz="2000" dirty="0">
                <a:solidFill>
                  <a:srgbClr val="242021"/>
                </a:solidFill>
                <a:latin typeface="+mn-lt"/>
                <a:cs typeface="Arial" panose="020B0604020202020204" pitchFamily="34" charset="0"/>
              </a:rPr>
              <a:t>the same environment for the units of </a:t>
            </a:r>
            <a:r>
              <a:rPr lang="en-US" sz="2000" i="1" dirty="0">
                <a:solidFill>
                  <a:srgbClr val="242021"/>
                </a:solidFill>
                <a:latin typeface="+mn-lt"/>
                <a:cs typeface="Arial" panose="020B0604020202020204" pitchFamily="34" charset="0"/>
              </a:rPr>
              <a:t>C</a:t>
            </a:r>
            <a:r>
              <a:rPr lang="en-US" sz="2000" baseline="-25000" dirty="0">
                <a:solidFill>
                  <a:srgbClr val="242021"/>
                </a:solidFill>
                <a:latin typeface="+mn-lt"/>
                <a:cs typeface="Arial" panose="020B0604020202020204" pitchFamily="34" charset="0"/>
              </a:rPr>
              <a:t>1 </a:t>
            </a:r>
            <a:r>
              <a:rPr lang="en-US" sz="2000" dirty="0">
                <a:solidFill>
                  <a:srgbClr val="242021"/>
                </a:solidFill>
                <a:latin typeface="+mn-lt"/>
                <a:cs typeface="Arial" panose="020B0604020202020204" pitchFamily="34" charset="0"/>
              </a:rPr>
              <a:t>as that seen by </a:t>
            </a:r>
            <a:r>
              <a:rPr lang="en-US" sz="2000" i="1" dirty="0">
                <a:solidFill>
                  <a:srgbClr val="242021"/>
                </a:solidFill>
                <a:latin typeface="+mn-lt"/>
                <a:cs typeface="Arial" panose="020B0604020202020204" pitchFamily="34" charset="0"/>
              </a:rPr>
              <a:t>C</a:t>
            </a:r>
            <a:r>
              <a:rPr lang="en-US" sz="2000" baseline="-25000" dirty="0">
                <a:solidFill>
                  <a:srgbClr val="242021"/>
                </a:solidFill>
                <a:latin typeface="+mn-lt"/>
                <a:cs typeface="Arial" panose="020B0604020202020204" pitchFamily="34" charset="0"/>
              </a:rPr>
              <a:t>2</a:t>
            </a:r>
            <a:r>
              <a:rPr lang="en-US" sz="2000" dirty="0">
                <a:solidFill>
                  <a:srgbClr val="242021"/>
                </a:solidFill>
                <a:latin typeface="+mn-lt"/>
                <a:cs typeface="Arial" panose="020B0604020202020204" pitchFamily="34" charset="0"/>
              </a:rPr>
              <a:t>.</a:t>
            </a:r>
            <a:endParaRPr lang="en-GB" dirty="0"/>
          </a:p>
        </p:txBody>
      </p:sp>
      <p:sp>
        <p:nvSpPr>
          <p:cNvPr id="102406" name="Rectangle 298">
            <a:extLst>
              <a:ext uri="{FF2B5EF4-FFF2-40B4-BE49-F238E27FC236}">
                <a16:creationId xmlns:a16="http://schemas.microsoft.com/office/drawing/2014/main" id="{B29BD2C7-41EA-4C2A-BB73-A9FCB97B3E22}"/>
              </a:ext>
            </a:extLst>
          </p:cNvPr>
          <p:cNvSpPr>
            <a:spLocks noChangeArrowheads="1"/>
          </p:cNvSpPr>
          <p:nvPr/>
        </p:nvSpPr>
        <p:spPr bwMode="auto">
          <a:xfrm>
            <a:off x="685800" y="206375"/>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lgn="ctr">
              <a:spcBef>
                <a:spcPct val="0"/>
              </a:spcBef>
              <a:buClrTx/>
              <a:buSzTx/>
              <a:buFontTx/>
              <a:buNone/>
            </a:pPr>
            <a:r>
              <a:rPr lang="en-US" altLang="en-US" sz="3200">
                <a:latin typeface="Arial" panose="020B0604020202020204" pitchFamily="34" charset="0"/>
              </a:rPr>
              <a:t>Common Centroid Structures(examples)</a:t>
            </a:r>
          </a:p>
        </p:txBody>
      </p:sp>
      <p:sp>
        <p:nvSpPr>
          <p:cNvPr id="102407" name="Rectangle 298">
            <a:extLst>
              <a:ext uri="{FF2B5EF4-FFF2-40B4-BE49-F238E27FC236}">
                <a16:creationId xmlns:a16="http://schemas.microsoft.com/office/drawing/2014/main" id="{B0EF613B-72E0-4967-8F27-AEEC811719A1}"/>
              </a:ext>
            </a:extLst>
          </p:cNvPr>
          <p:cNvSpPr>
            <a:spLocks noChangeArrowheads="1"/>
          </p:cNvSpPr>
          <p:nvPr/>
        </p:nvSpPr>
        <p:spPr bwMode="auto">
          <a:xfrm>
            <a:off x="-930275" y="4076700"/>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lgn="ctr">
              <a:spcBef>
                <a:spcPct val="0"/>
              </a:spcBef>
              <a:buClrTx/>
              <a:buSzTx/>
              <a:buFontTx/>
              <a:buNone/>
            </a:pPr>
            <a:endParaRPr lang="en-US" altLang="en-US" sz="3200">
              <a:latin typeface="Arial" panose="020B0604020202020204" pitchFamily="34" charset="0"/>
            </a:endParaRPr>
          </a:p>
        </p:txBody>
      </p:sp>
      <p:sp>
        <p:nvSpPr>
          <p:cNvPr id="102408" name="Rectangle 8">
            <a:extLst>
              <a:ext uri="{FF2B5EF4-FFF2-40B4-BE49-F238E27FC236}">
                <a16:creationId xmlns:a16="http://schemas.microsoft.com/office/drawing/2014/main" id="{4E622287-A0A6-425D-9000-3EA96353F178}"/>
              </a:ext>
            </a:extLst>
          </p:cNvPr>
          <p:cNvSpPr>
            <a:spLocks noChangeArrowheads="1"/>
          </p:cNvSpPr>
          <p:nvPr/>
        </p:nvSpPr>
        <p:spPr bwMode="auto">
          <a:xfrm>
            <a:off x="719138" y="4132263"/>
            <a:ext cx="75787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lgn="just">
              <a:spcBef>
                <a:spcPct val="0"/>
              </a:spcBef>
              <a:buClrTx/>
              <a:buSzTx/>
              <a:buFontTx/>
              <a:buNone/>
            </a:pPr>
            <a:r>
              <a:rPr lang="en-US" altLang="en-US" sz="1800">
                <a:solidFill>
                  <a:srgbClr val="0070C0"/>
                </a:solidFill>
              </a:rPr>
              <a:t>Behzad Razavi, “Design of Analog CMOS Integrated Circuits, 2nd Edition”, Chap. 19 Layout and Packaging, page 752.</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BE6F85A-97A3-4C9E-B21F-617F440BD868}"/>
              </a:ext>
            </a:extLst>
          </p:cNvPr>
          <p:cNvSpPr>
            <a:spLocks noGrp="1" noChangeArrowheads="1"/>
          </p:cNvSpPr>
          <p:nvPr>
            <p:ph type="title"/>
          </p:nvPr>
        </p:nvSpPr>
        <p:spPr>
          <a:xfrm>
            <a:off x="211015" y="136968"/>
            <a:ext cx="8536971" cy="724113"/>
          </a:xfrm>
        </p:spPr>
        <p:txBody>
          <a:bodyPr/>
          <a:lstStyle/>
          <a:p>
            <a:r>
              <a:rPr lang="en-US" altLang="en-US" sz="3600" dirty="0">
                <a:solidFill>
                  <a:srgbClr val="FF0000"/>
                </a:solidFill>
                <a:latin typeface="Arial Black" panose="020B0A04020102020204" pitchFamily="34" charset="0"/>
              </a:rPr>
              <a:t>Integrated Resistor Cross-section</a:t>
            </a:r>
          </a:p>
        </p:txBody>
      </p:sp>
      <p:sp>
        <p:nvSpPr>
          <p:cNvPr id="94211" name="Rectangle 3">
            <a:extLst>
              <a:ext uri="{FF2B5EF4-FFF2-40B4-BE49-F238E27FC236}">
                <a16:creationId xmlns:a16="http://schemas.microsoft.com/office/drawing/2014/main" id="{1690482A-989E-443F-AD6D-6D524BFA84E1}"/>
              </a:ext>
            </a:extLst>
          </p:cNvPr>
          <p:cNvSpPr>
            <a:spLocks noGrp="1" noChangeArrowheads="1"/>
          </p:cNvSpPr>
          <p:nvPr>
            <p:ph type="body" idx="1"/>
          </p:nvPr>
        </p:nvSpPr>
        <p:spPr>
          <a:xfrm>
            <a:off x="762000" y="1600200"/>
            <a:ext cx="7772400" cy="5078413"/>
          </a:xfrm>
        </p:spPr>
        <p:txBody>
          <a:bodyPr/>
          <a:lstStyle/>
          <a:p>
            <a:pPr>
              <a:lnSpc>
                <a:spcPct val="130000"/>
              </a:lnSpc>
              <a:defRPr/>
            </a:pPr>
            <a:r>
              <a:rPr lang="en-US" altLang="en-US" sz="2000" dirty="0">
                <a:latin typeface="Arial" panose="020B0604020202020204" pitchFamily="34" charset="0"/>
              </a:rPr>
              <a:t>A resistor is made of a strip of resistive layer</a:t>
            </a:r>
            <a:r>
              <a:rPr lang="en-US" altLang="en-US" dirty="0">
                <a:latin typeface="Arial" panose="020B0604020202020204" pitchFamily="34" charset="0"/>
              </a:rPr>
              <a:t>.</a:t>
            </a:r>
            <a:endParaRPr lang="en-US" altLang="en-US" dirty="0">
              <a:solidFill>
                <a:srgbClr val="0000CC"/>
              </a:solidFill>
              <a:latin typeface="Arial" panose="020B0604020202020204" pitchFamily="34" charset="0"/>
            </a:endParaRPr>
          </a:p>
          <a:p>
            <a:pPr>
              <a:defRPr/>
            </a:pPr>
            <a:endParaRPr lang="en-US" altLang="en-US" dirty="0"/>
          </a:p>
          <a:p>
            <a:pPr>
              <a:defRPr/>
            </a:pPr>
            <a:endParaRPr lang="en-US" altLang="en-US" dirty="0"/>
          </a:p>
          <a:p>
            <a:pPr>
              <a:defRPr/>
            </a:pPr>
            <a:endParaRPr lang="en-US" altLang="en-US" dirty="0"/>
          </a:p>
          <a:p>
            <a:pPr>
              <a:defRPr/>
            </a:pPr>
            <a:endParaRPr lang="en-US" altLang="en-US" dirty="0"/>
          </a:p>
          <a:p>
            <a:pPr>
              <a:defRPr/>
            </a:pPr>
            <a:endParaRPr lang="en-US" altLang="en-US" dirty="0"/>
          </a:p>
          <a:p>
            <a:pPr>
              <a:defRPr/>
            </a:pPr>
            <a:endParaRPr lang="en-US" altLang="en-US" sz="2000" dirty="0"/>
          </a:p>
          <a:p>
            <a:pPr>
              <a:defRPr/>
            </a:pPr>
            <a:endParaRPr lang="en-US" altLang="en-US" sz="2000" dirty="0"/>
          </a:p>
          <a:p>
            <a:pPr>
              <a:defRPr/>
            </a:pPr>
            <a:r>
              <a:rPr lang="en-US" altLang="en-US" sz="2000" dirty="0">
                <a:latin typeface="Symbol" panose="05050102010706020507" pitchFamily="18" charset="2"/>
              </a:rPr>
              <a:t>r</a:t>
            </a:r>
            <a:r>
              <a:rPr lang="en-US" altLang="en-US" sz="2000" dirty="0"/>
              <a:t> = </a:t>
            </a:r>
            <a:r>
              <a:rPr lang="en-US" altLang="en-US" sz="2000" i="1" dirty="0"/>
              <a:t>resistivity</a:t>
            </a:r>
            <a:r>
              <a:rPr lang="en-US" altLang="en-US" sz="2000" dirty="0"/>
              <a:t> (</a:t>
            </a:r>
            <a:r>
              <a:rPr lang="en-US" altLang="en-US" sz="2000" dirty="0">
                <a:latin typeface="Symbol" panose="05050102010706020507" pitchFamily="18" charset="2"/>
              </a:rPr>
              <a:t>W</a:t>
            </a:r>
            <a:r>
              <a:rPr lang="en-US" altLang="en-US" sz="2000" dirty="0"/>
              <a:t>*m)</a:t>
            </a:r>
          </a:p>
          <a:p>
            <a:pPr>
              <a:defRPr/>
            </a:pPr>
            <a:r>
              <a:rPr lang="en-US" altLang="en-US" sz="2000" dirty="0"/>
              <a:t>R</a:t>
            </a:r>
            <a:r>
              <a:rPr lang="en-US" altLang="en-US" sz="2000" baseline="-25000" dirty="0"/>
              <a:t></a:t>
            </a:r>
            <a:r>
              <a:rPr lang="en-US" altLang="en-US" sz="2000" dirty="0"/>
              <a:t> = sheet resistance (W/)</a:t>
            </a:r>
          </a:p>
          <a:p>
            <a:pPr marL="0" indent="0">
              <a:buFont typeface="Wingdings" panose="05000000000000000000" pitchFamily="2" charset="2"/>
              <a:buNone/>
              <a:defRPr/>
            </a:pPr>
            <a:r>
              <a:rPr lang="en-US" altLang="en-US" sz="2000" dirty="0"/>
              <a:t>       is a dimensionless unit(!)</a:t>
            </a:r>
          </a:p>
          <a:p>
            <a:pPr>
              <a:defRPr/>
            </a:pPr>
            <a:r>
              <a:rPr lang="en-US" altLang="en-US" sz="2000" dirty="0"/>
              <a:t>The endings resistance can be significant!</a:t>
            </a:r>
            <a:r>
              <a:rPr lang="en-US" altLang="en-US" dirty="0"/>
              <a:t> </a:t>
            </a:r>
          </a:p>
        </p:txBody>
      </p:sp>
      <p:graphicFrame>
        <p:nvGraphicFramePr>
          <p:cNvPr id="106500" name="Object 4">
            <a:extLst>
              <a:ext uri="{FF2B5EF4-FFF2-40B4-BE49-F238E27FC236}">
                <a16:creationId xmlns:a16="http://schemas.microsoft.com/office/drawing/2014/main" id="{E9950EEC-AB41-48C1-A67A-3231740F26B7}"/>
              </a:ext>
            </a:extLst>
          </p:cNvPr>
          <p:cNvGraphicFramePr>
            <a:graphicFrameLocks noChangeAspect="1"/>
          </p:cNvGraphicFramePr>
          <p:nvPr/>
        </p:nvGraphicFramePr>
        <p:xfrm>
          <a:off x="1905000" y="2286000"/>
          <a:ext cx="5181600" cy="1285875"/>
        </p:xfrm>
        <a:graphic>
          <a:graphicData uri="http://schemas.openxmlformats.org/presentationml/2006/ole">
            <mc:AlternateContent xmlns:mc="http://schemas.openxmlformats.org/markup-compatibility/2006">
              <mc:Choice xmlns:v="urn:schemas-microsoft-com:vml" Requires="v">
                <p:oleObj spid="_x0000_s26869" name="Photo Editor Photo" r:id="rId3" imgW="3914286" imgH="971686" progId="MSPhotoEd.3">
                  <p:embed/>
                </p:oleObj>
              </mc:Choice>
              <mc:Fallback>
                <p:oleObj name="Photo Editor Photo" r:id="rId3" imgW="3914286" imgH="971686" progId="MSPhotoEd.3">
                  <p:embed/>
                  <p:pic>
                    <p:nvPicPr>
                      <p:cNvPr id="106500" name="Object 4">
                        <a:extLst>
                          <a:ext uri="{FF2B5EF4-FFF2-40B4-BE49-F238E27FC236}">
                            <a16:creationId xmlns:a16="http://schemas.microsoft.com/office/drawing/2014/main" id="{E9950EEC-AB41-48C1-A67A-3231740F26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86000"/>
                        <a:ext cx="51816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106501" name="Group 5">
            <a:extLst>
              <a:ext uri="{FF2B5EF4-FFF2-40B4-BE49-F238E27FC236}">
                <a16:creationId xmlns:a16="http://schemas.microsoft.com/office/drawing/2014/main" id="{AB55593E-352C-43AF-B479-BFF36148F65C}"/>
              </a:ext>
            </a:extLst>
          </p:cNvPr>
          <p:cNvGrpSpPr>
            <a:grpSpLocks/>
          </p:cNvGrpSpPr>
          <p:nvPr/>
        </p:nvGrpSpPr>
        <p:grpSpPr bwMode="auto">
          <a:xfrm>
            <a:off x="3276600" y="3733800"/>
            <a:ext cx="2651125" cy="854075"/>
            <a:chOff x="528" y="1218"/>
            <a:chExt cx="1670" cy="538"/>
          </a:xfrm>
        </p:grpSpPr>
        <p:graphicFrame>
          <p:nvGraphicFramePr>
            <p:cNvPr id="106503" name="Object 6">
              <a:extLst>
                <a:ext uri="{FF2B5EF4-FFF2-40B4-BE49-F238E27FC236}">
                  <a16:creationId xmlns:a16="http://schemas.microsoft.com/office/drawing/2014/main" id="{F82AF662-D168-4CBC-8319-FF62488EBE1D}"/>
                </a:ext>
              </a:extLst>
            </p:cNvPr>
            <p:cNvGraphicFramePr>
              <a:graphicFrameLocks noChangeAspect="1"/>
            </p:cNvGraphicFramePr>
            <p:nvPr/>
          </p:nvGraphicFramePr>
          <p:xfrm>
            <a:off x="528" y="1218"/>
            <a:ext cx="1603" cy="538"/>
          </p:xfrm>
          <a:graphic>
            <a:graphicData uri="http://schemas.openxmlformats.org/presentationml/2006/ole">
              <mc:AlternateContent xmlns:mc="http://schemas.openxmlformats.org/markup-compatibility/2006">
                <mc:Choice xmlns:v="urn:schemas-microsoft-com:vml" Requires="v">
                  <p:oleObj spid="_x0000_s26870" name="Equation" r:id="rId5" imgW="37396825" imgH="12609524" progId="Equation.DSMT4">
                    <p:embed/>
                  </p:oleObj>
                </mc:Choice>
                <mc:Fallback>
                  <p:oleObj name="Equation" r:id="rId5" imgW="37396825" imgH="12609524" progId="Equation.DSMT4">
                    <p:embed/>
                    <p:pic>
                      <p:nvPicPr>
                        <p:cNvPr id="106503" name="Object 6">
                          <a:extLst>
                            <a:ext uri="{FF2B5EF4-FFF2-40B4-BE49-F238E27FC236}">
                              <a16:creationId xmlns:a16="http://schemas.microsoft.com/office/drawing/2014/main" id="{F82AF662-D168-4CBC-8319-FF62488EBE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1218"/>
                          <a:ext cx="1603"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6504" name="Rectangle 7">
              <a:extLst>
                <a:ext uri="{FF2B5EF4-FFF2-40B4-BE49-F238E27FC236}">
                  <a16:creationId xmlns:a16="http://schemas.microsoft.com/office/drawing/2014/main" id="{124DA1B5-8382-4479-AF4B-C3F173B71EE5}"/>
                </a:ext>
              </a:extLst>
            </p:cNvPr>
            <p:cNvSpPr>
              <a:spLocks noChangeArrowheads="1"/>
            </p:cNvSpPr>
            <p:nvPr/>
          </p:nvSpPr>
          <p:spPr bwMode="auto">
            <a:xfrm>
              <a:off x="2112" y="1512"/>
              <a:ext cx="86" cy="86"/>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grpSp>
      <p:graphicFrame>
        <p:nvGraphicFramePr>
          <p:cNvPr id="106502" name="Object 2">
            <a:extLst>
              <a:ext uri="{FF2B5EF4-FFF2-40B4-BE49-F238E27FC236}">
                <a16:creationId xmlns:a16="http://schemas.microsoft.com/office/drawing/2014/main" id="{2858ADFD-0F00-4FC1-8145-938FA0ED6FB9}"/>
              </a:ext>
            </a:extLst>
          </p:cNvPr>
          <p:cNvGraphicFramePr>
            <a:graphicFrameLocks noChangeAspect="1"/>
          </p:cNvGraphicFramePr>
          <p:nvPr/>
        </p:nvGraphicFramePr>
        <p:xfrm>
          <a:off x="6669088" y="3862388"/>
          <a:ext cx="1666875" cy="596900"/>
        </p:xfrm>
        <a:graphic>
          <a:graphicData uri="http://schemas.openxmlformats.org/presentationml/2006/ole">
            <mc:AlternateContent xmlns:mc="http://schemas.openxmlformats.org/markup-compatibility/2006">
              <mc:Choice xmlns:v="urn:schemas-microsoft-com:vml" Requires="v">
                <p:oleObj spid="_x0000_s26871" name="Equation" r:id="rId7" imgW="1091726" imgH="393529" progId="Equation.DSMT4">
                  <p:embed/>
                </p:oleObj>
              </mc:Choice>
              <mc:Fallback>
                <p:oleObj name="Equation" r:id="rId7" imgW="1091726" imgH="393529" progId="Equation.DSMT4">
                  <p:embed/>
                  <p:pic>
                    <p:nvPicPr>
                      <p:cNvPr id="106502" name="Object 2">
                        <a:extLst>
                          <a:ext uri="{FF2B5EF4-FFF2-40B4-BE49-F238E27FC236}">
                            <a16:creationId xmlns:a16="http://schemas.microsoft.com/office/drawing/2014/main" id="{2858ADFD-0F00-4FC1-8145-938FA0ED6F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9088" y="3862388"/>
                        <a:ext cx="16668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Small signal models</a:t>
            </a:r>
            <a:endParaRPr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5" name="Picture 4"/>
          <p:cNvPicPr>
            <a:picLocks noChangeAspect="1"/>
          </p:cNvPicPr>
          <p:nvPr/>
        </p:nvPicPr>
        <p:blipFill>
          <a:blip r:embed="rId3"/>
          <a:stretch>
            <a:fillRect/>
          </a:stretch>
        </p:blipFill>
        <p:spPr>
          <a:xfrm>
            <a:off x="934851" y="933500"/>
            <a:ext cx="1600119" cy="784058"/>
          </a:xfrm>
          <a:prstGeom prst="rect">
            <a:avLst/>
          </a:prstGeom>
        </p:spPr>
      </p:pic>
      <p:pic>
        <p:nvPicPr>
          <p:cNvPr id="2" name="Picture 1"/>
          <p:cNvPicPr>
            <a:picLocks noChangeAspect="1"/>
          </p:cNvPicPr>
          <p:nvPr/>
        </p:nvPicPr>
        <p:blipFill>
          <a:blip r:embed="rId4"/>
          <a:stretch>
            <a:fillRect/>
          </a:stretch>
        </p:blipFill>
        <p:spPr>
          <a:xfrm>
            <a:off x="3816208" y="1749120"/>
            <a:ext cx="3181350" cy="723900"/>
          </a:xfrm>
          <a:prstGeom prst="rect">
            <a:avLst/>
          </a:prstGeom>
        </p:spPr>
      </p:pic>
      <p:sp>
        <p:nvSpPr>
          <p:cNvPr id="4" name="TextBox 3"/>
          <p:cNvSpPr txBox="1"/>
          <p:nvPr/>
        </p:nvSpPr>
        <p:spPr>
          <a:xfrm>
            <a:off x="7347830" y="1140863"/>
            <a:ext cx="1569660" cy="369332"/>
          </a:xfrm>
          <a:prstGeom prst="rect">
            <a:avLst/>
          </a:prstGeom>
          <a:noFill/>
        </p:spPr>
        <p:txBody>
          <a:bodyPr wrap="none" rtlCol="0">
            <a:spAutoFit/>
          </a:bodyPr>
          <a:lstStyle/>
          <a:p>
            <a:r>
              <a:rPr lang="en-US" dirty="0"/>
              <a:t>[in saturation]</a:t>
            </a:r>
            <a:endParaRPr lang="en-GB" dirty="0"/>
          </a:p>
        </p:txBody>
      </p:sp>
      <p:pic>
        <p:nvPicPr>
          <p:cNvPr id="7" name="Picture 6"/>
          <p:cNvPicPr>
            <a:picLocks noChangeAspect="1"/>
          </p:cNvPicPr>
          <p:nvPr/>
        </p:nvPicPr>
        <p:blipFill>
          <a:blip r:embed="rId5"/>
          <a:stretch>
            <a:fillRect/>
          </a:stretch>
        </p:blipFill>
        <p:spPr>
          <a:xfrm>
            <a:off x="3822084" y="2460897"/>
            <a:ext cx="2074989" cy="670133"/>
          </a:xfrm>
          <a:prstGeom prst="rect">
            <a:avLst/>
          </a:prstGeom>
        </p:spPr>
      </p:pic>
      <p:pic>
        <p:nvPicPr>
          <p:cNvPr id="8" name="Picture 7"/>
          <p:cNvPicPr>
            <a:picLocks noChangeAspect="1"/>
          </p:cNvPicPr>
          <p:nvPr/>
        </p:nvPicPr>
        <p:blipFill>
          <a:blip r:embed="rId6"/>
          <a:stretch>
            <a:fillRect/>
          </a:stretch>
        </p:blipFill>
        <p:spPr>
          <a:xfrm>
            <a:off x="457200" y="1770884"/>
            <a:ext cx="2802048" cy="800585"/>
          </a:xfrm>
          <a:prstGeom prst="rect">
            <a:avLst/>
          </a:prstGeom>
        </p:spPr>
      </p:pic>
      <p:cxnSp>
        <p:nvCxnSpPr>
          <p:cNvPr id="12" name="Straight Arrow Connector 11"/>
          <p:cNvCxnSpPr/>
          <p:nvPr/>
        </p:nvCxnSpPr>
        <p:spPr>
          <a:xfrm>
            <a:off x="1285592" y="2729836"/>
            <a:ext cx="572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Object 12"/>
          <p:cNvGraphicFramePr>
            <a:graphicFrameLocks noChangeAspect="1"/>
          </p:cNvGraphicFramePr>
          <p:nvPr>
            <p:extLst>
              <p:ext uri="{D42A27DB-BD31-4B8C-83A1-F6EECF244321}">
                <p14:modId xmlns:p14="http://schemas.microsoft.com/office/powerpoint/2010/main" val="688877283"/>
              </p:ext>
            </p:extLst>
          </p:nvPr>
        </p:nvGraphicFramePr>
        <p:xfrm>
          <a:off x="1113391" y="3031369"/>
          <a:ext cx="869133" cy="628735"/>
        </p:xfrm>
        <a:graphic>
          <a:graphicData uri="http://schemas.openxmlformats.org/presentationml/2006/ole">
            <mc:AlternateContent xmlns:mc="http://schemas.openxmlformats.org/markup-compatibility/2006">
              <mc:Choice xmlns:v="urn:schemas-microsoft-com:vml" Requires="v">
                <p:oleObj spid="_x0000_s3670" name="Equation" r:id="rId7" imgW="596880" imgH="431640" progId="Equation.DSMT4">
                  <p:embed/>
                </p:oleObj>
              </mc:Choice>
              <mc:Fallback>
                <p:oleObj name="Equation" r:id="rId7" imgW="596880" imgH="431640" progId="Equation.DSMT4">
                  <p:embed/>
                  <p:pic>
                    <p:nvPicPr>
                      <p:cNvPr id="0" name=""/>
                      <p:cNvPicPr/>
                      <p:nvPr/>
                    </p:nvPicPr>
                    <p:blipFill>
                      <a:blip r:embed="rId8"/>
                      <a:stretch>
                        <a:fillRect/>
                      </a:stretch>
                    </p:blipFill>
                    <p:spPr>
                      <a:xfrm>
                        <a:off x="1113391" y="3031369"/>
                        <a:ext cx="869133" cy="62873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9832044"/>
              </p:ext>
            </p:extLst>
          </p:nvPr>
        </p:nvGraphicFramePr>
        <p:xfrm>
          <a:off x="1347788" y="2714637"/>
          <a:ext cx="279400" cy="336550"/>
        </p:xfrm>
        <a:graphic>
          <a:graphicData uri="http://schemas.openxmlformats.org/presentationml/2006/ole">
            <mc:AlternateContent xmlns:mc="http://schemas.openxmlformats.org/markup-compatibility/2006">
              <mc:Choice xmlns:v="urn:schemas-microsoft-com:vml" Requires="v">
                <p:oleObj spid="_x0000_s3671" name="Equation" r:id="rId9" imgW="190440" imgH="228600" progId="Equation.DSMT4">
                  <p:embed/>
                </p:oleObj>
              </mc:Choice>
              <mc:Fallback>
                <p:oleObj name="Equation" r:id="rId9" imgW="190440" imgH="228600" progId="Equation.DSMT4">
                  <p:embed/>
                  <p:pic>
                    <p:nvPicPr>
                      <p:cNvPr id="0" name=""/>
                      <p:cNvPicPr/>
                      <p:nvPr/>
                    </p:nvPicPr>
                    <p:blipFill>
                      <a:blip r:embed="rId10"/>
                      <a:stretch>
                        <a:fillRect/>
                      </a:stretch>
                    </p:blipFill>
                    <p:spPr>
                      <a:xfrm>
                        <a:off x="1347788" y="2714637"/>
                        <a:ext cx="279400" cy="336550"/>
                      </a:xfrm>
                      <a:prstGeom prst="rect">
                        <a:avLst/>
                      </a:prstGeom>
                    </p:spPr>
                  </p:pic>
                </p:oleObj>
              </mc:Fallback>
            </mc:AlternateContent>
          </a:graphicData>
        </a:graphic>
      </p:graphicFrame>
      <p:pic>
        <p:nvPicPr>
          <p:cNvPr id="15" name="Picture 14"/>
          <p:cNvPicPr>
            <a:picLocks noChangeAspect="1"/>
          </p:cNvPicPr>
          <p:nvPr/>
        </p:nvPicPr>
        <p:blipFill>
          <a:blip r:embed="rId11"/>
          <a:stretch>
            <a:fillRect/>
          </a:stretch>
        </p:blipFill>
        <p:spPr>
          <a:xfrm>
            <a:off x="3911363" y="3131030"/>
            <a:ext cx="1692951" cy="617807"/>
          </a:xfrm>
          <a:prstGeom prst="rect">
            <a:avLst/>
          </a:prstGeom>
        </p:spPr>
      </p:pic>
      <p:sp>
        <p:nvSpPr>
          <p:cNvPr id="6" name="Rectangle 5">
            <a:extLst>
              <a:ext uri="{FF2B5EF4-FFF2-40B4-BE49-F238E27FC236}">
                <a16:creationId xmlns:a16="http://schemas.microsoft.com/office/drawing/2014/main" id="{403D30A2-45F1-4712-ACDC-74243AE662B8}"/>
              </a:ext>
            </a:extLst>
          </p:cNvPr>
          <p:cNvSpPr/>
          <p:nvPr/>
        </p:nvSpPr>
        <p:spPr>
          <a:xfrm>
            <a:off x="508260" y="5753302"/>
            <a:ext cx="8344166" cy="646331"/>
          </a:xfrm>
          <a:prstGeom prst="rect">
            <a:avLst/>
          </a:prstGeom>
        </p:spPr>
        <p:txBody>
          <a:bodyPr wrap="square">
            <a:spAutoFit/>
          </a:bodyPr>
          <a:lstStyle/>
          <a:p>
            <a:pPr marL="285750" indent="-285750" algn="just">
              <a:buClr>
                <a:srgbClr val="FF0000"/>
              </a:buClr>
              <a:buFont typeface="Wingdings" panose="05000000000000000000" pitchFamily="2" charset="2"/>
              <a:buChar char="Ø"/>
            </a:pPr>
            <a:r>
              <a:rPr lang="en-US" i="1" dirty="0">
                <a:latin typeface="Times-Italic"/>
              </a:rPr>
              <a:t>g</a:t>
            </a:r>
            <a:r>
              <a:rPr lang="en-US" sz="800" i="1" dirty="0">
                <a:latin typeface="Times-Italic"/>
              </a:rPr>
              <a:t>m </a:t>
            </a:r>
            <a:r>
              <a:rPr lang="en-US" dirty="0">
                <a:latin typeface="Times-Roman"/>
              </a:rPr>
              <a:t>represents the sensitivity of the device: for a high </a:t>
            </a:r>
            <a:r>
              <a:rPr lang="en-US" i="1" dirty="0">
                <a:latin typeface="Times-Italic"/>
              </a:rPr>
              <a:t>g</a:t>
            </a:r>
            <a:r>
              <a:rPr lang="en-US" sz="800" i="1" dirty="0">
                <a:latin typeface="Times-Italic"/>
              </a:rPr>
              <a:t>m</a:t>
            </a:r>
            <a:r>
              <a:rPr lang="en-US" dirty="0">
                <a:latin typeface="Times-Roman"/>
              </a:rPr>
              <a:t>, a small change in </a:t>
            </a:r>
            <a:r>
              <a:rPr lang="en-US" i="1" dirty="0">
                <a:latin typeface="Times-Italic"/>
              </a:rPr>
              <a:t>V</a:t>
            </a:r>
            <a:r>
              <a:rPr lang="en-US" sz="800" i="1" dirty="0">
                <a:latin typeface="Times-Italic"/>
              </a:rPr>
              <a:t>GS </a:t>
            </a:r>
            <a:r>
              <a:rPr lang="en-US" dirty="0">
                <a:latin typeface="Times-Roman"/>
              </a:rPr>
              <a:t>results in a </a:t>
            </a:r>
            <a:r>
              <a:rPr lang="en-GB" dirty="0">
                <a:latin typeface="Times-Roman"/>
              </a:rPr>
              <a:t>large change in </a:t>
            </a:r>
            <a:r>
              <a:rPr lang="en-GB" i="1" dirty="0">
                <a:latin typeface="Times-Italic"/>
              </a:rPr>
              <a:t>I</a:t>
            </a:r>
            <a:r>
              <a:rPr lang="en-GB" sz="800" i="1" dirty="0">
                <a:latin typeface="Times-Italic"/>
              </a:rPr>
              <a:t>D</a:t>
            </a:r>
            <a:r>
              <a:rPr lang="en-GB" dirty="0">
                <a:latin typeface="Times-Roman"/>
              </a:rPr>
              <a:t>.</a:t>
            </a:r>
            <a:endParaRPr lang="en-GB" dirty="0"/>
          </a:p>
        </p:txBody>
      </p:sp>
      <p:graphicFrame>
        <p:nvGraphicFramePr>
          <p:cNvPr id="9" name="Object 8">
            <a:extLst>
              <a:ext uri="{FF2B5EF4-FFF2-40B4-BE49-F238E27FC236}">
                <a16:creationId xmlns:a16="http://schemas.microsoft.com/office/drawing/2014/main" id="{62E4E48E-C9B7-48AA-BFA7-E81C5A023DF5}"/>
              </a:ext>
            </a:extLst>
          </p:cNvPr>
          <p:cNvGraphicFramePr>
            <a:graphicFrameLocks noChangeAspect="1"/>
          </p:cNvGraphicFramePr>
          <p:nvPr>
            <p:extLst>
              <p:ext uri="{D42A27DB-BD31-4B8C-83A1-F6EECF244321}">
                <p14:modId xmlns:p14="http://schemas.microsoft.com/office/powerpoint/2010/main" val="192312672"/>
              </p:ext>
            </p:extLst>
          </p:nvPr>
        </p:nvGraphicFramePr>
        <p:xfrm>
          <a:off x="3911363" y="1054635"/>
          <a:ext cx="2837360" cy="646751"/>
        </p:xfrm>
        <a:graphic>
          <a:graphicData uri="http://schemas.openxmlformats.org/presentationml/2006/ole">
            <mc:AlternateContent xmlns:mc="http://schemas.openxmlformats.org/markup-compatibility/2006">
              <mc:Choice xmlns:v="urn:schemas-microsoft-com:vml" Requires="v">
                <p:oleObj spid="_x0000_s3672" name="Equation" r:id="rId12" imgW="1726920" imgH="393480" progId="Equation.DSMT4">
                  <p:embed/>
                </p:oleObj>
              </mc:Choice>
              <mc:Fallback>
                <p:oleObj name="Equation" r:id="rId12" imgW="1726920" imgH="393480" progId="Equation.DSMT4">
                  <p:embed/>
                  <p:pic>
                    <p:nvPicPr>
                      <p:cNvPr id="0" name=""/>
                      <p:cNvPicPr/>
                      <p:nvPr/>
                    </p:nvPicPr>
                    <p:blipFill>
                      <a:blip r:embed="rId13"/>
                      <a:stretch>
                        <a:fillRect/>
                      </a:stretch>
                    </p:blipFill>
                    <p:spPr>
                      <a:xfrm>
                        <a:off x="3911363" y="1054635"/>
                        <a:ext cx="2837360" cy="646751"/>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7BB96F24-B1DD-4656-B28D-ED3671A9F138}"/>
              </a:ext>
            </a:extLst>
          </p:cNvPr>
          <p:cNvPicPr>
            <a:picLocks noChangeAspect="1"/>
          </p:cNvPicPr>
          <p:nvPr/>
        </p:nvPicPr>
        <p:blipFill>
          <a:blip r:embed="rId14"/>
          <a:stretch>
            <a:fillRect/>
          </a:stretch>
        </p:blipFill>
        <p:spPr>
          <a:xfrm>
            <a:off x="1023626" y="3774424"/>
            <a:ext cx="6982287" cy="1863061"/>
          </a:xfrm>
          <a:prstGeom prst="rect">
            <a:avLst/>
          </a:prstGeom>
        </p:spPr>
      </p:pic>
    </p:spTree>
    <p:extLst>
      <p:ext uri="{BB962C8B-B14F-4D97-AF65-F5344CB8AC3E}">
        <p14:creationId xmlns:p14="http://schemas.microsoft.com/office/powerpoint/2010/main" val="15404890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4C4C0B0-E3C8-4375-B3AE-4EAC6308B50F}"/>
              </a:ext>
            </a:extLst>
          </p:cNvPr>
          <p:cNvSpPr>
            <a:spLocks noChangeArrowheads="1"/>
          </p:cNvSpPr>
          <p:nvPr/>
        </p:nvSpPr>
        <p:spPr bwMode="auto">
          <a:xfrm>
            <a:off x="685800" y="457200"/>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lgn="ctr">
              <a:spcBef>
                <a:spcPct val="0"/>
              </a:spcBef>
              <a:buClrTx/>
              <a:buSzTx/>
              <a:buFontTx/>
              <a:buNone/>
            </a:pPr>
            <a:r>
              <a:rPr lang="en-US" altLang="en-US" sz="3600"/>
              <a:t>Diffusion/Well Resistors</a:t>
            </a:r>
          </a:p>
        </p:txBody>
      </p:sp>
      <p:pic>
        <p:nvPicPr>
          <p:cNvPr id="107523" name="Picture 1">
            <a:extLst>
              <a:ext uri="{FF2B5EF4-FFF2-40B4-BE49-F238E27FC236}">
                <a16:creationId xmlns:a16="http://schemas.microsoft.com/office/drawing/2014/main" id="{283907CB-0C4D-47A2-98B6-C41E73151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0625"/>
            <a:ext cx="902970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a:extLst>
              <a:ext uri="{FF2B5EF4-FFF2-40B4-BE49-F238E27FC236}">
                <a16:creationId xmlns:a16="http://schemas.microsoft.com/office/drawing/2014/main" id="{21DDFD87-D915-4E8A-A47E-F2647C89D27B}"/>
              </a:ext>
            </a:extLst>
          </p:cNvPr>
          <p:cNvSpPr>
            <a:spLocks noChangeArrowheads="1"/>
          </p:cNvSpPr>
          <p:nvPr/>
        </p:nvSpPr>
        <p:spPr bwMode="auto">
          <a:xfrm>
            <a:off x="685800" y="38100"/>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lgn="ctr">
              <a:spcBef>
                <a:spcPct val="0"/>
              </a:spcBef>
              <a:buClrTx/>
              <a:buSzTx/>
              <a:buFontTx/>
              <a:buNone/>
            </a:pPr>
            <a:r>
              <a:rPr lang="en-US" altLang="en-US" sz="3600"/>
              <a:t>Polysilicon Resistances</a:t>
            </a:r>
          </a:p>
        </p:txBody>
      </p:sp>
      <p:pic>
        <p:nvPicPr>
          <p:cNvPr id="108547" name="Picture 1">
            <a:extLst>
              <a:ext uri="{FF2B5EF4-FFF2-40B4-BE49-F238E27FC236}">
                <a16:creationId xmlns:a16="http://schemas.microsoft.com/office/drawing/2014/main" id="{6F89AE70-9EC7-499E-97DF-9F3849FF63B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666750"/>
            <a:ext cx="9144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Text Box 8">
            <a:extLst>
              <a:ext uri="{FF2B5EF4-FFF2-40B4-BE49-F238E27FC236}">
                <a16:creationId xmlns:a16="http://schemas.microsoft.com/office/drawing/2014/main" id="{AF9E28A1-E5E1-4840-B6C8-5FB6DC78E4EB}"/>
              </a:ext>
            </a:extLst>
          </p:cNvPr>
          <p:cNvSpPr txBox="1">
            <a:spLocks noChangeArrowheads="1"/>
          </p:cNvSpPr>
          <p:nvPr/>
        </p:nvSpPr>
        <p:spPr bwMode="auto">
          <a:xfrm>
            <a:off x="415925" y="5989638"/>
            <a:ext cx="85947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a:latin typeface="Arial" panose="020B0604020202020204" pitchFamily="34" charset="0"/>
                <a:cs typeface="Arial" panose="020B0604020202020204" pitchFamily="34" charset="0"/>
              </a:rPr>
              <a:t>Conductive layers can be used to shield the conductor-oxide-</a:t>
            </a:r>
          </a:p>
          <a:p>
            <a:pPr>
              <a:spcBef>
                <a:spcPct val="0"/>
              </a:spcBef>
              <a:buClrTx/>
              <a:buSzTx/>
              <a:buFontTx/>
              <a:buNone/>
            </a:pPr>
            <a:r>
              <a:rPr lang="en-US" altLang="en-US">
                <a:latin typeface="Arial" panose="020B0604020202020204" pitchFamily="34" charset="0"/>
                <a:cs typeface="Arial" panose="020B0604020202020204" pitchFamily="34" charset="0"/>
              </a:rPr>
              <a:t>conductor structure</a:t>
            </a:r>
            <a:endParaRPr lang="en-US" altLang="en-US" sz="32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a:extLst>
              <a:ext uri="{FF2B5EF4-FFF2-40B4-BE49-F238E27FC236}">
                <a16:creationId xmlns:a16="http://schemas.microsoft.com/office/drawing/2014/main" id="{753CC28F-CC8E-4EC9-92D0-7C4F5E9DD4CF}"/>
              </a:ext>
            </a:extLst>
          </p:cNvPr>
          <p:cNvSpPr>
            <a:spLocks noChangeArrowheads="1"/>
          </p:cNvSpPr>
          <p:nvPr/>
        </p:nvSpPr>
        <p:spPr bwMode="auto">
          <a:xfrm>
            <a:off x="685800" y="457200"/>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lgn="ctr">
              <a:spcBef>
                <a:spcPct val="0"/>
              </a:spcBef>
              <a:buClrTx/>
              <a:buSzTx/>
              <a:buFontTx/>
              <a:buNone/>
            </a:pPr>
            <a:r>
              <a:rPr lang="en-US" altLang="en-US" sz="3600"/>
              <a:t>Interdigitized and Common Centroid</a:t>
            </a:r>
          </a:p>
        </p:txBody>
      </p:sp>
      <p:sp>
        <p:nvSpPr>
          <p:cNvPr id="116739" name="Text Box 4">
            <a:extLst>
              <a:ext uri="{FF2B5EF4-FFF2-40B4-BE49-F238E27FC236}">
                <a16:creationId xmlns:a16="http://schemas.microsoft.com/office/drawing/2014/main" id="{D4E6EF95-A6EA-4424-A8A6-AA83639CA533}"/>
              </a:ext>
            </a:extLst>
          </p:cNvPr>
          <p:cNvSpPr txBox="1">
            <a:spLocks noChangeArrowheads="1"/>
          </p:cNvSpPr>
          <p:nvPr/>
        </p:nvSpPr>
        <p:spPr bwMode="auto">
          <a:xfrm>
            <a:off x="3581400" y="45720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a:t>121212212121</a:t>
            </a:r>
            <a:endParaRPr lang="en-US" altLang="en-US" sz="1800"/>
          </a:p>
        </p:txBody>
      </p:sp>
      <p:sp>
        <p:nvSpPr>
          <p:cNvPr id="116740" name="Rectangle 5">
            <a:extLst>
              <a:ext uri="{FF2B5EF4-FFF2-40B4-BE49-F238E27FC236}">
                <a16:creationId xmlns:a16="http://schemas.microsoft.com/office/drawing/2014/main" id="{C42B3F92-26C7-4C3B-A0E2-3F9A74F20147}"/>
              </a:ext>
            </a:extLst>
          </p:cNvPr>
          <p:cNvSpPr>
            <a:spLocks noChangeArrowheads="1"/>
          </p:cNvSpPr>
          <p:nvPr/>
        </p:nvSpPr>
        <p:spPr bwMode="auto">
          <a:xfrm>
            <a:off x="16002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41" name="Rectangle 10">
            <a:extLst>
              <a:ext uri="{FF2B5EF4-FFF2-40B4-BE49-F238E27FC236}">
                <a16:creationId xmlns:a16="http://schemas.microsoft.com/office/drawing/2014/main" id="{DF4E1139-F4C6-4255-9785-E1D2CFF2730C}"/>
              </a:ext>
            </a:extLst>
          </p:cNvPr>
          <p:cNvSpPr>
            <a:spLocks noChangeArrowheads="1"/>
          </p:cNvSpPr>
          <p:nvPr/>
        </p:nvSpPr>
        <p:spPr bwMode="auto">
          <a:xfrm>
            <a:off x="21336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42" name="Rectangle 15">
            <a:extLst>
              <a:ext uri="{FF2B5EF4-FFF2-40B4-BE49-F238E27FC236}">
                <a16:creationId xmlns:a16="http://schemas.microsoft.com/office/drawing/2014/main" id="{C9944598-BCA6-4732-B2AF-B7DD017B3F8C}"/>
              </a:ext>
            </a:extLst>
          </p:cNvPr>
          <p:cNvSpPr>
            <a:spLocks noChangeArrowheads="1"/>
          </p:cNvSpPr>
          <p:nvPr/>
        </p:nvSpPr>
        <p:spPr bwMode="auto">
          <a:xfrm>
            <a:off x="26670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43" name="Rectangle 20">
            <a:extLst>
              <a:ext uri="{FF2B5EF4-FFF2-40B4-BE49-F238E27FC236}">
                <a16:creationId xmlns:a16="http://schemas.microsoft.com/office/drawing/2014/main" id="{568C86D1-95E2-47B9-8B08-E25B1FB1349D}"/>
              </a:ext>
            </a:extLst>
          </p:cNvPr>
          <p:cNvSpPr>
            <a:spLocks noChangeArrowheads="1"/>
          </p:cNvSpPr>
          <p:nvPr/>
        </p:nvSpPr>
        <p:spPr bwMode="auto">
          <a:xfrm>
            <a:off x="32004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44" name="Rectangle 25">
            <a:extLst>
              <a:ext uri="{FF2B5EF4-FFF2-40B4-BE49-F238E27FC236}">
                <a16:creationId xmlns:a16="http://schemas.microsoft.com/office/drawing/2014/main" id="{C76D880A-A666-4C3D-AA88-6130F707B567}"/>
              </a:ext>
            </a:extLst>
          </p:cNvPr>
          <p:cNvSpPr>
            <a:spLocks noChangeArrowheads="1"/>
          </p:cNvSpPr>
          <p:nvPr/>
        </p:nvSpPr>
        <p:spPr bwMode="auto">
          <a:xfrm>
            <a:off x="37338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45" name="Rectangle 30">
            <a:extLst>
              <a:ext uri="{FF2B5EF4-FFF2-40B4-BE49-F238E27FC236}">
                <a16:creationId xmlns:a16="http://schemas.microsoft.com/office/drawing/2014/main" id="{FCA215FA-1998-4F9D-B82B-F44A5A0A41FC}"/>
              </a:ext>
            </a:extLst>
          </p:cNvPr>
          <p:cNvSpPr>
            <a:spLocks noChangeArrowheads="1"/>
          </p:cNvSpPr>
          <p:nvPr/>
        </p:nvSpPr>
        <p:spPr bwMode="auto">
          <a:xfrm>
            <a:off x="42672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46" name="Rectangle 35">
            <a:extLst>
              <a:ext uri="{FF2B5EF4-FFF2-40B4-BE49-F238E27FC236}">
                <a16:creationId xmlns:a16="http://schemas.microsoft.com/office/drawing/2014/main" id="{2596441C-D526-4845-90BB-C8B0638EF19A}"/>
              </a:ext>
            </a:extLst>
          </p:cNvPr>
          <p:cNvSpPr>
            <a:spLocks noChangeArrowheads="1"/>
          </p:cNvSpPr>
          <p:nvPr/>
        </p:nvSpPr>
        <p:spPr bwMode="auto">
          <a:xfrm>
            <a:off x="48006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47" name="Rectangle 40">
            <a:extLst>
              <a:ext uri="{FF2B5EF4-FFF2-40B4-BE49-F238E27FC236}">
                <a16:creationId xmlns:a16="http://schemas.microsoft.com/office/drawing/2014/main" id="{44689A5E-4C3F-4790-B1B8-10029F103DC9}"/>
              </a:ext>
            </a:extLst>
          </p:cNvPr>
          <p:cNvSpPr>
            <a:spLocks noChangeArrowheads="1"/>
          </p:cNvSpPr>
          <p:nvPr/>
        </p:nvSpPr>
        <p:spPr bwMode="auto">
          <a:xfrm>
            <a:off x="53340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48" name="Rectangle 45">
            <a:extLst>
              <a:ext uri="{FF2B5EF4-FFF2-40B4-BE49-F238E27FC236}">
                <a16:creationId xmlns:a16="http://schemas.microsoft.com/office/drawing/2014/main" id="{A92D43A9-E067-412C-9896-53F922CC7D84}"/>
              </a:ext>
            </a:extLst>
          </p:cNvPr>
          <p:cNvSpPr>
            <a:spLocks noChangeArrowheads="1"/>
          </p:cNvSpPr>
          <p:nvPr/>
        </p:nvSpPr>
        <p:spPr bwMode="auto">
          <a:xfrm>
            <a:off x="58674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49" name="Rectangle 50">
            <a:extLst>
              <a:ext uri="{FF2B5EF4-FFF2-40B4-BE49-F238E27FC236}">
                <a16:creationId xmlns:a16="http://schemas.microsoft.com/office/drawing/2014/main" id="{3E3783AA-B913-4DD2-AC1B-640889E22EC9}"/>
              </a:ext>
            </a:extLst>
          </p:cNvPr>
          <p:cNvSpPr>
            <a:spLocks noChangeArrowheads="1"/>
          </p:cNvSpPr>
          <p:nvPr/>
        </p:nvSpPr>
        <p:spPr bwMode="auto">
          <a:xfrm>
            <a:off x="64008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50" name="Rectangle 55">
            <a:extLst>
              <a:ext uri="{FF2B5EF4-FFF2-40B4-BE49-F238E27FC236}">
                <a16:creationId xmlns:a16="http://schemas.microsoft.com/office/drawing/2014/main" id="{803D81FD-CBFA-40C6-BDE9-55B813B7D5B7}"/>
              </a:ext>
            </a:extLst>
          </p:cNvPr>
          <p:cNvSpPr>
            <a:spLocks noChangeArrowheads="1"/>
          </p:cNvSpPr>
          <p:nvPr/>
        </p:nvSpPr>
        <p:spPr bwMode="auto">
          <a:xfrm>
            <a:off x="69342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51" name="Rectangle 60">
            <a:extLst>
              <a:ext uri="{FF2B5EF4-FFF2-40B4-BE49-F238E27FC236}">
                <a16:creationId xmlns:a16="http://schemas.microsoft.com/office/drawing/2014/main" id="{19A57992-6856-485C-BF43-24AA1BD49B58}"/>
              </a:ext>
            </a:extLst>
          </p:cNvPr>
          <p:cNvSpPr>
            <a:spLocks noChangeArrowheads="1"/>
          </p:cNvSpPr>
          <p:nvPr/>
        </p:nvSpPr>
        <p:spPr bwMode="auto">
          <a:xfrm>
            <a:off x="7467600" y="2057400"/>
            <a:ext cx="3810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52" name="Freeform 66">
            <a:extLst>
              <a:ext uri="{FF2B5EF4-FFF2-40B4-BE49-F238E27FC236}">
                <a16:creationId xmlns:a16="http://schemas.microsoft.com/office/drawing/2014/main" id="{192D62EA-35B8-47B1-BF8A-A53AA11EB1AB}"/>
              </a:ext>
            </a:extLst>
          </p:cNvPr>
          <p:cNvSpPr>
            <a:spLocks/>
          </p:cNvSpPr>
          <p:nvPr/>
        </p:nvSpPr>
        <p:spPr bwMode="auto">
          <a:xfrm>
            <a:off x="1600200" y="1752600"/>
            <a:ext cx="1447800" cy="533400"/>
          </a:xfrm>
          <a:custGeom>
            <a:avLst/>
            <a:gdLst>
              <a:gd name="T0" fmla="*/ 0 w 912"/>
              <a:gd name="T1" fmla="*/ 2147483646 h 336"/>
              <a:gd name="T2" fmla="*/ 2147483646 w 912"/>
              <a:gd name="T3" fmla="*/ 2147483646 h 336"/>
              <a:gd name="T4" fmla="*/ 2147483646 w 912"/>
              <a:gd name="T5" fmla="*/ 2147483646 h 336"/>
              <a:gd name="T6" fmla="*/ 2147483646 w 912"/>
              <a:gd name="T7" fmla="*/ 2147483646 h 336"/>
              <a:gd name="T8" fmla="*/ 2147483646 w 912"/>
              <a:gd name="T9" fmla="*/ 2147483646 h 336"/>
              <a:gd name="T10" fmla="*/ 2147483646 w 912"/>
              <a:gd name="T11" fmla="*/ 2147483646 h 336"/>
              <a:gd name="T12" fmla="*/ 2147483646 w 912"/>
              <a:gd name="T13" fmla="*/ 0 h 336"/>
              <a:gd name="T14" fmla="*/ 0 w 912"/>
              <a:gd name="T15" fmla="*/ 0 h 336"/>
              <a:gd name="T16" fmla="*/ 0 w 912"/>
              <a:gd name="T17" fmla="*/ 2147483646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2" h="336">
                <a:moveTo>
                  <a:pt x="0" y="336"/>
                </a:moveTo>
                <a:lnTo>
                  <a:pt x="240" y="336"/>
                </a:lnTo>
                <a:lnTo>
                  <a:pt x="240" y="144"/>
                </a:lnTo>
                <a:lnTo>
                  <a:pt x="672" y="144"/>
                </a:lnTo>
                <a:lnTo>
                  <a:pt x="672" y="336"/>
                </a:lnTo>
                <a:lnTo>
                  <a:pt x="912" y="336"/>
                </a:lnTo>
                <a:lnTo>
                  <a:pt x="912" y="0"/>
                </a:lnTo>
                <a:lnTo>
                  <a:pt x="0" y="0"/>
                </a:lnTo>
                <a:lnTo>
                  <a:pt x="0" y="336"/>
                </a:lnTo>
                <a:close/>
              </a:path>
            </a:pathLst>
          </a:custGeom>
          <a:solidFill>
            <a:schemeClr val="accent1"/>
          </a:solidFill>
          <a:ln w="9525">
            <a:solidFill>
              <a:schemeClr val="tx1"/>
            </a:solidFill>
            <a:round/>
            <a:headEnd/>
            <a:tailEnd/>
          </a:ln>
        </p:spPr>
        <p:txBody>
          <a:bodyPr wrap="none" anchor="ctr"/>
          <a:lstStyle/>
          <a:p>
            <a:endParaRPr lang="en-GB"/>
          </a:p>
        </p:txBody>
      </p:sp>
      <p:sp>
        <p:nvSpPr>
          <p:cNvPr id="116753" name="Freeform 67">
            <a:extLst>
              <a:ext uri="{FF2B5EF4-FFF2-40B4-BE49-F238E27FC236}">
                <a16:creationId xmlns:a16="http://schemas.microsoft.com/office/drawing/2014/main" id="{7D6F4156-C12E-4E76-A5FF-1528D037013A}"/>
              </a:ext>
            </a:extLst>
          </p:cNvPr>
          <p:cNvSpPr>
            <a:spLocks/>
          </p:cNvSpPr>
          <p:nvPr/>
        </p:nvSpPr>
        <p:spPr bwMode="auto">
          <a:xfrm>
            <a:off x="5867400" y="1752600"/>
            <a:ext cx="1447800" cy="533400"/>
          </a:xfrm>
          <a:custGeom>
            <a:avLst/>
            <a:gdLst>
              <a:gd name="T0" fmla="*/ 0 w 912"/>
              <a:gd name="T1" fmla="*/ 2147483646 h 336"/>
              <a:gd name="T2" fmla="*/ 2147483646 w 912"/>
              <a:gd name="T3" fmla="*/ 2147483646 h 336"/>
              <a:gd name="T4" fmla="*/ 2147483646 w 912"/>
              <a:gd name="T5" fmla="*/ 2147483646 h 336"/>
              <a:gd name="T6" fmla="*/ 2147483646 w 912"/>
              <a:gd name="T7" fmla="*/ 2147483646 h 336"/>
              <a:gd name="T8" fmla="*/ 2147483646 w 912"/>
              <a:gd name="T9" fmla="*/ 2147483646 h 336"/>
              <a:gd name="T10" fmla="*/ 2147483646 w 912"/>
              <a:gd name="T11" fmla="*/ 2147483646 h 336"/>
              <a:gd name="T12" fmla="*/ 2147483646 w 912"/>
              <a:gd name="T13" fmla="*/ 0 h 336"/>
              <a:gd name="T14" fmla="*/ 0 w 912"/>
              <a:gd name="T15" fmla="*/ 0 h 336"/>
              <a:gd name="T16" fmla="*/ 0 w 912"/>
              <a:gd name="T17" fmla="*/ 2147483646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2" h="336">
                <a:moveTo>
                  <a:pt x="0" y="336"/>
                </a:moveTo>
                <a:lnTo>
                  <a:pt x="240" y="336"/>
                </a:lnTo>
                <a:lnTo>
                  <a:pt x="240" y="144"/>
                </a:lnTo>
                <a:lnTo>
                  <a:pt x="672" y="144"/>
                </a:lnTo>
                <a:lnTo>
                  <a:pt x="672" y="336"/>
                </a:lnTo>
                <a:lnTo>
                  <a:pt x="912" y="336"/>
                </a:lnTo>
                <a:lnTo>
                  <a:pt x="912" y="0"/>
                </a:lnTo>
                <a:lnTo>
                  <a:pt x="0" y="0"/>
                </a:lnTo>
                <a:lnTo>
                  <a:pt x="0" y="336"/>
                </a:lnTo>
                <a:close/>
              </a:path>
            </a:pathLst>
          </a:custGeom>
          <a:solidFill>
            <a:schemeClr val="accent1"/>
          </a:solidFill>
          <a:ln w="9525">
            <a:solidFill>
              <a:schemeClr val="tx1"/>
            </a:solidFill>
            <a:round/>
            <a:headEnd/>
            <a:tailEnd/>
          </a:ln>
        </p:spPr>
        <p:txBody>
          <a:bodyPr wrap="none" anchor="ctr"/>
          <a:lstStyle/>
          <a:p>
            <a:endParaRPr lang="en-GB"/>
          </a:p>
        </p:txBody>
      </p:sp>
      <p:sp>
        <p:nvSpPr>
          <p:cNvPr id="116754" name="Freeform 69">
            <a:extLst>
              <a:ext uri="{FF2B5EF4-FFF2-40B4-BE49-F238E27FC236}">
                <a16:creationId xmlns:a16="http://schemas.microsoft.com/office/drawing/2014/main" id="{BF351911-17AA-4A78-B80A-160B25F10657}"/>
              </a:ext>
            </a:extLst>
          </p:cNvPr>
          <p:cNvSpPr>
            <a:spLocks/>
          </p:cNvSpPr>
          <p:nvPr/>
        </p:nvSpPr>
        <p:spPr bwMode="auto">
          <a:xfrm flipV="1">
            <a:off x="2133600" y="2057400"/>
            <a:ext cx="1447800" cy="533400"/>
          </a:xfrm>
          <a:custGeom>
            <a:avLst/>
            <a:gdLst>
              <a:gd name="T0" fmla="*/ 0 w 912"/>
              <a:gd name="T1" fmla="*/ 2147483646 h 336"/>
              <a:gd name="T2" fmla="*/ 2147483646 w 912"/>
              <a:gd name="T3" fmla="*/ 2147483646 h 336"/>
              <a:gd name="T4" fmla="*/ 2147483646 w 912"/>
              <a:gd name="T5" fmla="*/ 2147483646 h 336"/>
              <a:gd name="T6" fmla="*/ 2147483646 w 912"/>
              <a:gd name="T7" fmla="*/ 2147483646 h 336"/>
              <a:gd name="T8" fmla="*/ 2147483646 w 912"/>
              <a:gd name="T9" fmla="*/ 2147483646 h 336"/>
              <a:gd name="T10" fmla="*/ 2147483646 w 912"/>
              <a:gd name="T11" fmla="*/ 2147483646 h 336"/>
              <a:gd name="T12" fmla="*/ 2147483646 w 912"/>
              <a:gd name="T13" fmla="*/ 0 h 336"/>
              <a:gd name="T14" fmla="*/ 0 w 912"/>
              <a:gd name="T15" fmla="*/ 0 h 336"/>
              <a:gd name="T16" fmla="*/ 0 w 912"/>
              <a:gd name="T17" fmla="*/ 2147483646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2" h="336">
                <a:moveTo>
                  <a:pt x="0" y="336"/>
                </a:moveTo>
                <a:lnTo>
                  <a:pt x="240" y="336"/>
                </a:lnTo>
                <a:lnTo>
                  <a:pt x="240" y="144"/>
                </a:lnTo>
                <a:lnTo>
                  <a:pt x="672" y="144"/>
                </a:lnTo>
                <a:lnTo>
                  <a:pt x="672" y="336"/>
                </a:lnTo>
                <a:lnTo>
                  <a:pt x="912" y="336"/>
                </a:lnTo>
                <a:lnTo>
                  <a:pt x="912" y="0"/>
                </a:lnTo>
                <a:lnTo>
                  <a:pt x="0" y="0"/>
                </a:lnTo>
                <a:lnTo>
                  <a:pt x="0" y="336"/>
                </a:lnTo>
                <a:close/>
              </a:path>
            </a:pathLst>
          </a:custGeom>
          <a:solidFill>
            <a:schemeClr val="accent1"/>
          </a:solidFill>
          <a:ln w="9525">
            <a:solidFill>
              <a:schemeClr val="tx1"/>
            </a:solidFill>
            <a:round/>
            <a:headEnd/>
            <a:tailEnd/>
          </a:ln>
        </p:spPr>
        <p:txBody>
          <a:bodyPr wrap="none" anchor="ctr"/>
          <a:lstStyle/>
          <a:p>
            <a:endParaRPr lang="en-GB"/>
          </a:p>
        </p:txBody>
      </p:sp>
      <p:sp>
        <p:nvSpPr>
          <p:cNvPr id="116755" name="Freeform 70">
            <a:extLst>
              <a:ext uri="{FF2B5EF4-FFF2-40B4-BE49-F238E27FC236}">
                <a16:creationId xmlns:a16="http://schemas.microsoft.com/office/drawing/2014/main" id="{54E4E8E3-93E8-4EC8-9E76-F30471064375}"/>
              </a:ext>
            </a:extLst>
          </p:cNvPr>
          <p:cNvSpPr>
            <a:spLocks/>
          </p:cNvSpPr>
          <p:nvPr/>
        </p:nvSpPr>
        <p:spPr bwMode="auto">
          <a:xfrm flipV="1">
            <a:off x="4800600" y="3581400"/>
            <a:ext cx="1447800" cy="533400"/>
          </a:xfrm>
          <a:custGeom>
            <a:avLst/>
            <a:gdLst>
              <a:gd name="T0" fmla="*/ 0 w 912"/>
              <a:gd name="T1" fmla="*/ 2147483646 h 336"/>
              <a:gd name="T2" fmla="*/ 2147483646 w 912"/>
              <a:gd name="T3" fmla="*/ 2147483646 h 336"/>
              <a:gd name="T4" fmla="*/ 2147483646 w 912"/>
              <a:gd name="T5" fmla="*/ 2147483646 h 336"/>
              <a:gd name="T6" fmla="*/ 2147483646 w 912"/>
              <a:gd name="T7" fmla="*/ 2147483646 h 336"/>
              <a:gd name="T8" fmla="*/ 2147483646 w 912"/>
              <a:gd name="T9" fmla="*/ 2147483646 h 336"/>
              <a:gd name="T10" fmla="*/ 2147483646 w 912"/>
              <a:gd name="T11" fmla="*/ 2147483646 h 336"/>
              <a:gd name="T12" fmla="*/ 2147483646 w 912"/>
              <a:gd name="T13" fmla="*/ 0 h 336"/>
              <a:gd name="T14" fmla="*/ 0 w 912"/>
              <a:gd name="T15" fmla="*/ 0 h 336"/>
              <a:gd name="T16" fmla="*/ 0 w 912"/>
              <a:gd name="T17" fmla="*/ 2147483646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2" h="336">
                <a:moveTo>
                  <a:pt x="0" y="336"/>
                </a:moveTo>
                <a:lnTo>
                  <a:pt x="240" y="336"/>
                </a:lnTo>
                <a:lnTo>
                  <a:pt x="240" y="144"/>
                </a:lnTo>
                <a:lnTo>
                  <a:pt x="672" y="144"/>
                </a:lnTo>
                <a:lnTo>
                  <a:pt x="672" y="336"/>
                </a:lnTo>
                <a:lnTo>
                  <a:pt x="912" y="336"/>
                </a:lnTo>
                <a:lnTo>
                  <a:pt x="912" y="0"/>
                </a:lnTo>
                <a:lnTo>
                  <a:pt x="0" y="0"/>
                </a:lnTo>
                <a:lnTo>
                  <a:pt x="0" y="336"/>
                </a:lnTo>
                <a:close/>
              </a:path>
            </a:pathLst>
          </a:custGeom>
          <a:solidFill>
            <a:schemeClr val="accent1"/>
          </a:solidFill>
          <a:ln w="9525">
            <a:solidFill>
              <a:schemeClr val="tx1"/>
            </a:solidFill>
            <a:round/>
            <a:headEnd/>
            <a:tailEnd/>
          </a:ln>
        </p:spPr>
        <p:txBody>
          <a:bodyPr wrap="none" anchor="ctr"/>
          <a:lstStyle/>
          <a:p>
            <a:endParaRPr lang="en-GB"/>
          </a:p>
        </p:txBody>
      </p:sp>
      <p:sp>
        <p:nvSpPr>
          <p:cNvPr id="116756" name="Freeform 71">
            <a:extLst>
              <a:ext uri="{FF2B5EF4-FFF2-40B4-BE49-F238E27FC236}">
                <a16:creationId xmlns:a16="http://schemas.microsoft.com/office/drawing/2014/main" id="{8F91EEF0-8B76-45DF-AA7F-67722F7560D8}"/>
              </a:ext>
            </a:extLst>
          </p:cNvPr>
          <p:cNvSpPr>
            <a:spLocks/>
          </p:cNvSpPr>
          <p:nvPr/>
        </p:nvSpPr>
        <p:spPr bwMode="auto">
          <a:xfrm>
            <a:off x="3200400" y="3276600"/>
            <a:ext cx="1447800" cy="533400"/>
          </a:xfrm>
          <a:custGeom>
            <a:avLst/>
            <a:gdLst>
              <a:gd name="T0" fmla="*/ 0 w 912"/>
              <a:gd name="T1" fmla="*/ 2147483646 h 336"/>
              <a:gd name="T2" fmla="*/ 2147483646 w 912"/>
              <a:gd name="T3" fmla="*/ 2147483646 h 336"/>
              <a:gd name="T4" fmla="*/ 2147483646 w 912"/>
              <a:gd name="T5" fmla="*/ 2147483646 h 336"/>
              <a:gd name="T6" fmla="*/ 2147483646 w 912"/>
              <a:gd name="T7" fmla="*/ 2147483646 h 336"/>
              <a:gd name="T8" fmla="*/ 2147483646 w 912"/>
              <a:gd name="T9" fmla="*/ 2147483646 h 336"/>
              <a:gd name="T10" fmla="*/ 2147483646 w 912"/>
              <a:gd name="T11" fmla="*/ 2147483646 h 336"/>
              <a:gd name="T12" fmla="*/ 2147483646 w 912"/>
              <a:gd name="T13" fmla="*/ 0 h 336"/>
              <a:gd name="T14" fmla="*/ 0 w 912"/>
              <a:gd name="T15" fmla="*/ 0 h 336"/>
              <a:gd name="T16" fmla="*/ 0 w 912"/>
              <a:gd name="T17" fmla="*/ 2147483646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2" h="336">
                <a:moveTo>
                  <a:pt x="0" y="336"/>
                </a:moveTo>
                <a:lnTo>
                  <a:pt x="240" y="336"/>
                </a:lnTo>
                <a:lnTo>
                  <a:pt x="240" y="144"/>
                </a:lnTo>
                <a:lnTo>
                  <a:pt x="672" y="144"/>
                </a:lnTo>
                <a:lnTo>
                  <a:pt x="672" y="336"/>
                </a:lnTo>
                <a:lnTo>
                  <a:pt x="912" y="336"/>
                </a:lnTo>
                <a:lnTo>
                  <a:pt x="912" y="0"/>
                </a:lnTo>
                <a:lnTo>
                  <a:pt x="0" y="0"/>
                </a:lnTo>
                <a:lnTo>
                  <a:pt x="0" y="336"/>
                </a:lnTo>
                <a:close/>
              </a:path>
            </a:pathLst>
          </a:custGeom>
          <a:solidFill>
            <a:schemeClr val="accent1"/>
          </a:solidFill>
          <a:ln w="9525">
            <a:solidFill>
              <a:schemeClr val="tx1"/>
            </a:solidFill>
            <a:round/>
            <a:headEnd/>
            <a:tailEnd/>
          </a:ln>
        </p:spPr>
        <p:txBody>
          <a:bodyPr wrap="none" anchor="ctr"/>
          <a:lstStyle/>
          <a:p>
            <a:endParaRPr lang="en-GB"/>
          </a:p>
        </p:txBody>
      </p:sp>
      <p:sp>
        <p:nvSpPr>
          <p:cNvPr id="116757" name="Freeform 72">
            <a:extLst>
              <a:ext uri="{FF2B5EF4-FFF2-40B4-BE49-F238E27FC236}">
                <a16:creationId xmlns:a16="http://schemas.microsoft.com/office/drawing/2014/main" id="{1983959D-D8F8-46DB-A542-B36EBBBB6E8D}"/>
              </a:ext>
            </a:extLst>
          </p:cNvPr>
          <p:cNvSpPr>
            <a:spLocks/>
          </p:cNvSpPr>
          <p:nvPr/>
        </p:nvSpPr>
        <p:spPr bwMode="auto">
          <a:xfrm>
            <a:off x="5334000" y="3276600"/>
            <a:ext cx="1447800" cy="533400"/>
          </a:xfrm>
          <a:custGeom>
            <a:avLst/>
            <a:gdLst>
              <a:gd name="T0" fmla="*/ 0 w 912"/>
              <a:gd name="T1" fmla="*/ 2147483646 h 336"/>
              <a:gd name="T2" fmla="*/ 2147483646 w 912"/>
              <a:gd name="T3" fmla="*/ 2147483646 h 336"/>
              <a:gd name="T4" fmla="*/ 2147483646 w 912"/>
              <a:gd name="T5" fmla="*/ 2147483646 h 336"/>
              <a:gd name="T6" fmla="*/ 2147483646 w 912"/>
              <a:gd name="T7" fmla="*/ 2147483646 h 336"/>
              <a:gd name="T8" fmla="*/ 2147483646 w 912"/>
              <a:gd name="T9" fmla="*/ 2147483646 h 336"/>
              <a:gd name="T10" fmla="*/ 2147483646 w 912"/>
              <a:gd name="T11" fmla="*/ 2147483646 h 336"/>
              <a:gd name="T12" fmla="*/ 2147483646 w 912"/>
              <a:gd name="T13" fmla="*/ 0 h 336"/>
              <a:gd name="T14" fmla="*/ 0 w 912"/>
              <a:gd name="T15" fmla="*/ 0 h 336"/>
              <a:gd name="T16" fmla="*/ 0 w 912"/>
              <a:gd name="T17" fmla="*/ 2147483646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2" h="336">
                <a:moveTo>
                  <a:pt x="0" y="336"/>
                </a:moveTo>
                <a:lnTo>
                  <a:pt x="240" y="336"/>
                </a:lnTo>
                <a:lnTo>
                  <a:pt x="240" y="144"/>
                </a:lnTo>
                <a:lnTo>
                  <a:pt x="672" y="144"/>
                </a:lnTo>
                <a:lnTo>
                  <a:pt x="672" y="336"/>
                </a:lnTo>
                <a:lnTo>
                  <a:pt x="912" y="336"/>
                </a:lnTo>
                <a:lnTo>
                  <a:pt x="912" y="0"/>
                </a:lnTo>
                <a:lnTo>
                  <a:pt x="0" y="0"/>
                </a:lnTo>
                <a:lnTo>
                  <a:pt x="0" y="336"/>
                </a:lnTo>
                <a:close/>
              </a:path>
            </a:pathLst>
          </a:custGeom>
          <a:solidFill>
            <a:schemeClr val="accent1"/>
          </a:solidFill>
          <a:ln w="9525">
            <a:solidFill>
              <a:schemeClr val="tx1"/>
            </a:solidFill>
            <a:round/>
            <a:headEnd/>
            <a:tailEnd/>
          </a:ln>
        </p:spPr>
        <p:txBody>
          <a:bodyPr wrap="none" anchor="ctr"/>
          <a:lstStyle/>
          <a:p>
            <a:endParaRPr lang="en-GB"/>
          </a:p>
        </p:txBody>
      </p:sp>
      <p:sp>
        <p:nvSpPr>
          <p:cNvPr id="116758" name="Freeform 73">
            <a:extLst>
              <a:ext uri="{FF2B5EF4-FFF2-40B4-BE49-F238E27FC236}">
                <a16:creationId xmlns:a16="http://schemas.microsoft.com/office/drawing/2014/main" id="{5399CD38-EED4-4908-AA40-F2B718428447}"/>
              </a:ext>
            </a:extLst>
          </p:cNvPr>
          <p:cNvSpPr>
            <a:spLocks/>
          </p:cNvSpPr>
          <p:nvPr/>
        </p:nvSpPr>
        <p:spPr bwMode="auto">
          <a:xfrm flipV="1">
            <a:off x="2667000" y="3581400"/>
            <a:ext cx="1447800" cy="533400"/>
          </a:xfrm>
          <a:custGeom>
            <a:avLst/>
            <a:gdLst>
              <a:gd name="T0" fmla="*/ 0 w 912"/>
              <a:gd name="T1" fmla="*/ 2147483646 h 336"/>
              <a:gd name="T2" fmla="*/ 2147483646 w 912"/>
              <a:gd name="T3" fmla="*/ 2147483646 h 336"/>
              <a:gd name="T4" fmla="*/ 2147483646 w 912"/>
              <a:gd name="T5" fmla="*/ 2147483646 h 336"/>
              <a:gd name="T6" fmla="*/ 2147483646 w 912"/>
              <a:gd name="T7" fmla="*/ 2147483646 h 336"/>
              <a:gd name="T8" fmla="*/ 2147483646 w 912"/>
              <a:gd name="T9" fmla="*/ 2147483646 h 336"/>
              <a:gd name="T10" fmla="*/ 2147483646 w 912"/>
              <a:gd name="T11" fmla="*/ 2147483646 h 336"/>
              <a:gd name="T12" fmla="*/ 2147483646 w 912"/>
              <a:gd name="T13" fmla="*/ 0 h 336"/>
              <a:gd name="T14" fmla="*/ 0 w 912"/>
              <a:gd name="T15" fmla="*/ 0 h 336"/>
              <a:gd name="T16" fmla="*/ 0 w 912"/>
              <a:gd name="T17" fmla="*/ 2147483646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2" h="336">
                <a:moveTo>
                  <a:pt x="0" y="336"/>
                </a:moveTo>
                <a:lnTo>
                  <a:pt x="240" y="336"/>
                </a:lnTo>
                <a:lnTo>
                  <a:pt x="240" y="144"/>
                </a:lnTo>
                <a:lnTo>
                  <a:pt x="672" y="144"/>
                </a:lnTo>
                <a:lnTo>
                  <a:pt x="672" y="336"/>
                </a:lnTo>
                <a:lnTo>
                  <a:pt x="912" y="336"/>
                </a:lnTo>
                <a:lnTo>
                  <a:pt x="912" y="0"/>
                </a:lnTo>
                <a:lnTo>
                  <a:pt x="0" y="0"/>
                </a:lnTo>
                <a:lnTo>
                  <a:pt x="0" y="336"/>
                </a:lnTo>
                <a:close/>
              </a:path>
            </a:pathLst>
          </a:custGeom>
          <a:solidFill>
            <a:schemeClr val="accent1"/>
          </a:solidFill>
          <a:ln w="9525">
            <a:solidFill>
              <a:schemeClr val="tx1"/>
            </a:solidFill>
            <a:round/>
            <a:headEnd/>
            <a:tailEnd/>
          </a:ln>
        </p:spPr>
        <p:txBody>
          <a:bodyPr wrap="none" anchor="ctr"/>
          <a:lstStyle/>
          <a:p>
            <a:endParaRPr lang="en-GB"/>
          </a:p>
        </p:txBody>
      </p:sp>
      <p:sp>
        <p:nvSpPr>
          <p:cNvPr id="116759" name="Freeform 74">
            <a:extLst>
              <a:ext uri="{FF2B5EF4-FFF2-40B4-BE49-F238E27FC236}">
                <a16:creationId xmlns:a16="http://schemas.microsoft.com/office/drawing/2014/main" id="{6C18E9C8-5ACF-413E-91E6-4563976601CA}"/>
              </a:ext>
            </a:extLst>
          </p:cNvPr>
          <p:cNvSpPr>
            <a:spLocks/>
          </p:cNvSpPr>
          <p:nvPr/>
        </p:nvSpPr>
        <p:spPr bwMode="auto">
          <a:xfrm flipV="1">
            <a:off x="6400800" y="2057400"/>
            <a:ext cx="1447800" cy="533400"/>
          </a:xfrm>
          <a:custGeom>
            <a:avLst/>
            <a:gdLst>
              <a:gd name="T0" fmla="*/ 0 w 912"/>
              <a:gd name="T1" fmla="*/ 2147483646 h 336"/>
              <a:gd name="T2" fmla="*/ 2147483646 w 912"/>
              <a:gd name="T3" fmla="*/ 2147483646 h 336"/>
              <a:gd name="T4" fmla="*/ 2147483646 w 912"/>
              <a:gd name="T5" fmla="*/ 2147483646 h 336"/>
              <a:gd name="T6" fmla="*/ 2147483646 w 912"/>
              <a:gd name="T7" fmla="*/ 2147483646 h 336"/>
              <a:gd name="T8" fmla="*/ 2147483646 w 912"/>
              <a:gd name="T9" fmla="*/ 2147483646 h 336"/>
              <a:gd name="T10" fmla="*/ 2147483646 w 912"/>
              <a:gd name="T11" fmla="*/ 2147483646 h 336"/>
              <a:gd name="T12" fmla="*/ 2147483646 w 912"/>
              <a:gd name="T13" fmla="*/ 0 h 336"/>
              <a:gd name="T14" fmla="*/ 0 w 912"/>
              <a:gd name="T15" fmla="*/ 0 h 336"/>
              <a:gd name="T16" fmla="*/ 0 w 912"/>
              <a:gd name="T17" fmla="*/ 2147483646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2" h="336">
                <a:moveTo>
                  <a:pt x="0" y="336"/>
                </a:moveTo>
                <a:lnTo>
                  <a:pt x="240" y="336"/>
                </a:lnTo>
                <a:lnTo>
                  <a:pt x="240" y="144"/>
                </a:lnTo>
                <a:lnTo>
                  <a:pt x="672" y="144"/>
                </a:lnTo>
                <a:lnTo>
                  <a:pt x="672" y="336"/>
                </a:lnTo>
                <a:lnTo>
                  <a:pt x="912" y="336"/>
                </a:lnTo>
                <a:lnTo>
                  <a:pt x="912" y="0"/>
                </a:lnTo>
                <a:lnTo>
                  <a:pt x="0" y="0"/>
                </a:lnTo>
                <a:lnTo>
                  <a:pt x="0" y="336"/>
                </a:lnTo>
                <a:close/>
              </a:path>
            </a:pathLst>
          </a:custGeom>
          <a:solidFill>
            <a:schemeClr val="accent1"/>
          </a:solidFill>
          <a:ln w="9525">
            <a:solidFill>
              <a:schemeClr val="tx1"/>
            </a:solidFill>
            <a:round/>
            <a:headEnd/>
            <a:tailEnd/>
          </a:ln>
        </p:spPr>
        <p:txBody>
          <a:bodyPr wrap="none" anchor="ctr"/>
          <a:lstStyle/>
          <a:p>
            <a:endParaRPr lang="en-GB"/>
          </a:p>
        </p:txBody>
      </p:sp>
      <p:sp>
        <p:nvSpPr>
          <p:cNvPr id="116760" name="Freeform 79">
            <a:extLst>
              <a:ext uri="{FF2B5EF4-FFF2-40B4-BE49-F238E27FC236}">
                <a16:creationId xmlns:a16="http://schemas.microsoft.com/office/drawing/2014/main" id="{E124F4D5-C4D5-48D2-9443-35C51AE62709}"/>
              </a:ext>
            </a:extLst>
          </p:cNvPr>
          <p:cNvSpPr>
            <a:spLocks/>
          </p:cNvSpPr>
          <p:nvPr/>
        </p:nvSpPr>
        <p:spPr bwMode="auto">
          <a:xfrm>
            <a:off x="4267200" y="2057400"/>
            <a:ext cx="914400" cy="228600"/>
          </a:xfrm>
          <a:custGeom>
            <a:avLst/>
            <a:gdLst>
              <a:gd name="T0" fmla="*/ 0 w 576"/>
              <a:gd name="T1" fmla="*/ 2147483646 h 144"/>
              <a:gd name="T2" fmla="*/ 2147483646 w 576"/>
              <a:gd name="T3" fmla="*/ 2147483646 h 144"/>
              <a:gd name="T4" fmla="*/ 2147483646 w 576"/>
              <a:gd name="T5" fmla="*/ 0 h 144"/>
              <a:gd name="T6" fmla="*/ 0 w 576"/>
              <a:gd name="T7" fmla="*/ 0 h 144"/>
              <a:gd name="T8" fmla="*/ 0 w 576"/>
              <a:gd name="T9" fmla="*/ 2147483646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144">
                <a:moveTo>
                  <a:pt x="0" y="144"/>
                </a:moveTo>
                <a:lnTo>
                  <a:pt x="576" y="144"/>
                </a:lnTo>
                <a:lnTo>
                  <a:pt x="576" y="0"/>
                </a:lnTo>
                <a:lnTo>
                  <a:pt x="0" y="0"/>
                </a:lnTo>
                <a:lnTo>
                  <a:pt x="0" y="144"/>
                </a:lnTo>
                <a:close/>
              </a:path>
            </a:pathLst>
          </a:custGeom>
          <a:solidFill>
            <a:schemeClr val="accent1"/>
          </a:solidFill>
          <a:ln w="9525">
            <a:solidFill>
              <a:schemeClr val="tx1"/>
            </a:solidFill>
            <a:round/>
            <a:headEnd/>
            <a:tailEnd/>
          </a:ln>
        </p:spPr>
        <p:txBody>
          <a:bodyPr wrap="none" anchor="ctr"/>
          <a:lstStyle/>
          <a:p>
            <a:endParaRPr lang="en-GB"/>
          </a:p>
        </p:txBody>
      </p:sp>
      <p:sp>
        <p:nvSpPr>
          <p:cNvPr id="116761" name="Freeform 83">
            <a:extLst>
              <a:ext uri="{FF2B5EF4-FFF2-40B4-BE49-F238E27FC236}">
                <a16:creationId xmlns:a16="http://schemas.microsoft.com/office/drawing/2014/main" id="{1BCF4D5C-2271-4C44-A878-825E3EF83872}"/>
              </a:ext>
            </a:extLst>
          </p:cNvPr>
          <p:cNvSpPr>
            <a:spLocks/>
          </p:cNvSpPr>
          <p:nvPr/>
        </p:nvSpPr>
        <p:spPr bwMode="auto">
          <a:xfrm>
            <a:off x="3733800" y="1752600"/>
            <a:ext cx="1981200" cy="533400"/>
          </a:xfrm>
          <a:custGeom>
            <a:avLst/>
            <a:gdLst>
              <a:gd name="T0" fmla="*/ 0 w 1248"/>
              <a:gd name="T1" fmla="*/ 2147483646 h 336"/>
              <a:gd name="T2" fmla="*/ 2147483646 w 1248"/>
              <a:gd name="T3" fmla="*/ 2147483646 h 336"/>
              <a:gd name="T4" fmla="*/ 2147483646 w 1248"/>
              <a:gd name="T5" fmla="*/ 2147483646 h 336"/>
              <a:gd name="T6" fmla="*/ 2147483646 w 1248"/>
              <a:gd name="T7" fmla="*/ 2147483646 h 336"/>
              <a:gd name="T8" fmla="*/ 2147483646 w 1248"/>
              <a:gd name="T9" fmla="*/ 2147483646 h 336"/>
              <a:gd name="T10" fmla="*/ 2147483646 w 1248"/>
              <a:gd name="T11" fmla="*/ 2147483646 h 336"/>
              <a:gd name="T12" fmla="*/ 2147483646 w 1248"/>
              <a:gd name="T13" fmla="*/ 0 h 336"/>
              <a:gd name="T14" fmla="*/ 0 w 1248"/>
              <a:gd name="T15" fmla="*/ 0 h 336"/>
              <a:gd name="T16" fmla="*/ 0 w 1248"/>
              <a:gd name="T17" fmla="*/ 2147483646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336">
                <a:moveTo>
                  <a:pt x="0" y="336"/>
                </a:moveTo>
                <a:lnTo>
                  <a:pt x="240" y="336"/>
                </a:lnTo>
                <a:lnTo>
                  <a:pt x="240" y="144"/>
                </a:lnTo>
                <a:lnTo>
                  <a:pt x="1008" y="144"/>
                </a:lnTo>
                <a:lnTo>
                  <a:pt x="1008" y="336"/>
                </a:lnTo>
                <a:lnTo>
                  <a:pt x="1248" y="336"/>
                </a:lnTo>
                <a:lnTo>
                  <a:pt x="1248" y="0"/>
                </a:lnTo>
                <a:lnTo>
                  <a:pt x="0" y="0"/>
                </a:lnTo>
                <a:lnTo>
                  <a:pt x="0" y="336"/>
                </a:lnTo>
                <a:close/>
              </a:path>
            </a:pathLst>
          </a:custGeom>
          <a:solidFill>
            <a:schemeClr val="accent1"/>
          </a:solidFill>
          <a:ln w="9525">
            <a:solidFill>
              <a:schemeClr val="tx1"/>
            </a:solidFill>
            <a:round/>
            <a:headEnd/>
            <a:tailEnd/>
          </a:ln>
        </p:spPr>
        <p:txBody>
          <a:bodyPr wrap="none" anchor="ctr"/>
          <a:lstStyle/>
          <a:p>
            <a:endParaRPr lang="en-GB"/>
          </a:p>
        </p:txBody>
      </p:sp>
      <p:sp>
        <p:nvSpPr>
          <p:cNvPr id="116762" name="Rectangle 21">
            <a:extLst>
              <a:ext uri="{FF2B5EF4-FFF2-40B4-BE49-F238E27FC236}">
                <a16:creationId xmlns:a16="http://schemas.microsoft.com/office/drawing/2014/main" id="{A516BEA0-BD03-4EF6-85F7-BC0B73B51063}"/>
              </a:ext>
            </a:extLst>
          </p:cNvPr>
          <p:cNvSpPr>
            <a:spLocks noChangeArrowheads="1"/>
          </p:cNvSpPr>
          <p:nvPr/>
        </p:nvSpPr>
        <p:spPr bwMode="auto">
          <a:xfrm>
            <a:off x="32766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63" name="Rectangle 22">
            <a:extLst>
              <a:ext uri="{FF2B5EF4-FFF2-40B4-BE49-F238E27FC236}">
                <a16:creationId xmlns:a16="http://schemas.microsoft.com/office/drawing/2014/main" id="{E1EA7350-D259-46A9-9D2A-0830E3F59BC8}"/>
              </a:ext>
            </a:extLst>
          </p:cNvPr>
          <p:cNvSpPr>
            <a:spLocks noChangeArrowheads="1"/>
          </p:cNvSpPr>
          <p:nvPr/>
        </p:nvSpPr>
        <p:spPr bwMode="auto">
          <a:xfrm>
            <a:off x="34290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64" name="Rectangle 26">
            <a:extLst>
              <a:ext uri="{FF2B5EF4-FFF2-40B4-BE49-F238E27FC236}">
                <a16:creationId xmlns:a16="http://schemas.microsoft.com/office/drawing/2014/main" id="{84B0D49E-2385-4BCF-A157-E1FF1D86CEB5}"/>
              </a:ext>
            </a:extLst>
          </p:cNvPr>
          <p:cNvSpPr>
            <a:spLocks noChangeArrowheads="1"/>
          </p:cNvSpPr>
          <p:nvPr/>
        </p:nvSpPr>
        <p:spPr bwMode="auto">
          <a:xfrm>
            <a:off x="38100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65" name="Rectangle 27">
            <a:extLst>
              <a:ext uri="{FF2B5EF4-FFF2-40B4-BE49-F238E27FC236}">
                <a16:creationId xmlns:a16="http://schemas.microsoft.com/office/drawing/2014/main" id="{F41BD13A-B073-4273-B16E-B78E273E0ECC}"/>
              </a:ext>
            </a:extLst>
          </p:cNvPr>
          <p:cNvSpPr>
            <a:spLocks noChangeArrowheads="1"/>
          </p:cNvSpPr>
          <p:nvPr/>
        </p:nvSpPr>
        <p:spPr bwMode="auto">
          <a:xfrm>
            <a:off x="39624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66" name="Rectangle 31">
            <a:extLst>
              <a:ext uri="{FF2B5EF4-FFF2-40B4-BE49-F238E27FC236}">
                <a16:creationId xmlns:a16="http://schemas.microsoft.com/office/drawing/2014/main" id="{CB0B190A-3D96-4396-8B76-35FBD734E79E}"/>
              </a:ext>
            </a:extLst>
          </p:cNvPr>
          <p:cNvSpPr>
            <a:spLocks noChangeArrowheads="1"/>
          </p:cNvSpPr>
          <p:nvPr/>
        </p:nvSpPr>
        <p:spPr bwMode="auto">
          <a:xfrm>
            <a:off x="43434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67" name="Rectangle 32">
            <a:extLst>
              <a:ext uri="{FF2B5EF4-FFF2-40B4-BE49-F238E27FC236}">
                <a16:creationId xmlns:a16="http://schemas.microsoft.com/office/drawing/2014/main" id="{D61A5B47-B8FA-4772-BDAA-8BBC9D656232}"/>
              </a:ext>
            </a:extLst>
          </p:cNvPr>
          <p:cNvSpPr>
            <a:spLocks noChangeArrowheads="1"/>
          </p:cNvSpPr>
          <p:nvPr/>
        </p:nvSpPr>
        <p:spPr bwMode="auto">
          <a:xfrm>
            <a:off x="44958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68" name="Rectangle 36">
            <a:extLst>
              <a:ext uri="{FF2B5EF4-FFF2-40B4-BE49-F238E27FC236}">
                <a16:creationId xmlns:a16="http://schemas.microsoft.com/office/drawing/2014/main" id="{11804933-B055-4A00-A03F-B69A94FEB014}"/>
              </a:ext>
            </a:extLst>
          </p:cNvPr>
          <p:cNvSpPr>
            <a:spLocks noChangeArrowheads="1"/>
          </p:cNvSpPr>
          <p:nvPr/>
        </p:nvSpPr>
        <p:spPr bwMode="auto">
          <a:xfrm>
            <a:off x="48768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69" name="Rectangle 37">
            <a:extLst>
              <a:ext uri="{FF2B5EF4-FFF2-40B4-BE49-F238E27FC236}">
                <a16:creationId xmlns:a16="http://schemas.microsoft.com/office/drawing/2014/main" id="{43892D32-422A-4A3B-AAF9-5D0EB1F03E72}"/>
              </a:ext>
            </a:extLst>
          </p:cNvPr>
          <p:cNvSpPr>
            <a:spLocks noChangeArrowheads="1"/>
          </p:cNvSpPr>
          <p:nvPr/>
        </p:nvSpPr>
        <p:spPr bwMode="auto">
          <a:xfrm>
            <a:off x="50292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70" name="Rectangle 41">
            <a:extLst>
              <a:ext uri="{FF2B5EF4-FFF2-40B4-BE49-F238E27FC236}">
                <a16:creationId xmlns:a16="http://schemas.microsoft.com/office/drawing/2014/main" id="{31FA448D-ECC8-493C-93C3-DD9B3400B316}"/>
              </a:ext>
            </a:extLst>
          </p:cNvPr>
          <p:cNvSpPr>
            <a:spLocks noChangeArrowheads="1"/>
          </p:cNvSpPr>
          <p:nvPr/>
        </p:nvSpPr>
        <p:spPr bwMode="auto">
          <a:xfrm>
            <a:off x="54102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71" name="Rectangle 42">
            <a:extLst>
              <a:ext uri="{FF2B5EF4-FFF2-40B4-BE49-F238E27FC236}">
                <a16:creationId xmlns:a16="http://schemas.microsoft.com/office/drawing/2014/main" id="{5203A92A-13F5-47E3-827E-007690FB9BD6}"/>
              </a:ext>
            </a:extLst>
          </p:cNvPr>
          <p:cNvSpPr>
            <a:spLocks noChangeArrowheads="1"/>
          </p:cNvSpPr>
          <p:nvPr/>
        </p:nvSpPr>
        <p:spPr bwMode="auto">
          <a:xfrm>
            <a:off x="55626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72" name="Rectangle 46">
            <a:extLst>
              <a:ext uri="{FF2B5EF4-FFF2-40B4-BE49-F238E27FC236}">
                <a16:creationId xmlns:a16="http://schemas.microsoft.com/office/drawing/2014/main" id="{BE415D28-97D9-4F18-9462-B7AFC03C28CE}"/>
              </a:ext>
            </a:extLst>
          </p:cNvPr>
          <p:cNvSpPr>
            <a:spLocks noChangeArrowheads="1"/>
          </p:cNvSpPr>
          <p:nvPr/>
        </p:nvSpPr>
        <p:spPr bwMode="auto">
          <a:xfrm>
            <a:off x="59436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73" name="Rectangle 47">
            <a:extLst>
              <a:ext uri="{FF2B5EF4-FFF2-40B4-BE49-F238E27FC236}">
                <a16:creationId xmlns:a16="http://schemas.microsoft.com/office/drawing/2014/main" id="{F07F06D3-DA72-4544-B132-6251B57E0D41}"/>
              </a:ext>
            </a:extLst>
          </p:cNvPr>
          <p:cNvSpPr>
            <a:spLocks noChangeArrowheads="1"/>
          </p:cNvSpPr>
          <p:nvPr/>
        </p:nvSpPr>
        <p:spPr bwMode="auto">
          <a:xfrm>
            <a:off x="60960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74" name="Rectangle 51">
            <a:extLst>
              <a:ext uri="{FF2B5EF4-FFF2-40B4-BE49-F238E27FC236}">
                <a16:creationId xmlns:a16="http://schemas.microsoft.com/office/drawing/2014/main" id="{C75A2CD6-CF36-4A4D-8F46-17680D3C3D43}"/>
              </a:ext>
            </a:extLst>
          </p:cNvPr>
          <p:cNvSpPr>
            <a:spLocks noChangeArrowheads="1"/>
          </p:cNvSpPr>
          <p:nvPr/>
        </p:nvSpPr>
        <p:spPr bwMode="auto">
          <a:xfrm>
            <a:off x="64770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75" name="Rectangle 52">
            <a:extLst>
              <a:ext uri="{FF2B5EF4-FFF2-40B4-BE49-F238E27FC236}">
                <a16:creationId xmlns:a16="http://schemas.microsoft.com/office/drawing/2014/main" id="{016F2AED-9A13-4BF6-A8B9-8793D7F1A9C9}"/>
              </a:ext>
            </a:extLst>
          </p:cNvPr>
          <p:cNvSpPr>
            <a:spLocks noChangeArrowheads="1"/>
          </p:cNvSpPr>
          <p:nvPr/>
        </p:nvSpPr>
        <p:spPr bwMode="auto">
          <a:xfrm>
            <a:off x="66294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76" name="Rectangle 56">
            <a:extLst>
              <a:ext uri="{FF2B5EF4-FFF2-40B4-BE49-F238E27FC236}">
                <a16:creationId xmlns:a16="http://schemas.microsoft.com/office/drawing/2014/main" id="{A005D0F2-8125-4F0F-8D48-EF58D6B24431}"/>
              </a:ext>
            </a:extLst>
          </p:cNvPr>
          <p:cNvSpPr>
            <a:spLocks noChangeArrowheads="1"/>
          </p:cNvSpPr>
          <p:nvPr/>
        </p:nvSpPr>
        <p:spPr bwMode="auto">
          <a:xfrm>
            <a:off x="70104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77" name="Rectangle 57">
            <a:extLst>
              <a:ext uri="{FF2B5EF4-FFF2-40B4-BE49-F238E27FC236}">
                <a16:creationId xmlns:a16="http://schemas.microsoft.com/office/drawing/2014/main" id="{4D29D6C5-8623-4D1E-B1E9-7974DD056AF5}"/>
              </a:ext>
            </a:extLst>
          </p:cNvPr>
          <p:cNvSpPr>
            <a:spLocks noChangeArrowheads="1"/>
          </p:cNvSpPr>
          <p:nvPr/>
        </p:nvSpPr>
        <p:spPr bwMode="auto">
          <a:xfrm>
            <a:off x="71628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78" name="Rectangle 61">
            <a:extLst>
              <a:ext uri="{FF2B5EF4-FFF2-40B4-BE49-F238E27FC236}">
                <a16:creationId xmlns:a16="http://schemas.microsoft.com/office/drawing/2014/main" id="{8A772921-307E-4858-A3F5-34B0D7339F48}"/>
              </a:ext>
            </a:extLst>
          </p:cNvPr>
          <p:cNvSpPr>
            <a:spLocks noChangeArrowheads="1"/>
          </p:cNvSpPr>
          <p:nvPr/>
        </p:nvSpPr>
        <p:spPr bwMode="auto">
          <a:xfrm>
            <a:off x="75438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79" name="Rectangle 62">
            <a:extLst>
              <a:ext uri="{FF2B5EF4-FFF2-40B4-BE49-F238E27FC236}">
                <a16:creationId xmlns:a16="http://schemas.microsoft.com/office/drawing/2014/main" id="{6B421CB5-FE5F-4FC5-9C49-CBAF5DB3C83C}"/>
              </a:ext>
            </a:extLst>
          </p:cNvPr>
          <p:cNvSpPr>
            <a:spLocks noChangeArrowheads="1"/>
          </p:cNvSpPr>
          <p:nvPr/>
        </p:nvSpPr>
        <p:spPr bwMode="auto">
          <a:xfrm>
            <a:off x="76962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80" name="Rectangle 6">
            <a:extLst>
              <a:ext uri="{FF2B5EF4-FFF2-40B4-BE49-F238E27FC236}">
                <a16:creationId xmlns:a16="http://schemas.microsoft.com/office/drawing/2014/main" id="{A715F433-73C7-47C4-95C8-BD5E31CFFEE4}"/>
              </a:ext>
            </a:extLst>
          </p:cNvPr>
          <p:cNvSpPr>
            <a:spLocks noChangeArrowheads="1"/>
          </p:cNvSpPr>
          <p:nvPr/>
        </p:nvSpPr>
        <p:spPr bwMode="auto">
          <a:xfrm>
            <a:off x="16764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81" name="Rectangle 7">
            <a:extLst>
              <a:ext uri="{FF2B5EF4-FFF2-40B4-BE49-F238E27FC236}">
                <a16:creationId xmlns:a16="http://schemas.microsoft.com/office/drawing/2014/main" id="{D26BA748-F9AF-4720-AC3B-749D84F39236}"/>
              </a:ext>
            </a:extLst>
          </p:cNvPr>
          <p:cNvSpPr>
            <a:spLocks noChangeArrowheads="1"/>
          </p:cNvSpPr>
          <p:nvPr/>
        </p:nvSpPr>
        <p:spPr bwMode="auto">
          <a:xfrm>
            <a:off x="18288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82" name="Rectangle 11">
            <a:extLst>
              <a:ext uri="{FF2B5EF4-FFF2-40B4-BE49-F238E27FC236}">
                <a16:creationId xmlns:a16="http://schemas.microsoft.com/office/drawing/2014/main" id="{DB4FA8AD-0BC7-4E7E-8329-D9189FB10D0D}"/>
              </a:ext>
            </a:extLst>
          </p:cNvPr>
          <p:cNvSpPr>
            <a:spLocks noChangeArrowheads="1"/>
          </p:cNvSpPr>
          <p:nvPr/>
        </p:nvSpPr>
        <p:spPr bwMode="auto">
          <a:xfrm>
            <a:off x="22098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83" name="Rectangle 12">
            <a:extLst>
              <a:ext uri="{FF2B5EF4-FFF2-40B4-BE49-F238E27FC236}">
                <a16:creationId xmlns:a16="http://schemas.microsoft.com/office/drawing/2014/main" id="{8458FB1D-25DE-4FFC-8801-CA8FBE9E4D19}"/>
              </a:ext>
            </a:extLst>
          </p:cNvPr>
          <p:cNvSpPr>
            <a:spLocks noChangeArrowheads="1"/>
          </p:cNvSpPr>
          <p:nvPr/>
        </p:nvSpPr>
        <p:spPr bwMode="auto">
          <a:xfrm>
            <a:off x="23622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84" name="Rectangle 16">
            <a:extLst>
              <a:ext uri="{FF2B5EF4-FFF2-40B4-BE49-F238E27FC236}">
                <a16:creationId xmlns:a16="http://schemas.microsoft.com/office/drawing/2014/main" id="{02358F74-82EB-4F8F-B3BC-8ACFBAAA0D94}"/>
              </a:ext>
            </a:extLst>
          </p:cNvPr>
          <p:cNvSpPr>
            <a:spLocks noChangeArrowheads="1"/>
          </p:cNvSpPr>
          <p:nvPr/>
        </p:nvSpPr>
        <p:spPr bwMode="auto">
          <a:xfrm>
            <a:off x="27432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85" name="Rectangle 17">
            <a:extLst>
              <a:ext uri="{FF2B5EF4-FFF2-40B4-BE49-F238E27FC236}">
                <a16:creationId xmlns:a16="http://schemas.microsoft.com/office/drawing/2014/main" id="{54DAA130-E6AC-4D60-A6FF-B154120B294A}"/>
              </a:ext>
            </a:extLst>
          </p:cNvPr>
          <p:cNvSpPr>
            <a:spLocks noChangeArrowheads="1"/>
          </p:cNvSpPr>
          <p:nvPr/>
        </p:nvSpPr>
        <p:spPr bwMode="auto">
          <a:xfrm>
            <a:off x="2895600" y="2133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86" name="Rectangle 84">
            <a:extLst>
              <a:ext uri="{FF2B5EF4-FFF2-40B4-BE49-F238E27FC236}">
                <a16:creationId xmlns:a16="http://schemas.microsoft.com/office/drawing/2014/main" id="{C8419E56-F695-485D-BF41-2A832442E134}"/>
              </a:ext>
            </a:extLst>
          </p:cNvPr>
          <p:cNvSpPr>
            <a:spLocks noChangeArrowheads="1"/>
          </p:cNvSpPr>
          <p:nvPr/>
        </p:nvSpPr>
        <p:spPr bwMode="auto">
          <a:xfrm>
            <a:off x="1600200" y="3581400"/>
            <a:ext cx="3810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87" name="Rectangle 85">
            <a:extLst>
              <a:ext uri="{FF2B5EF4-FFF2-40B4-BE49-F238E27FC236}">
                <a16:creationId xmlns:a16="http://schemas.microsoft.com/office/drawing/2014/main" id="{76196F50-8CAF-4281-B6D9-C4450D56A5DD}"/>
              </a:ext>
            </a:extLst>
          </p:cNvPr>
          <p:cNvSpPr>
            <a:spLocks noChangeArrowheads="1"/>
          </p:cNvSpPr>
          <p:nvPr/>
        </p:nvSpPr>
        <p:spPr bwMode="auto">
          <a:xfrm>
            <a:off x="2133600" y="3581400"/>
            <a:ext cx="3810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88" name="Rectangle 86">
            <a:extLst>
              <a:ext uri="{FF2B5EF4-FFF2-40B4-BE49-F238E27FC236}">
                <a16:creationId xmlns:a16="http://schemas.microsoft.com/office/drawing/2014/main" id="{8E69CD83-98C1-45CE-B1E3-316C5E283686}"/>
              </a:ext>
            </a:extLst>
          </p:cNvPr>
          <p:cNvSpPr>
            <a:spLocks noChangeArrowheads="1"/>
          </p:cNvSpPr>
          <p:nvPr/>
        </p:nvSpPr>
        <p:spPr bwMode="auto">
          <a:xfrm>
            <a:off x="6934200" y="3581400"/>
            <a:ext cx="3810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89" name="Rectangle 87">
            <a:extLst>
              <a:ext uri="{FF2B5EF4-FFF2-40B4-BE49-F238E27FC236}">
                <a16:creationId xmlns:a16="http://schemas.microsoft.com/office/drawing/2014/main" id="{895B8619-F746-412E-9BB2-63FBFAC0E715}"/>
              </a:ext>
            </a:extLst>
          </p:cNvPr>
          <p:cNvSpPr>
            <a:spLocks noChangeArrowheads="1"/>
          </p:cNvSpPr>
          <p:nvPr/>
        </p:nvSpPr>
        <p:spPr bwMode="auto">
          <a:xfrm>
            <a:off x="7467600" y="3581400"/>
            <a:ext cx="3810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90" name="Rectangle 8">
            <a:extLst>
              <a:ext uri="{FF2B5EF4-FFF2-40B4-BE49-F238E27FC236}">
                <a16:creationId xmlns:a16="http://schemas.microsoft.com/office/drawing/2014/main" id="{D0F25EDF-9C35-4574-A21C-54B4CB0CD46D}"/>
              </a:ext>
            </a:extLst>
          </p:cNvPr>
          <p:cNvSpPr>
            <a:spLocks noChangeArrowheads="1"/>
          </p:cNvSpPr>
          <p:nvPr/>
        </p:nvSpPr>
        <p:spPr bwMode="auto">
          <a:xfrm>
            <a:off x="16764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91" name="Rectangle 9">
            <a:extLst>
              <a:ext uri="{FF2B5EF4-FFF2-40B4-BE49-F238E27FC236}">
                <a16:creationId xmlns:a16="http://schemas.microsoft.com/office/drawing/2014/main" id="{5F0618F2-892D-468B-9CBE-A0B36B4D5D82}"/>
              </a:ext>
            </a:extLst>
          </p:cNvPr>
          <p:cNvSpPr>
            <a:spLocks noChangeArrowheads="1"/>
          </p:cNvSpPr>
          <p:nvPr/>
        </p:nvSpPr>
        <p:spPr bwMode="auto">
          <a:xfrm>
            <a:off x="18288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92" name="Rectangle 13">
            <a:extLst>
              <a:ext uri="{FF2B5EF4-FFF2-40B4-BE49-F238E27FC236}">
                <a16:creationId xmlns:a16="http://schemas.microsoft.com/office/drawing/2014/main" id="{15FF42A4-B4BC-4F92-B069-C494BA720317}"/>
              </a:ext>
            </a:extLst>
          </p:cNvPr>
          <p:cNvSpPr>
            <a:spLocks noChangeArrowheads="1"/>
          </p:cNvSpPr>
          <p:nvPr/>
        </p:nvSpPr>
        <p:spPr bwMode="auto">
          <a:xfrm>
            <a:off x="22098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93" name="Rectangle 14">
            <a:extLst>
              <a:ext uri="{FF2B5EF4-FFF2-40B4-BE49-F238E27FC236}">
                <a16:creationId xmlns:a16="http://schemas.microsoft.com/office/drawing/2014/main" id="{B1DFCB16-55D3-4FFB-BA72-98F1A424F804}"/>
              </a:ext>
            </a:extLst>
          </p:cNvPr>
          <p:cNvSpPr>
            <a:spLocks noChangeArrowheads="1"/>
          </p:cNvSpPr>
          <p:nvPr/>
        </p:nvSpPr>
        <p:spPr bwMode="auto">
          <a:xfrm>
            <a:off x="23622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94" name="Rectangle 18">
            <a:extLst>
              <a:ext uri="{FF2B5EF4-FFF2-40B4-BE49-F238E27FC236}">
                <a16:creationId xmlns:a16="http://schemas.microsoft.com/office/drawing/2014/main" id="{02CFA9B4-67EE-4B6F-99F6-A2408BAE96E8}"/>
              </a:ext>
            </a:extLst>
          </p:cNvPr>
          <p:cNvSpPr>
            <a:spLocks noChangeArrowheads="1"/>
          </p:cNvSpPr>
          <p:nvPr/>
        </p:nvSpPr>
        <p:spPr bwMode="auto">
          <a:xfrm>
            <a:off x="27432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95" name="Rectangle 19">
            <a:extLst>
              <a:ext uri="{FF2B5EF4-FFF2-40B4-BE49-F238E27FC236}">
                <a16:creationId xmlns:a16="http://schemas.microsoft.com/office/drawing/2014/main" id="{42A133AD-41B1-4D74-99C6-C2E2B3CE1C64}"/>
              </a:ext>
            </a:extLst>
          </p:cNvPr>
          <p:cNvSpPr>
            <a:spLocks noChangeArrowheads="1"/>
          </p:cNvSpPr>
          <p:nvPr/>
        </p:nvSpPr>
        <p:spPr bwMode="auto">
          <a:xfrm>
            <a:off x="28956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96" name="Rectangle 23">
            <a:extLst>
              <a:ext uri="{FF2B5EF4-FFF2-40B4-BE49-F238E27FC236}">
                <a16:creationId xmlns:a16="http://schemas.microsoft.com/office/drawing/2014/main" id="{0AA46FB8-B3AD-4FF2-9610-4BAC1C8B539D}"/>
              </a:ext>
            </a:extLst>
          </p:cNvPr>
          <p:cNvSpPr>
            <a:spLocks noChangeArrowheads="1"/>
          </p:cNvSpPr>
          <p:nvPr/>
        </p:nvSpPr>
        <p:spPr bwMode="auto">
          <a:xfrm>
            <a:off x="32766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97" name="Rectangle 24">
            <a:extLst>
              <a:ext uri="{FF2B5EF4-FFF2-40B4-BE49-F238E27FC236}">
                <a16:creationId xmlns:a16="http://schemas.microsoft.com/office/drawing/2014/main" id="{A7C28020-25B0-4463-9637-D7188AA87284}"/>
              </a:ext>
            </a:extLst>
          </p:cNvPr>
          <p:cNvSpPr>
            <a:spLocks noChangeArrowheads="1"/>
          </p:cNvSpPr>
          <p:nvPr/>
        </p:nvSpPr>
        <p:spPr bwMode="auto">
          <a:xfrm>
            <a:off x="34290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98" name="Rectangle 28">
            <a:extLst>
              <a:ext uri="{FF2B5EF4-FFF2-40B4-BE49-F238E27FC236}">
                <a16:creationId xmlns:a16="http://schemas.microsoft.com/office/drawing/2014/main" id="{9099CF45-3CA9-4C75-B0D8-5C71DFDE8371}"/>
              </a:ext>
            </a:extLst>
          </p:cNvPr>
          <p:cNvSpPr>
            <a:spLocks noChangeArrowheads="1"/>
          </p:cNvSpPr>
          <p:nvPr/>
        </p:nvSpPr>
        <p:spPr bwMode="auto">
          <a:xfrm>
            <a:off x="38100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799" name="Rectangle 29">
            <a:extLst>
              <a:ext uri="{FF2B5EF4-FFF2-40B4-BE49-F238E27FC236}">
                <a16:creationId xmlns:a16="http://schemas.microsoft.com/office/drawing/2014/main" id="{FD4BB464-CBC3-4D72-AB69-2994B8ADE8F1}"/>
              </a:ext>
            </a:extLst>
          </p:cNvPr>
          <p:cNvSpPr>
            <a:spLocks noChangeArrowheads="1"/>
          </p:cNvSpPr>
          <p:nvPr/>
        </p:nvSpPr>
        <p:spPr bwMode="auto">
          <a:xfrm>
            <a:off x="39624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00" name="Rectangle 33">
            <a:extLst>
              <a:ext uri="{FF2B5EF4-FFF2-40B4-BE49-F238E27FC236}">
                <a16:creationId xmlns:a16="http://schemas.microsoft.com/office/drawing/2014/main" id="{E077C73E-E2F2-408A-BC44-7A7F6C8D7205}"/>
              </a:ext>
            </a:extLst>
          </p:cNvPr>
          <p:cNvSpPr>
            <a:spLocks noChangeArrowheads="1"/>
          </p:cNvSpPr>
          <p:nvPr/>
        </p:nvSpPr>
        <p:spPr bwMode="auto">
          <a:xfrm>
            <a:off x="43434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01" name="Rectangle 34">
            <a:extLst>
              <a:ext uri="{FF2B5EF4-FFF2-40B4-BE49-F238E27FC236}">
                <a16:creationId xmlns:a16="http://schemas.microsoft.com/office/drawing/2014/main" id="{7FB6FCA8-049C-4F2F-AA26-0B8953B5BA77}"/>
              </a:ext>
            </a:extLst>
          </p:cNvPr>
          <p:cNvSpPr>
            <a:spLocks noChangeArrowheads="1"/>
          </p:cNvSpPr>
          <p:nvPr/>
        </p:nvSpPr>
        <p:spPr bwMode="auto">
          <a:xfrm>
            <a:off x="44958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02" name="Rectangle 38">
            <a:extLst>
              <a:ext uri="{FF2B5EF4-FFF2-40B4-BE49-F238E27FC236}">
                <a16:creationId xmlns:a16="http://schemas.microsoft.com/office/drawing/2014/main" id="{ECDCA7DF-CC0D-46D5-A47F-6002B0CE0603}"/>
              </a:ext>
            </a:extLst>
          </p:cNvPr>
          <p:cNvSpPr>
            <a:spLocks noChangeArrowheads="1"/>
          </p:cNvSpPr>
          <p:nvPr/>
        </p:nvSpPr>
        <p:spPr bwMode="auto">
          <a:xfrm>
            <a:off x="48768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03" name="Rectangle 39">
            <a:extLst>
              <a:ext uri="{FF2B5EF4-FFF2-40B4-BE49-F238E27FC236}">
                <a16:creationId xmlns:a16="http://schemas.microsoft.com/office/drawing/2014/main" id="{54BF8D74-AF8A-47D7-B761-7A7ADD0AFA7A}"/>
              </a:ext>
            </a:extLst>
          </p:cNvPr>
          <p:cNvSpPr>
            <a:spLocks noChangeArrowheads="1"/>
          </p:cNvSpPr>
          <p:nvPr/>
        </p:nvSpPr>
        <p:spPr bwMode="auto">
          <a:xfrm>
            <a:off x="50292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04" name="Rectangle 43">
            <a:extLst>
              <a:ext uri="{FF2B5EF4-FFF2-40B4-BE49-F238E27FC236}">
                <a16:creationId xmlns:a16="http://schemas.microsoft.com/office/drawing/2014/main" id="{D6BB92CB-064E-48F0-8289-3070C75D854B}"/>
              </a:ext>
            </a:extLst>
          </p:cNvPr>
          <p:cNvSpPr>
            <a:spLocks noChangeArrowheads="1"/>
          </p:cNvSpPr>
          <p:nvPr/>
        </p:nvSpPr>
        <p:spPr bwMode="auto">
          <a:xfrm>
            <a:off x="54102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05" name="Rectangle 44">
            <a:extLst>
              <a:ext uri="{FF2B5EF4-FFF2-40B4-BE49-F238E27FC236}">
                <a16:creationId xmlns:a16="http://schemas.microsoft.com/office/drawing/2014/main" id="{5E9B103D-4DCE-4031-88C4-2FEDFF09DB9F}"/>
              </a:ext>
            </a:extLst>
          </p:cNvPr>
          <p:cNvSpPr>
            <a:spLocks noChangeArrowheads="1"/>
          </p:cNvSpPr>
          <p:nvPr/>
        </p:nvSpPr>
        <p:spPr bwMode="auto">
          <a:xfrm>
            <a:off x="55626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06" name="Rectangle 48">
            <a:extLst>
              <a:ext uri="{FF2B5EF4-FFF2-40B4-BE49-F238E27FC236}">
                <a16:creationId xmlns:a16="http://schemas.microsoft.com/office/drawing/2014/main" id="{FBD03CA6-31DB-4D7F-BFE3-19CA02E6CC00}"/>
              </a:ext>
            </a:extLst>
          </p:cNvPr>
          <p:cNvSpPr>
            <a:spLocks noChangeArrowheads="1"/>
          </p:cNvSpPr>
          <p:nvPr/>
        </p:nvSpPr>
        <p:spPr bwMode="auto">
          <a:xfrm>
            <a:off x="59436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07" name="Rectangle 49">
            <a:extLst>
              <a:ext uri="{FF2B5EF4-FFF2-40B4-BE49-F238E27FC236}">
                <a16:creationId xmlns:a16="http://schemas.microsoft.com/office/drawing/2014/main" id="{711FB21E-77D0-4002-8BCD-75750FC4432C}"/>
              </a:ext>
            </a:extLst>
          </p:cNvPr>
          <p:cNvSpPr>
            <a:spLocks noChangeArrowheads="1"/>
          </p:cNvSpPr>
          <p:nvPr/>
        </p:nvSpPr>
        <p:spPr bwMode="auto">
          <a:xfrm>
            <a:off x="60960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08" name="Rectangle 53">
            <a:extLst>
              <a:ext uri="{FF2B5EF4-FFF2-40B4-BE49-F238E27FC236}">
                <a16:creationId xmlns:a16="http://schemas.microsoft.com/office/drawing/2014/main" id="{23BA4054-A26B-491B-9DB5-1154B5D1575B}"/>
              </a:ext>
            </a:extLst>
          </p:cNvPr>
          <p:cNvSpPr>
            <a:spLocks noChangeArrowheads="1"/>
          </p:cNvSpPr>
          <p:nvPr/>
        </p:nvSpPr>
        <p:spPr bwMode="auto">
          <a:xfrm>
            <a:off x="64770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09" name="Rectangle 54">
            <a:extLst>
              <a:ext uri="{FF2B5EF4-FFF2-40B4-BE49-F238E27FC236}">
                <a16:creationId xmlns:a16="http://schemas.microsoft.com/office/drawing/2014/main" id="{6EC272E9-B109-44A6-9DA8-AB9CE3688878}"/>
              </a:ext>
            </a:extLst>
          </p:cNvPr>
          <p:cNvSpPr>
            <a:spLocks noChangeArrowheads="1"/>
          </p:cNvSpPr>
          <p:nvPr/>
        </p:nvSpPr>
        <p:spPr bwMode="auto">
          <a:xfrm>
            <a:off x="66294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10" name="Rectangle 58">
            <a:extLst>
              <a:ext uri="{FF2B5EF4-FFF2-40B4-BE49-F238E27FC236}">
                <a16:creationId xmlns:a16="http://schemas.microsoft.com/office/drawing/2014/main" id="{30FF8E25-BB87-4E08-88C9-31E6C9B2DC6C}"/>
              </a:ext>
            </a:extLst>
          </p:cNvPr>
          <p:cNvSpPr>
            <a:spLocks noChangeArrowheads="1"/>
          </p:cNvSpPr>
          <p:nvPr/>
        </p:nvSpPr>
        <p:spPr bwMode="auto">
          <a:xfrm>
            <a:off x="70104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11" name="Rectangle 59">
            <a:extLst>
              <a:ext uri="{FF2B5EF4-FFF2-40B4-BE49-F238E27FC236}">
                <a16:creationId xmlns:a16="http://schemas.microsoft.com/office/drawing/2014/main" id="{AE6042DA-AA46-47CD-B8B8-3851D6754331}"/>
              </a:ext>
            </a:extLst>
          </p:cNvPr>
          <p:cNvSpPr>
            <a:spLocks noChangeArrowheads="1"/>
          </p:cNvSpPr>
          <p:nvPr/>
        </p:nvSpPr>
        <p:spPr bwMode="auto">
          <a:xfrm>
            <a:off x="71628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12" name="Rectangle 63">
            <a:extLst>
              <a:ext uri="{FF2B5EF4-FFF2-40B4-BE49-F238E27FC236}">
                <a16:creationId xmlns:a16="http://schemas.microsoft.com/office/drawing/2014/main" id="{4653C991-9E8B-4199-B264-816DB9D6CF43}"/>
              </a:ext>
            </a:extLst>
          </p:cNvPr>
          <p:cNvSpPr>
            <a:spLocks noChangeArrowheads="1"/>
          </p:cNvSpPr>
          <p:nvPr/>
        </p:nvSpPr>
        <p:spPr bwMode="auto">
          <a:xfrm>
            <a:off x="75438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13" name="Rectangle 64">
            <a:extLst>
              <a:ext uri="{FF2B5EF4-FFF2-40B4-BE49-F238E27FC236}">
                <a16:creationId xmlns:a16="http://schemas.microsoft.com/office/drawing/2014/main" id="{1DB22DCC-3142-489F-B3DC-285566132D0F}"/>
              </a:ext>
            </a:extLst>
          </p:cNvPr>
          <p:cNvSpPr>
            <a:spLocks noChangeArrowheads="1"/>
          </p:cNvSpPr>
          <p:nvPr/>
        </p:nvSpPr>
        <p:spPr bwMode="auto">
          <a:xfrm>
            <a:off x="7696200" y="3657600"/>
            <a:ext cx="762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14" name="Rectangle 88">
            <a:extLst>
              <a:ext uri="{FF2B5EF4-FFF2-40B4-BE49-F238E27FC236}">
                <a16:creationId xmlns:a16="http://schemas.microsoft.com/office/drawing/2014/main" id="{5FF07F35-45F6-4073-ADFA-6CF1196F03DE}"/>
              </a:ext>
            </a:extLst>
          </p:cNvPr>
          <p:cNvSpPr>
            <a:spLocks noChangeArrowheads="1"/>
          </p:cNvSpPr>
          <p:nvPr/>
        </p:nvSpPr>
        <p:spPr bwMode="auto">
          <a:xfrm>
            <a:off x="1219200" y="2133600"/>
            <a:ext cx="2286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15" name="Rectangle 89">
            <a:extLst>
              <a:ext uri="{FF2B5EF4-FFF2-40B4-BE49-F238E27FC236}">
                <a16:creationId xmlns:a16="http://schemas.microsoft.com/office/drawing/2014/main" id="{A304583F-70D6-4F2F-9443-09725E4A3D16}"/>
              </a:ext>
            </a:extLst>
          </p:cNvPr>
          <p:cNvSpPr>
            <a:spLocks noChangeArrowheads="1"/>
          </p:cNvSpPr>
          <p:nvPr/>
        </p:nvSpPr>
        <p:spPr bwMode="auto">
          <a:xfrm>
            <a:off x="8001000" y="2133600"/>
            <a:ext cx="228600" cy="1752600"/>
          </a:xfrm>
          <a:prstGeom prst="rect">
            <a:avLst/>
          </a:prstGeom>
          <a:solidFill>
            <a:srgbClr val="FF6600"/>
          </a:solidFill>
          <a:ln w="9525">
            <a:solidFill>
              <a:schemeClr val="tx1"/>
            </a:solidFill>
            <a:miter lim="800000"/>
            <a:headEnd/>
            <a:tailEnd/>
          </a:ln>
        </p:spPr>
        <p:txBody>
          <a:bodyPr wrap="none" anchor="ct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sz="1800">
              <a:solidFill>
                <a:schemeClr val="tx1"/>
              </a:solidFill>
            </a:endParaRPr>
          </a:p>
        </p:txBody>
      </p:sp>
      <p:sp>
        <p:nvSpPr>
          <p:cNvPr id="116817" name="Text Box 167">
            <a:extLst>
              <a:ext uri="{FF2B5EF4-FFF2-40B4-BE49-F238E27FC236}">
                <a16:creationId xmlns:a16="http://schemas.microsoft.com/office/drawing/2014/main" id="{962F82AD-133B-4256-A1A8-E43F4530BEC7}"/>
              </a:ext>
            </a:extLst>
          </p:cNvPr>
          <p:cNvSpPr txBox="1">
            <a:spLocks noChangeArrowheads="1"/>
          </p:cNvSpPr>
          <p:nvPr/>
        </p:nvSpPr>
        <p:spPr bwMode="auto">
          <a:xfrm>
            <a:off x="1600200" y="426720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R1</a:t>
            </a:r>
          </a:p>
        </p:txBody>
      </p:sp>
      <p:sp>
        <p:nvSpPr>
          <p:cNvPr id="116818" name="Text Box 168">
            <a:extLst>
              <a:ext uri="{FF2B5EF4-FFF2-40B4-BE49-F238E27FC236}">
                <a16:creationId xmlns:a16="http://schemas.microsoft.com/office/drawing/2014/main" id="{E5933681-92B3-4CBD-9594-5ACFC047FC36}"/>
              </a:ext>
            </a:extLst>
          </p:cNvPr>
          <p:cNvSpPr txBox="1">
            <a:spLocks noChangeArrowheads="1"/>
          </p:cNvSpPr>
          <p:nvPr/>
        </p:nvSpPr>
        <p:spPr bwMode="auto">
          <a:xfrm>
            <a:off x="2133600" y="426720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R2</a:t>
            </a:r>
          </a:p>
        </p:txBody>
      </p:sp>
      <p:sp>
        <p:nvSpPr>
          <p:cNvPr id="116819" name="Text Box 169">
            <a:extLst>
              <a:ext uri="{FF2B5EF4-FFF2-40B4-BE49-F238E27FC236}">
                <a16:creationId xmlns:a16="http://schemas.microsoft.com/office/drawing/2014/main" id="{B03B909C-E2FD-4F5A-A647-DB1C3B069022}"/>
              </a:ext>
            </a:extLst>
          </p:cNvPr>
          <p:cNvSpPr txBox="1">
            <a:spLocks noChangeArrowheads="1"/>
          </p:cNvSpPr>
          <p:nvPr/>
        </p:nvSpPr>
        <p:spPr bwMode="auto">
          <a:xfrm>
            <a:off x="7467600" y="434340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R1</a:t>
            </a:r>
          </a:p>
        </p:txBody>
      </p:sp>
      <p:sp>
        <p:nvSpPr>
          <p:cNvPr id="116820" name="Text Box 170">
            <a:extLst>
              <a:ext uri="{FF2B5EF4-FFF2-40B4-BE49-F238E27FC236}">
                <a16:creationId xmlns:a16="http://schemas.microsoft.com/office/drawing/2014/main" id="{F36D5451-DB61-4B8A-B0AC-BD230CE5EB8C}"/>
              </a:ext>
            </a:extLst>
          </p:cNvPr>
          <p:cNvSpPr txBox="1">
            <a:spLocks noChangeArrowheads="1"/>
          </p:cNvSpPr>
          <p:nvPr/>
        </p:nvSpPr>
        <p:spPr bwMode="auto">
          <a:xfrm>
            <a:off x="6934200" y="434340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2060"/>
              </a:buClr>
              <a:buSzPct val="120000"/>
              <a:buFont typeface="Wingdings" panose="05000000000000000000" pitchFamily="2" charset="2"/>
              <a:buChar char="§"/>
              <a:defRPr sz="2400">
                <a:solidFill>
                  <a:srgbClr val="002060"/>
                </a:solidFill>
                <a:latin typeface="Helvetica" panose="020B0604020202020204" pitchFamily="34" charset="0"/>
              </a:defRPr>
            </a:lvl1pPr>
            <a:lvl2pPr marL="742950" indent="-285750">
              <a:spcBef>
                <a:spcPct val="20000"/>
              </a:spcBef>
              <a:buClr>
                <a:srgbClr val="FF0066"/>
              </a:buClr>
              <a:buFont typeface="Wingdings" panose="05000000000000000000" pitchFamily="2" charset="2"/>
              <a:buChar char="¬"/>
              <a:defRPr sz="2000">
                <a:solidFill>
                  <a:schemeClr val="tx1"/>
                </a:solidFill>
                <a:latin typeface="Helvetica" panose="020B0604020202020204" pitchFamily="34" charset="0"/>
              </a:defRPr>
            </a:lvl2pPr>
            <a:lvl3pPr marL="1143000" indent="-228600">
              <a:spcBef>
                <a:spcPct val="20000"/>
              </a:spcBef>
              <a:buClr>
                <a:srgbClr val="FF9900"/>
              </a:buClr>
              <a:buChar char="•"/>
              <a:defRPr>
                <a:solidFill>
                  <a:schemeClr val="tx1"/>
                </a:solidFill>
                <a:latin typeface="Helvetica" panose="020B0604020202020204" pitchFamily="34" charset="0"/>
              </a:defRPr>
            </a:lvl3pPr>
            <a:lvl4pPr marL="1600200" indent="-228600">
              <a:spcBef>
                <a:spcPct val="20000"/>
              </a:spcBef>
              <a:buChar char="–"/>
              <a:defRPr sz="1600">
                <a:solidFill>
                  <a:schemeClr val="tx1"/>
                </a:solidFill>
                <a:latin typeface="Helvetica" panose="020B0604020202020204" pitchFamily="34" charset="0"/>
              </a:defRPr>
            </a:lvl4pPr>
            <a:lvl5pPr marL="2057400" indent="-228600">
              <a:spcBef>
                <a:spcPct val="20000"/>
              </a:spcBef>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a:solidFill>
                  <a:schemeClr val="tx1"/>
                </a:solidFill>
              </a:rPr>
              <a:t>R2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9F0-5981-47F0-B1BE-323E677759F7}"/>
              </a:ext>
            </a:extLst>
          </p:cNvPr>
          <p:cNvSpPr>
            <a:spLocks noGrp="1"/>
          </p:cNvSpPr>
          <p:nvPr>
            <p:ph type="title"/>
          </p:nvPr>
        </p:nvSpPr>
        <p:spPr/>
        <p:txBody>
          <a:bodyPr/>
          <a:lstStyle/>
          <a:p>
            <a:r>
              <a:rPr lang="en-GB" sz="3600" dirty="0">
                <a:solidFill>
                  <a:srgbClr val="D1282E"/>
                </a:solidFill>
                <a:latin typeface="Arial Black"/>
              </a:rPr>
              <a:t>Small signal models</a:t>
            </a:r>
            <a:r>
              <a:rPr lang="en-GB" sz="3600" dirty="0"/>
              <a:t/>
            </a:r>
            <a:br>
              <a:rPr lang="en-GB" sz="3600" dirty="0"/>
            </a:br>
            <a:endParaRPr lang="en-GB" sz="3600" dirty="0"/>
          </a:p>
        </p:txBody>
      </p:sp>
      <p:sp>
        <p:nvSpPr>
          <p:cNvPr id="4" name="Rectangle 3">
            <a:extLst>
              <a:ext uri="{FF2B5EF4-FFF2-40B4-BE49-F238E27FC236}">
                <a16:creationId xmlns:a16="http://schemas.microsoft.com/office/drawing/2014/main" id="{E6A6EC05-EC71-406A-B86F-1849E5E98324}"/>
              </a:ext>
            </a:extLst>
          </p:cNvPr>
          <p:cNvSpPr/>
          <p:nvPr/>
        </p:nvSpPr>
        <p:spPr>
          <a:xfrm>
            <a:off x="257407" y="5355325"/>
            <a:ext cx="8687810" cy="1446550"/>
          </a:xfrm>
          <a:prstGeom prst="rect">
            <a:avLst/>
          </a:prstGeom>
        </p:spPr>
        <p:txBody>
          <a:bodyPr wrap="square">
            <a:spAutoFit/>
          </a:bodyPr>
          <a:lstStyle/>
          <a:p>
            <a:pPr marL="342900" indent="-342900" algn="just">
              <a:buClr>
                <a:srgbClr val="FF0000"/>
              </a:buClr>
              <a:buFont typeface="Wingdings" panose="05000000000000000000" pitchFamily="2" charset="2"/>
              <a:buChar char="Ø"/>
            </a:pPr>
            <a:r>
              <a:rPr lang="en-US" sz="2200" dirty="0"/>
              <a:t>Owing to channel-length modulation, the drain current also varies with the drain-source voltage</a:t>
            </a:r>
          </a:p>
          <a:p>
            <a:pPr marL="342900" indent="-342900" algn="just">
              <a:buClr>
                <a:srgbClr val="FF0000"/>
              </a:buClr>
              <a:buFont typeface="Wingdings" panose="05000000000000000000" pitchFamily="2" charset="2"/>
              <a:buChar char="Ø"/>
            </a:pPr>
            <a:r>
              <a:rPr lang="en-US" sz="2200" dirty="0"/>
              <a:t>The bulk potential influences the threshold voltage and hence the gate-source overdrive</a:t>
            </a:r>
            <a:endParaRPr lang="en-GB" dirty="0"/>
          </a:p>
        </p:txBody>
      </p:sp>
      <p:pic>
        <p:nvPicPr>
          <p:cNvPr id="5" name="Picture 4">
            <a:extLst>
              <a:ext uri="{FF2B5EF4-FFF2-40B4-BE49-F238E27FC236}">
                <a16:creationId xmlns:a16="http://schemas.microsoft.com/office/drawing/2014/main" id="{CC9E8A86-F14B-4074-8BA3-53C612CFBDB0}"/>
              </a:ext>
            </a:extLst>
          </p:cNvPr>
          <p:cNvPicPr>
            <a:picLocks noChangeAspect="1"/>
          </p:cNvPicPr>
          <p:nvPr/>
        </p:nvPicPr>
        <p:blipFill rotWithShape="1">
          <a:blip r:embed="rId3"/>
          <a:srcRect l="4838"/>
          <a:stretch/>
        </p:blipFill>
        <p:spPr>
          <a:xfrm>
            <a:off x="0" y="1000051"/>
            <a:ext cx="6066935" cy="3266466"/>
          </a:xfrm>
          <a:prstGeom prst="rect">
            <a:avLst/>
          </a:prstGeom>
        </p:spPr>
      </p:pic>
      <p:pic>
        <p:nvPicPr>
          <p:cNvPr id="6" name="Picture 5">
            <a:extLst>
              <a:ext uri="{FF2B5EF4-FFF2-40B4-BE49-F238E27FC236}">
                <a16:creationId xmlns:a16="http://schemas.microsoft.com/office/drawing/2014/main" id="{4B0A9D33-C154-4B61-86A2-DB43535E3DFD}"/>
              </a:ext>
            </a:extLst>
          </p:cNvPr>
          <p:cNvPicPr>
            <a:picLocks noChangeAspect="1"/>
          </p:cNvPicPr>
          <p:nvPr/>
        </p:nvPicPr>
        <p:blipFill>
          <a:blip r:embed="rId4"/>
          <a:stretch>
            <a:fillRect/>
          </a:stretch>
        </p:blipFill>
        <p:spPr>
          <a:xfrm>
            <a:off x="6952690" y="303002"/>
            <a:ext cx="1435200" cy="1344000"/>
          </a:xfrm>
          <a:prstGeom prst="rect">
            <a:avLst/>
          </a:prstGeom>
        </p:spPr>
      </p:pic>
      <p:pic>
        <p:nvPicPr>
          <p:cNvPr id="7" name="Picture 6">
            <a:extLst>
              <a:ext uri="{FF2B5EF4-FFF2-40B4-BE49-F238E27FC236}">
                <a16:creationId xmlns:a16="http://schemas.microsoft.com/office/drawing/2014/main" id="{E2C607A4-6444-4FD6-B6DD-D2E51921AC2E}"/>
              </a:ext>
            </a:extLst>
          </p:cNvPr>
          <p:cNvPicPr>
            <a:picLocks noChangeAspect="1"/>
          </p:cNvPicPr>
          <p:nvPr/>
        </p:nvPicPr>
        <p:blipFill>
          <a:blip r:embed="rId5"/>
          <a:stretch>
            <a:fillRect/>
          </a:stretch>
        </p:blipFill>
        <p:spPr>
          <a:xfrm>
            <a:off x="6334185" y="2041495"/>
            <a:ext cx="2474859" cy="1478413"/>
          </a:xfrm>
          <a:prstGeom prst="rect">
            <a:avLst/>
          </a:prstGeom>
        </p:spPr>
      </p:pic>
      <p:pic>
        <p:nvPicPr>
          <p:cNvPr id="8" name="Picture 7">
            <a:extLst>
              <a:ext uri="{FF2B5EF4-FFF2-40B4-BE49-F238E27FC236}">
                <a16:creationId xmlns:a16="http://schemas.microsoft.com/office/drawing/2014/main" id="{112CC47E-DE78-4F6F-8B70-0A62A95350CA}"/>
              </a:ext>
            </a:extLst>
          </p:cNvPr>
          <p:cNvPicPr>
            <a:picLocks noChangeAspect="1"/>
          </p:cNvPicPr>
          <p:nvPr/>
        </p:nvPicPr>
        <p:blipFill>
          <a:blip r:embed="rId6"/>
          <a:stretch>
            <a:fillRect/>
          </a:stretch>
        </p:blipFill>
        <p:spPr>
          <a:xfrm>
            <a:off x="6136833" y="3853598"/>
            <a:ext cx="2869561" cy="955454"/>
          </a:xfrm>
          <a:prstGeom prst="rect">
            <a:avLst/>
          </a:prstGeom>
        </p:spPr>
      </p:pic>
      <p:pic>
        <p:nvPicPr>
          <p:cNvPr id="9" name="Picture 8">
            <a:extLst>
              <a:ext uri="{FF2B5EF4-FFF2-40B4-BE49-F238E27FC236}">
                <a16:creationId xmlns:a16="http://schemas.microsoft.com/office/drawing/2014/main" id="{1B301A35-01BB-4DA6-B9BA-12CCC9235F92}"/>
              </a:ext>
            </a:extLst>
          </p:cNvPr>
          <p:cNvPicPr>
            <a:picLocks noChangeAspect="1"/>
          </p:cNvPicPr>
          <p:nvPr/>
        </p:nvPicPr>
        <p:blipFill>
          <a:blip r:embed="rId7"/>
          <a:stretch>
            <a:fillRect/>
          </a:stretch>
        </p:blipFill>
        <p:spPr>
          <a:xfrm>
            <a:off x="6136833" y="4704856"/>
            <a:ext cx="1929548" cy="735454"/>
          </a:xfrm>
          <a:prstGeom prst="rect">
            <a:avLst/>
          </a:prstGeom>
        </p:spPr>
      </p:pic>
      <p:sp>
        <p:nvSpPr>
          <p:cNvPr id="10" name="Rectangle 9">
            <a:extLst>
              <a:ext uri="{FF2B5EF4-FFF2-40B4-BE49-F238E27FC236}">
                <a16:creationId xmlns:a16="http://schemas.microsoft.com/office/drawing/2014/main" id="{8D103567-47A5-4248-A61A-9D10C2AB1BE8}"/>
              </a:ext>
            </a:extLst>
          </p:cNvPr>
          <p:cNvSpPr/>
          <p:nvPr/>
        </p:nvSpPr>
        <p:spPr>
          <a:xfrm>
            <a:off x="1416155" y="5022064"/>
            <a:ext cx="3701654" cy="369332"/>
          </a:xfrm>
          <a:prstGeom prst="rect">
            <a:avLst/>
          </a:prstGeom>
        </p:spPr>
        <p:txBody>
          <a:bodyPr wrap="none">
            <a:spAutoFit/>
          </a:bodyPr>
          <a:lstStyle/>
          <a:p>
            <a:r>
              <a:rPr lang="en-US" i="1" dirty="0">
                <a:latin typeface="RMTMI"/>
              </a:rPr>
              <a:t>η </a:t>
            </a:r>
            <a:r>
              <a:rPr lang="en-US" dirty="0">
                <a:latin typeface="MTSY"/>
              </a:rPr>
              <a:t>= </a:t>
            </a:r>
            <a:r>
              <a:rPr lang="en-US" i="1" dirty="0" err="1">
                <a:latin typeface="Times-Italic"/>
              </a:rPr>
              <a:t>g</a:t>
            </a:r>
            <a:r>
              <a:rPr lang="en-US" sz="800" i="1" dirty="0" err="1">
                <a:latin typeface="Times-Italic"/>
              </a:rPr>
              <a:t>mb</a:t>
            </a:r>
            <a:r>
              <a:rPr lang="en-US" i="1" dirty="0">
                <a:latin typeface="RMTMI"/>
              </a:rPr>
              <a:t>/</a:t>
            </a:r>
            <a:r>
              <a:rPr lang="en-US" i="1" dirty="0">
                <a:latin typeface="Times-Italic"/>
              </a:rPr>
              <a:t>g</a:t>
            </a:r>
            <a:r>
              <a:rPr lang="en-US" sz="800" i="1" dirty="0">
                <a:latin typeface="Times-Italic"/>
              </a:rPr>
              <a:t>m </a:t>
            </a:r>
            <a:r>
              <a:rPr lang="en-US" dirty="0">
                <a:latin typeface="Times-Roman"/>
              </a:rPr>
              <a:t>and is typically around 0.25.</a:t>
            </a:r>
            <a:endParaRPr lang="en-GB" dirty="0"/>
          </a:p>
        </p:txBody>
      </p:sp>
      <p:pic>
        <p:nvPicPr>
          <p:cNvPr id="3" name="Picture 2">
            <a:extLst>
              <a:ext uri="{FF2B5EF4-FFF2-40B4-BE49-F238E27FC236}">
                <a16:creationId xmlns:a16="http://schemas.microsoft.com/office/drawing/2014/main" id="{E9B97F36-E491-4C66-B698-C6A6EAD00D09}"/>
              </a:ext>
            </a:extLst>
          </p:cNvPr>
          <p:cNvPicPr>
            <a:picLocks noChangeAspect="1"/>
          </p:cNvPicPr>
          <p:nvPr/>
        </p:nvPicPr>
        <p:blipFill>
          <a:blip r:embed="rId8"/>
          <a:stretch>
            <a:fillRect/>
          </a:stretch>
        </p:blipFill>
        <p:spPr>
          <a:xfrm>
            <a:off x="5939483" y="1576945"/>
            <a:ext cx="2869561" cy="508205"/>
          </a:xfrm>
          <a:prstGeom prst="rect">
            <a:avLst/>
          </a:prstGeom>
        </p:spPr>
      </p:pic>
      <p:pic>
        <p:nvPicPr>
          <p:cNvPr id="11" name="Picture 10">
            <a:extLst>
              <a:ext uri="{FF2B5EF4-FFF2-40B4-BE49-F238E27FC236}">
                <a16:creationId xmlns:a16="http://schemas.microsoft.com/office/drawing/2014/main" id="{A3969E8F-373B-4CEA-86BA-9CC5624ACB3B}"/>
              </a:ext>
            </a:extLst>
          </p:cNvPr>
          <p:cNvPicPr>
            <a:picLocks noChangeAspect="1"/>
          </p:cNvPicPr>
          <p:nvPr/>
        </p:nvPicPr>
        <p:blipFill>
          <a:blip r:embed="rId9"/>
          <a:stretch>
            <a:fillRect/>
          </a:stretch>
        </p:blipFill>
        <p:spPr>
          <a:xfrm>
            <a:off x="6515046" y="3443204"/>
            <a:ext cx="801418" cy="462563"/>
          </a:xfrm>
          <a:prstGeom prst="rect">
            <a:avLst/>
          </a:prstGeom>
        </p:spPr>
      </p:pic>
      <p:pic>
        <p:nvPicPr>
          <p:cNvPr id="12" name="Picture 11">
            <a:extLst>
              <a:ext uri="{FF2B5EF4-FFF2-40B4-BE49-F238E27FC236}">
                <a16:creationId xmlns:a16="http://schemas.microsoft.com/office/drawing/2014/main" id="{12D3AA35-00BD-488C-80DA-D4B8121275DF}"/>
              </a:ext>
            </a:extLst>
          </p:cNvPr>
          <p:cNvPicPr>
            <a:picLocks noChangeAspect="1"/>
          </p:cNvPicPr>
          <p:nvPr/>
        </p:nvPicPr>
        <p:blipFill>
          <a:blip r:embed="rId10"/>
          <a:stretch>
            <a:fillRect/>
          </a:stretch>
        </p:blipFill>
        <p:spPr>
          <a:xfrm>
            <a:off x="4009934" y="4358534"/>
            <a:ext cx="1929549" cy="724452"/>
          </a:xfrm>
          <a:prstGeom prst="rect">
            <a:avLst/>
          </a:prstGeom>
        </p:spPr>
      </p:pic>
      <p:pic>
        <p:nvPicPr>
          <p:cNvPr id="13" name="Picture 12">
            <a:extLst>
              <a:ext uri="{FF2B5EF4-FFF2-40B4-BE49-F238E27FC236}">
                <a16:creationId xmlns:a16="http://schemas.microsoft.com/office/drawing/2014/main" id="{D7410833-B11F-414B-B38B-735C039B0B8B}"/>
              </a:ext>
            </a:extLst>
          </p:cNvPr>
          <p:cNvPicPr>
            <a:picLocks noChangeAspect="1"/>
          </p:cNvPicPr>
          <p:nvPr/>
        </p:nvPicPr>
        <p:blipFill>
          <a:blip r:embed="rId11"/>
          <a:stretch>
            <a:fillRect/>
          </a:stretch>
        </p:blipFill>
        <p:spPr>
          <a:xfrm>
            <a:off x="282466" y="4472969"/>
            <a:ext cx="3143473" cy="491168"/>
          </a:xfrm>
          <a:prstGeom prst="rect">
            <a:avLst/>
          </a:prstGeom>
        </p:spPr>
      </p:pic>
    </p:spTree>
    <p:extLst>
      <p:ext uri="{BB962C8B-B14F-4D97-AF65-F5344CB8AC3E}">
        <p14:creationId xmlns:p14="http://schemas.microsoft.com/office/powerpoint/2010/main" val="2139340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F635-A2D8-41DA-8421-5F3926B598CC}"/>
              </a:ext>
            </a:extLst>
          </p:cNvPr>
          <p:cNvSpPr>
            <a:spLocks noGrp="1"/>
          </p:cNvSpPr>
          <p:nvPr>
            <p:ph type="title"/>
          </p:nvPr>
        </p:nvSpPr>
        <p:spPr>
          <a:xfrm>
            <a:off x="457200" y="273600"/>
            <a:ext cx="8229240" cy="680557"/>
          </a:xfrm>
        </p:spPr>
        <p:txBody>
          <a:bodyPr/>
          <a:lstStyle/>
          <a:p>
            <a:r>
              <a:rPr lang="en-GB" sz="3600" dirty="0">
                <a:solidFill>
                  <a:srgbClr val="C00000"/>
                </a:solidFill>
                <a:latin typeface="Arial Black" panose="020B0A04020102020204" pitchFamily="34" charset="0"/>
              </a:rPr>
              <a:t/>
            </a:r>
            <a:br>
              <a:rPr lang="en-GB" sz="3600" dirty="0">
                <a:solidFill>
                  <a:srgbClr val="C00000"/>
                </a:solidFill>
                <a:latin typeface="Arial Black" panose="020B0A04020102020204" pitchFamily="34" charset="0"/>
              </a:rPr>
            </a:br>
            <a:r>
              <a:rPr lang="en-GB" sz="3600" dirty="0">
                <a:solidFill>
                  <a:srgbClr val="C00000"/>
                </a:solidFill>
                <a:latin typeface="Arial Black" panose="020B0A04020102020204" pitchFamily="34" charset="0"/>
              </a:rPr>
              <a:t>Complete MOS small-signal</a:t>
            </a:r>
            <a:r>
              <a:rPr lang="en-GB" sz="3600" dirty="0"/>
              <a:t/>
            </a:r>
            <a:br>
              <a:rPr lang="en-GB" sz="3600" dirty="0"/>
            </a:br>
            <a:endParaRPr lang="en-GB" sz="3600" dirty="0">
              <a:solidFill>
                <a:srgbClr val="FF0000"/>
              </a:solidFill>
              <a:latin typeface="Arial Black" panose="020B0A04020102020204" pitchFamily="34" charset="0"/>
            </a:endParaRPr>
          </a:p>
        </p:txBody>
      </p:sp>
      <p:pic>
        <p:nvPicPr>
          <p:cNvPr id="4" name="Picture 3">
            <a:extLst>
              <a:ext uri="{FF2B5EF4-FFF2-40B4-BE49-F238E27FC236}">
                <a16:creationId xmlns:a16="http://schemas.microsoft.com/office/drawing/2014/main" id="{0B6C843A-2300-4E54-961B-7C76243FD1AC}"/>
              </a:ext>
            </a:extLst>
          </p:cNvPr>
          <p:cNvPicPr>
            <a:picLocks noChangeAspect="1"/>
          </p:cNvPicPr>
          <p:nvPr/>
        </p:nvPicPr>
        <p:blipFill>
          <a:blip r:embed="rId2"/>
          <a:stretch>
            <a:fillRect/>
          </a:stretch>
        </p:blipFill>
        <p:spPr>
          <a:xfrm>
            <a:off x="1014726" y="1268626"/>
            <a:ext cx="6613826" cy="2517703"/>
          </a:xfrm>
          <a:prstGeom prst="rect">
            <a:avLst/>
          </a:prstGeom>
        </p:spPr>
      </p:pic>
      <p:pic>
        <p:nvPicPr>
          <p:cNvPr id="5" name="Picture 4">
            <a:extLst>
              <a:ext uri="{FF2B5EF4-FFF2-40B4-BE49-F238E27FC236}">
                <a16:creationId xmlns:a16="http://schemas.microsoft.com/office/drawing/2014/main" id="{D678080C-A368-4DC0-906D-55AC40E9626A}"/>
              </a:ext>
            </a:extLst>
          </p:cNvPr>
          <p:cNvPicPr>
            <a:picLocks noChangeAspect="1"/>
          </p:cNvPicPr>
          <p:nvPr/>
        </p:nvPicPr>
        <p:blipFill rotWithShape="1">
          <a:blip r:embed="rId3"/>
          <a:srcRect l="60990" b="21552"/>
          <a:stretch/>
        </p:blipFill>
        <p:spPr>
          <a:xfrm>
            <a:off x="3275525" y="4036345"/>
            <a:ext cx="1974761" cy="2406264"/>
          </a:xfrm>
          <a:prstGeom prst="rect">
            <a:avLst/>
          </a:prstGeom>
        </p:spPr>
      </p:pic>
    </p:spTree>
    <p:extLst>
      <p:ext uri="{BB962C8B-B14F-4D97-AF65-F5344CB8AC3E}">
        <p14:creationId xmlns:p14="http://schemas.microsoft.com/office/powerpoint/2010/main" val="2883015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Common Source Amplifier</a:t>
            </a:r>
            <a:endParaRPr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2" name="Picture 1"/>
          <p:cNvPicPr>
            <a:picLocks noChangeAspect="1"/>
          </p:cNvPicPr>
          <p:nvPr/>
        </p:nvPicPr>
        <p:blipFill>
          <a:blip r:embed="rId4"/>
          <a:stretch>
            <a:fillRect/>
          </a:stretch>
        </p:blipFill>
        <p:spPr>
          <a:xfrm>
            <a:off x="457200" y="1136725"/>
            <a:ext cx="8161961" cy="2164751"/>
          </a:xfrm>
          <a:prstGeom prst="rect">
            <a:avLst/>
          </a:prstGeom>
        </p:spPr>
      </p:pic>
      <p:pic>
        <p:nvPicPr>
          <p:cNvPr id="3" name="Picture 2"/>
          <p:cNvPicPr>
            <a:picLocks noChangeAspect="1"/>
          </p:cNvPicPr>
          <p:nvPr/>
        </p:nvPicPr>
        <p:blipFill>
          <a:blip r:embed="rId5"/>
          <a:stretch>
            <a:fillRect/>
          </a:stretch>
        </p:blipFill>
        <p:spPr>
          <a:xfrm>
            <a:off x="1373941" y="4405697"/>
            <a:ext cx="2228850" cy="1047750"/>
          </a:xfrm>
          <a:prstGeom prst="rect">
            <a:avLst/>
          </a:prstGeom>
        </p:spPr>
      </p:pic>
      <p:pic>
        <p:nvPicPr>
          <p:cNvPr id="4" name="Picture 3"/>
          <p:cNvPicPr>
            <a:picLocks noChangeAspect="1"/>
          </p:cNvPicPr>
          <p:nvPr/>
        </p:nvPicPr>
        <p:blipFill>
          <a:blip r:embed="rId6"/>
          <a:stretch>
            <a:fillRect/>
          </a:stretch>
        </p:blipFill>
        <p:spPr>
          <a:xfrm>
            <a:off x="4130102" y="4655304"/>
            <a:ext cx="1333500" cy="552450"/>
          </a:xfrm>
          <a:prstGeom prst="rect">
            <a:avLst/>
          </a:prstGeom>
        </p:spPr>
      </p:pic>
      <p:pic>
        <p:nvPicPr>
          <p:cNvPr id="5" name="Picture 4"/>
          <p:cNvPicPr>
            <a:picLocks noChangeAspect="1"/>
          </p:cNvPicPr>
          <p:nvPr/>
        </p:nvPicPr>
        <p:blipFill>
          <a:blip r:embed="rId7"/>
          <a:stretch>
            <a:fillRect/>
          </a:stretch>
        </p:blipFill>
        <p:spPr>
          <a:xfrm>
            <a:off x="5910731" y="4700899"/>
            <a:ext cx="1609725" cy="514350"/>
          </a:xfrm>
          <a:prstGeom prst="rect">
            <a:avLst/>
          </a:prstGeom>
        </p:spPr>
      </p:pic>
      <p:graphicFrame>
        <p:nvGraphicFramePr>
          <p:cNvPr id="6" name="Object 5"/>
          <p:cNvGraphicFramePr>
            <a:graphicFrameLocks noChangeAspect="1"/>
          </p:cNvGraphicFramePr>
          <p:nvPr/>
        </p:nvGraphicFramePr>
        <p:xfrm>
          <a:off x="2555875" y="3613150"/>
          <a:ext cx="1530350" cy="400050"/>
        </p:xfrm>
        <a:graphic>
          <a:graphicData uri="http://schemas.openxmlformats.org/presentationml/2006/ole">
            <mc:AlternateContent xmlns:mc="http://schemas.openxmlformats.org/markup-compatibility/2006">
              <mc:Choice xmlns:v="urn:schemas-microsoft-com:vml" Requires="v">
                <p:oleObj spid="_x0000_s4575" name="Equation" r:id="rId8" imgW="876240" imgH="228600" progId="Equation.DSMT4">
                  <p:embed/>
                </p:oleObj>
              </mc:Choice>
              <mc:Fallback>
                <p:oleObj name="Equation" r:id="rId8" imgW="876240" imgH="228600" progId="Equation.DSMT4">
                  <p:embed/>
                  <p:pic>
                    <p:nvPicPr>
                      <p:cNvPr id="0" name=""/>
                      <p:cNvPicPr/>
                      <p:nvPr/>
                    </p:nvPicPr>
                    <p:blipFill>
                      <a:blip r:embed="rId9"/>
                      <a:stretch>
                        <a:fillRect/>
                      </a:stretch>
                    </p:blipFill>
                    <p:spPr>
                      <a:xfrm>
                        <a:off x="2555875" y="3613150"/>
                        <a:ext cx="1530350" cy="400050"/>
                      </a:xfrm>
                      <a:prstGeom prst="rect">
                        <a:avLst/>
                      </a:prstGeom>
                    </p:spPr>
                  </p:pic>
                </p:oleObj>
              </mc:Fallback>
            </mc:AlternateContent>
          </a:graphicData>
        </a:graphic>
      </p:graphicFrame>
      <p:sp>
        <p:nvSpPr>
          <p:cNvPr id="7" name="Freeform 6"/>
          <p:cNvSpPr/>
          <p:nvPr/>
        </p:nvSpPr>
        <p:spPr>
          <a:xfrm>
            <a:off x="6871579" y="1971925"/>
            <a:ext cx="579422" cy="599259"/>
          </a:xfrm>
          <a:custGeom>
            <a:avLst/>
            <a:gdLst>
              <a:gd name="connsiteX0" fmla="*/ 579422 w 579422"/>
              <a:gd name="connsiteY0" fmla="*/ 436297 h 599259"/>
              <a:gd name="connsiteX1" fmla="*/ 443620 w 579422"/>
              <a:gd name="connsiteY1" fmla="*/ 74158 h 599259"/>
              <a:gd name="connsiteX2" fmla="*/ 81481 w 579422"/>
              <a:gd name="connsiteY2" fmla="*/ 46998 h 599259"/>
              <a:gd name="connsiteX3" fmla="*/ 0 w 579422"/>
              <a:gd name="connsiteY3" fmla="*/ 599259 h 599259"/>
            </a:gdLst>
            <a:ahLst/>
            <a:cxnLst>
              <a:cxn ang="0">
                <a:pos x="connsiteX0" y="connsiteY0"/>
              </a:cxn>
              <a:cxn ang="0">
                <a:pos x="connsiteX1" y="connsiteY1"/>
              </a:cxn>
              <a:cxn ang="0">
                <a:pos x="connsiteX2" y="connsiteY2"/>
              </a:cxn>
              <a:cxn ang="0">
                <a:pos x="connsiteX3" y="connsiteY3"/>
              </a:cxn>
            </a:cxnLst>
            <a:rect l="l" t="t" r="r" b="b"/>
            <a:pathLst>
              <a:path w="579422" h="599259">
                <a:moveTo>
                  <a:pt x="579422" y="436297"/>
                </a:moveTo>
                <a:cubicBezTo>
                  <a:pt x="553016" y="287669"/>
                  <a:pt x="526610" y="139041"/>
                  <a:pt x="443620" y="74158"/>
                </a:cubicBezTo>
                <a:cubicBezTo>
                  <a:pt x="360630" y="9275"/>
                  <a:pt x="155418" y="-40519"/>
                  <a:pt x="81481" y="46998"/>
                </a:cubicBezTo>
                <a:cubicBezTo>
                  <a:pt x="7544" y="134515"/>
                  <a:pt x="3772" y="366887"/>
                  <a:pt x="0" y="599259"/>
                </a:cubicBezTo>
              </a:path>
            </a:pathLst>
          </a:custGeom>
          <a:noFill/>
          <a:ln w="19050">
            <a:solidFill>
              <a:srgbClr val="FF0000">
                <a:alpha val="73000"/>
              </a:srgb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8" name="Object 7"/>
          <p:cNvGraphicFramePr>
            <a:graphicFrameLocks noChangeAspect="1"/>
          </p:cNvGraphicFramePr>
          <p:nvPr/>
        </p:nvGraphicFramePr>
        <p:xfrm>
          <a:off x="856098" y="4654550"/>
          <a:ext cx="575974" cy="416142"/>
        </p:xfrm>
        <a:graphic>
          <a:graphicData uri="http://schemas.openxmlformats.org/presentationml/2006/ole">
            <mc:AlternateContent xmlns:mc="http://schemas.openxmlformats.org/markup-compatibility/2006">
              <mc:Choice xmlns:v="urn:schemas-microsoft-com:vml" Requires="v">
                <p:oleObj spid="_x0000_s4576" name="Equation" r:id="rId10" imgW="317160" imgH="228600" progId="Equation.DSMT4">
                  <p:embed/>
                </p:oleObj>
              </mc:Choice>
              <mc:Fallback>
                <p:oleObj name="Equation" r:id="rId10" imgW="317160" imgH="228600" progId="Equation.DSMT4">
                  <p:embed/>
                  <p:pic>
                    <p:nvPicPr>
                      <p:cNvPr id="0" name=""/>
                      <p:cNvPicPr/>
                      <p:nvPr/>
                    </p:nvPicPr>
                    <p:blipFill>
                      <a:blip r:embed="rId11"/>
                      <a:stretch>
                        <a:fillRect/>
                      </a:stretch>
                    </p:blipFill>
                    <p:spPr>
                      <a:xfrm>
                        <a:off x="856098" y="4654550"/>
                        <a:ext cx="575974" cy="416142"/>
                      </a:xfrm>
                      <a:prstGeom prst="rect">
                        <a:avLst/>
                      </a:prstGeom>
                    </p:spPr>
                  </p:pic>
                </p:oleObj>
              </mc:Fallback>
            </mc:AlternateContent>
          </a:graphicData>
        </a:graphic>
      </p:graphicFrame>
    </p:spTree>
    <p:extLst>
      <p:ext uri="{BB962C8B-B14F-4D97-AF65-F5344CB8AC3E}">
        <p14:creationId xmlns:p14="http://schemas.microsoft.com/office/powerpoint/2010/main" val="9366151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57200" y="152640"/>
            <a:ext cx="83811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Common Source Amplifier</a:t>
            </a:r>
            <a:endParaRPr lang="en-GB" sz="3600" dirty="0"/>
          </a:p>
        </p:txBody>
      </p:sp>
      <p:sp>
        <p:nvSpPr>
          <p:cNvPr id="413" name="Line 2"/>
          <p:cNvSpPr/>
          <p:nvPr/>
        </p:nvSpPr>
        <p:spPr>
          <a:xfrm>
            <a:off x="92904" y="6672071"/>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2" name="Picture 1"/>
          <p:cNvPicPr>
            <a:picLocks noChangeAspect="1"/>
          </p:cNvPicPr>
          <p:nvPr/>
        </p:nvPicPr>
        <p:blipFill>
          <a:blip r:embed="rId3"/>
          <a:stretch>
            <a:fillRect/>
          </a:stretch>
        </p:blipFill>
        <p:spPr>
          <a:xfrm>
            <a:off x="607453" y="1584670"/>
            <a:ext cx="3568872" cy="1401815"/>
          </a:xfrm>
          <a:prstGeom prst="rect">
            <a:avLst/>
          </a:prstGeom>
        </p:spPr>
      </p:pic>
      <p:pic>
        <p:nvPicPr>
          <p:cNvPr id="6" name="Picture 5"/>
          <p:cNvPicPr>
            <a:picLocks noChangeAspect="1"/>
          </p:cNvPicPr>
          <p:nvPr/>
        </p:nvPicPr>
        <p:blipFill>
          <a:blip r:embed="rId4"/>
          <a:stretch>
            <a:fillRect/>
          </a:stretch>
        </p:blipFill>
        <p:spPr>
          <a:xfrm>
            <a:off x="5872717" y="1584670"/>
            <a:ext cx="1609725" cy="514350"/>
          </a:xfrm>
          <a:prstGeom prst="rect">
            <a:avLst/>
          </a:prstGeom>
        </p:spPr>
      </p:pic>
      <p:pic>
        <p:nvPicPr>
          <p:cNvPr id="3" name="Picture 2"/>
          <p:cNvPicPr>
            <a:picLocks noChangeAspect="1"/>
          </p:cNvPicPr>
          <p:nvPr/>
        </p:nvPicPr>
        <p:blipFill>
          <a:blip r:embed="rId5"/>
          <a:stretch>
            <a:fillRect/>
          </a:stretch>
        </p:blipFill>
        <p:spPr>
          <a:xfrm>
            <a:off x="457200" y="5110947"/>
            <a:ext cx="4143922" cy="1454854"/>
          </a:xfrm>
          <a:prstGeom prst="rect">
            <a:avLst/>
          </a:prstGeom>
        </p:spPr>
      </p:pic>
      <p:pic>
        <p:nvPicPr>
          <p:cNvPr id="4" name="Picture 3"/>
          <p:cNvPicPr>
            <a:picLocks noChangeAspect="1"/>
          </p:cNvPicPr>
          <p:nvPr/>
        </p:nvPicPr>
        <p:blipFill>
          <a:blip r:embed="rId6"/>
          <a:stretch>
            <a:fillRect/>
          </a:stretch>
        </p:blipFill>
        <p:spPr>
          <a:xfrm>
            <a:off x="5525995" y="4077031"/>
            <a:ext cx="3019425" cy="1924050"/>
          </a:xfrm>
          <a:prstGeom prst="rect">
            <a:avLst/>
          </a:prstGeom>
        </p:spPr>
      </p:pic>
      <p:sp>
        <p:nvSpPr>
          <p:cNvPr id="5" name="Rectangle 4"/>
          <p:cNvSpPr/>
          <p:nvPr/>
        </p:nvSpPr>
        <p:spPr>
          <a:xfrm>
            <a:off x="457200" y="5103754"/>
            <a:ext cx="911650" cy="226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C081510D-3E45-4CAF-9986-E7D75919D214}"/>
              </a:ext>
            </a:extLst>
          </p:cNvPr>
          <p:cNvSpPr/>
          <p:nvPr/>
        </p:nvSpPr>
        <p:spPr>
          <a:xfrm>
            <a:off x="4114748" y="5103754"/>
            <a:ext cx="345417" cy="226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4009B93-8C37-44A2-B212-E09775D04CB9}"/>
              </a:ext>
            </a:extLst>
          </p:cNvPr>
          <p:cNvSpPr/>
          <p:nvPr/>
        </p:nvSpPr>
        <p:spPr>
          <a:xfrm>
            <a:off x="228600" y="3998230"/>
            <a:ext cx="4609563" cy="923330"/>
          </a:xfrm>
          <a:prstGeom prst="rect">
            <a:avLst/>
          </a:prstGeom>
        </p:spPr>
        <p:txBody>
          <a:bodyPr wrap="square">
            <a:spAutoFit/>
          </a:bodyPr>
          <a:lstStyle/>
          <a:p>
            <a:pPr algn="just"/>
            <a:r>
              <a:rPr lang="en-US" dirty="0">
                <a:latin typeface="Times-Roman"/>
              </a:rPr>
              <a:t>For large values of </a:t>
            </a:r>
            <a:r>
              <a:rPr lang="en-US" i="1" dirty="0">
                <a:latin typeface="Times-Italic"/>
              </a:rPr>
              <a:t>R</a:t>
            </a:r>
            <a:r>
              <a:rPr lang="en-US" sz="800" i="1" dirty="0">
                <a:latin typeface="Times-Italic"/>
              </a:rPr>
              <a:t>D</a:t>
            </a:r>
            <a:r>
              <a:rPr lang="en-US" dirty="0">
                <a:latin typeface="Times-Roman"/>
              </a:rPr>
              <a:t>, the effect of channel-length modulation in </a:t>
            </a:r>
            <a:r>
              <a:rPr lang="en-US" i="1" dirty="0">
                <a:latin typeface="Times-Italic"/>
              </a:rPr>
              <a:t>M</a:t>
            </a:r>
            <a:r>
              <a:rPr lang="en-US" sz="800" dirty="0">
                <a:latin typeface="Times-Roman"/>
              </a:rPr>
              <a:t>1 </a:t>
            </a:r>
            <a:r>
              <a:rPr lang="en-US" dirty="0">
                <a:latin typeface="Times-Roman"/>
              </a:rPr>
              <a:t>becomes significant</a:t>
            </a:r>
            <a:endParaRPr lang="en-GB" dirty="0"/>
          </a:p>
        </p:txBody>
      </p:sp>
    </p:spTree>
    <p:extLst>
      <p:ext uri="{BB962C8B-B14F-4D97-AF65-F5344CB8AC3E}">
        <p14:creationId xmlns:p14="http://schemas.microsoft.com/office/powerpoint/2010/main" val="6351557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0" y="152640"/>
            <a:ext cx="8838360" cy="761040"/>
          </a:xfrm>
          <a:prstGeom prst="rect">
            <a:avLst/>
          </a:prstGeom>
          <a:noFill/>
          <a:ln>
            <a:noFill/>
          </a:ln>
        </p:spPr>
        <p:txBody>
          <a:bodyPr lIns="90000" tIns="45000" rIns="90000" bIns="45000" anchor="b"/>
          <a:lstStyle/>
          <a:p>
            <a:pPr>
              <a:lnSpc>
                <a:spcPct val="100000"/>
              </a:lnSpc>
            </a:pPr>
            <a:r>
              <a:rPr lang="en-GB" sz="3600" dirty="0">
                <a:solidFill>
                  <a:srgbClr val="D1282E"/>
                </a:solidFill>
                <a:latin typeface="Arial Black"/>
              </a:rPr>
              <a:t>CS Amplifier: Current-Source Load</a:t>
            </a:r>
            <a:endParaRPr lang="en-GB" sz="3600" dirty="0"/>
          </a:p>
        </p:txBody>
      </p:sp>
      <p:sp>
        <p:nvSpPr>
          <p:cNvPr id="413" name="Line 2"/>
          <p:cNvSpPr/>
          <p:nvPr/>
        </p:nvSpPr>
        <p:spPr>
          <a:xfrm>
            <a:off x="199440" y="6476760"/>
            <a:ext cx="8868240" cy="0"/>
          </a:xfrm>
          <a:prstGeom prst="line">
            <a:avLst/>
          </a:prstGeom>
          <a:ln w="19080">
            <a:solidFill>
              <a:srgbClr val="000000"/>
            </a:solidFill>
            <a:round/>
          </a:ln>
        </p:spPr>
      </p:sp>
      <p:sp>
        <p:nvSpPr>
          <p:cNvPr id="414" name="Line 3"/>
          <p:cNvSpPr/>
          <p:nvPr/>
        </p:nvSpPr>
        <p:spPr>
          <a:xfrm>
            <a:off x="228600" y="914400"/>
            <a:ext cx="8868240" cy="0"/>
          </a:xfrm>
          <a:prstGeom prst="line">
            <a:avLst/>
          </a:prstGeom>
          <a:ln w="19080">
            <a:solidFill>
              <a:srgbClr val="D1282E"/>
            </a:solidFill>
            <a:round/>
          </a:ln>
        </p:spPr>
      </p:sp>
      <p:pic>
        <p:nvPicPr>
          <p:cNvPr id="2" name="Picture 1"/>
          <p:cNvPicPr>
            <a:picLocks noChangeAspect="1"/>
          </p:cNvPicPr>
          <p:nvPr/>
        </p:nvPicPr>
        <p:blipFill rotWithShape="1">
          <a:blip r:embed="rId3"/>
          <a:srcRect r="45473"/>
          <a:stretch/>
        </p:blipFill>
        <p:spPr>
          <a:xfrm>
            <a:off x="4450889" y="1323212"/>
            <a:ext cx="4084820" cy="2355906"/>
          </a:xfrm>
          <a:prstGeom prst="rect">
            <a:avLst/>
          </a:prstGeom>
        </p:spPr>
      </p:pic>
      <p:grpSp>
        <p:nvGrpSpPr>
          <p:cNvPr id="7" name="Group 6"/>
          <p:cNvGrpSpPr/>
          <p:nvPr/>
        </p:nvGrpSpPr>
        <p:grpSpPr>
          <a:xfrm>
            <a:off x="607974" y="2942893"/>
            <a:ext cx="2832886" cy="2290071"/>
            <a:chOff x="4542020" y="3748593"/>
            <a:chExt cx="2832886" cy="2290071"/>
          </a:xfrm>
        </p:grpSpPr>
        <p:pic>
          <p:nvPicPr>
            <p:cNvPr id="8" name="Picture 7"/>
            <p:cNvPicPr>
              <a:picLocks noChangeAspect="1"/>
            </p:cNvPicPr>
            <p:nvPr/>
          </p:nvPicPr>
          <p:blipFill>
            <a:blip r:embed="rId4"/>
            <a:stretch>
              <a:fillRect/>
            </a:stretch>
          </p:blipFill>
          <p:spPr>
            <a:xfrm>
              <a:off x="4542020" y="3748593"/>
              <a:ext cx="2832886" cy="2261339"/>
            </a:xfrm>
            <a:prstGeom prst="rect">
              <a:avLst/>
            </a:prstGeom>
          </p:spPr>
        </p:pic>
        <p:sp>
          <p:nvSpPr>
            <p:cNvPr id="9" name="Rectangle 8"/>
            <p:cNvSpPr/>
            <p:nvPr/>
          </p:nvSpPr>
          <p:spPr>
            <a:xfrm>
              <a:off x="6074875" y="5169531"/>
              <a:ext cx="651850" cy="869133"/>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 name="Picture 9"/>
          <p:cNvPicPr>
            <a:picLocks noChangeAspect="1"/>
          </p:cNvPicPr>
          <p:nvPr/>
        </p:nvPicPr>
        <p:blipFill>
          <a:blip r:embed="rId5"/>
          <a:stretch>
            <a:fillRect/>
          </a:stretch>
        </p:blipFill>
        <p:spPr>
          <a:xfrm>
            <a:off x="4721643" y="3621204"/>
            <a:ext cx="2819400" cy="933450"/>
          </a:xfrm>
          <a:prstGeom prst="rect">
            <a:avLst/>
          </a:prstGeom>
        </p:spPr>
      </p:pic>
      <p:pic>
        <p:nvPicPr>
          <p:cNvPr id="6" name="Picture 5"/>
          <p:cNvPicPr>
            <a:picLocks noChangeAspect="1"/>
          </p:cNvPicPr>
          <p:nvPr/>
        </p:nvPicPr>
        <p:blipFill>
          <a:blip r:embed="rId6"/>
          <a:stretch>
            <a:fillRect/>
          </a:stretch>
        </p:blipFill>
        <p:spPr>
          <a:xfrm>
            <a:off x="609652" y="944449"/>
            <a:ext cx="2152650" cy="2095500"/>
          </a:xfrm>
          <a:prstGeom prst="rect">
            <a:avLst/>
          </a:prstGeom>
        </p:spPr>
      </p:pic>
      <p:sp>
        <p:nvSpPr>
          <p:cNvPr id="3" name="Rectangle 2">
            <a:extLst>
              <a:ext uri="{FF2B5EF4-FFF2-40B4-BE49-F238E27FC236}">
                <a16:creationId xmlns:a16="http://schemas.microsoft.com/office/drawing/2014/main" id="{3379F919-2F7E-48B9-80C5-11A411566BF5}"/>
              </a:ext>
            </a:extLst>
          </p:cNvPr>
          <p:cNvSpPr/>
          <p:nvPr/>
        </p:nvSpPr>
        <p:spPr>
          <a:xfrm>
            <a:off x="0" y="5087466"/>
            <a:ext cx="9067680" cy="1477328"/>
          </a:xfrm>
          <a:prstGeom prst="rect">
            <a:avLst/>
          </a:prstGeom>
        </p:spPr>
        <p:txBody>
          <a:bodyPr wrap="square">
            <a:spAutoFit/>
          </a:bodyPr>
          <a:lstStyle/>
          <a:p>
            <a:pPr marL="285750" indent="-285750" algn="just">
              <a:buClr>
                <a:srgbClr val="FF0000"/>
              </a:buClr>
              <a:buFont typeface="Wingdings" panose="05000000000000000000" pitchFamily="2" charset="2"/>
              <a:buChar char="Ø"/>
            </a:pPr>
            <a:r>
              <a:rPr lang="en-US" dirty="0"/>
              <a:t>In applications requiring a large voltage gain in a single stage, the relationship </a:t>
            </a:r>
            <a:r>
              <a:rPr lang="en-US" i="1" dirty="0"/>
              <a:t>A</a:t>
            </a:r>
            <a:r>
              <a:rPr lang="en-US" baseline="-25000" dirty="0"/>
              <a:t>v</a:t>
            </a:r>
            <a:r>
              <a:rPr lang="en-US" dirty="0"/>
              <a:t> = −</a:t>
            </a:r>
            <a:r>
              <a:rPr lang="en-US" i="1" dirty="0"/>
              <a:t>g</a:t>
            </a:r>
            <a:r>
              <a:rPr lang="en-US" baseline="-25000" dirty="0"/>
              <a:t>m</a:t>
            </a:r>
            <a:r>
              <a:rPr lang="en-US" dirty="0"/>
              <a:t> R</a:t>
            </a:r>
            <a:r>
              <a:rPr lang="en-US" baseline="-25000" dirty="0"/>
              <a:t>D</a:t>
            </a:r>
            <a:r>
              <a:rPr lang="en-US" dirty="0"/>
              <a:t> suggests that we should increase the load impedance of the CS stage. With a resistor or diode-connected load, however, increasing the load resistance translates to a large dc drop across the load, thereby limiting the output voltage swing.</a:t>
            </a:r>
            <a:endParaRPr lang="en-GB" dirty="0"/>
          </a:p>
        </p:txBody>
      </p:sp>
    </p:spTree>
    <p:extLst>
      <p:ext uri="{BB962C8B-B14F-4D97-AF65-F5344CB8AC3E}">
        <p14:creationId xmlns:p14="http://schemas.microsoft.com/office/powerpoint/2010/main" val="20683932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13648</TotalTime>
  <Words>1620</Words>
  <Application>Microsoft Office PowerPoint</Application>
  <PresentationFormat>On-screen Show (4:3)</PresentationFormat>
  <Paragraphs>265</Paragraphs>
  <Slides>42</Slides>
  <Notes>11</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64" baseType="lpstr">
      <vt:lpstr>DejaVu Sans</vt:lpstr>
      <vt:lpstr>MTSY</vt:lpstr>
      <vt:lpstr>RMTMI</vt:lpstr>
      <vt:lpstr>SimSun</vt:lpstr>
      <vt:lpstr>StarSymbol</vt:lpstr>
      <vt:lpstr>Times-Italic</vt:lpstr>
      <vt:lpstr>Times-Roman</vt:lpstr>
      <vt:lpstr>TimesTen-Italic</vt:lpstr>
      <vt:lpstr>TimesTen-Roman</vt:lpstr>
      <vt:lpstr>TTE213D568t00</vt:lpstr>
      <vt:lpstr>TTE237C898t00</vt:lpstr>
      <vt:lpstr>Arial</vt:lpstr>
      <vt:lpstr>Arial</vt:lpstr>
      <vt:lpstr>Arial Black</vt:lpstr>
      <vt:lpstr>Cambria Math</vt:lpstr>
      <vt:lpstr>Helvetica</vt:lpstr>
      <vt:lpstr>Symbol</vt:lpstr>
      <vt:lpstr>Times New Roman</vt:lpstr>
      <vt:lpstr>Wingdings</vt:lpstr>
      <vt:lpstr>Office Theme</vt:lpstr>
      <vt:lpstr>Equation</vt:lpstr>
      <vt:lpstr>Photo Editor Photo</vt:lpstr>
      <vt:lpstr>PowerPoint Presentation</vt:lpstr>
      <vt:lpstr>PowerPoint Presentation</vt:lpstr>
      <vt:lpstr>PowerPoint Presentation</vt:lpstr>
      <vt:lpstr>PowerPoint Presentation</vt:lpstr>
      <vt:lpstr>Small signal models </vt:lpstr>
      <vt:lpstr> Complete MOS small-signal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Miller’s Theorem </vt:lpstr>
      <vt:lpstr>Miller Multiplication</vt:lpstr>
      <vt:lpstr>Miller Multiplication(example)</vt:lpstr>
      <vt:lpstr>Example: Miller Theorem</vt:lpstr>
      <vt:lpstr>Transit Frequency Calculation</vt:lpstr>
      <vt:lpstr>Example:  Transit Frequency Calculation</vt:lpstr>
      <vt:lpstr>PowerPoint Presentation</vt:lpstr>
      <vt:lpstr> Charge-Redistribution ADCs(examples) </vt:lpstr>
      <vt:lpstr>PowerPoint Presentation</vt:lpstr>
      <vt:lpstr>PowerPoint Presentation</vt:lpstr>
      <vt:lpstr>PowerPoint Presentation</vt:lpstr>
      <vt:lpstr>Split of Transistors</vt:lpstr>
      <vt:lpstr>Stack Design</vt:lpstr>
      <vt:lpstr>Resistance thermal noise of multiple fingers(example)</vt:lpstr>
      <vt:lpstr>PowerPoint Presentation</vt:lpstr>
      <vt:lpstr>PowerPoint Presentation</vt:lpstr>
      <vt:lpstr>PowerPoint Presentation</vt:lpstr>
      <vt:lpstr>Integrated Resistor Cross-section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Srinjoy</dc:creator>
  <cp:lastModifiedBy>Lianping Hou</cp:lastModifiedBy>
  <cp:revision>1008</cp:revision>
  <cp:lastPrinted>2017-11-12T13:42:04Z</cp:lastPrinted>
  <dcterms:modified xsi:type="dcterms:W3CDTF">2019-12-12T05:40:50Z</dcterms:modified>
</cp:coreProperties>
</file>