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Montserrat"/>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regular.fntdata"/><Relationship Id="rId21" Type="http://schemas.openxmlformats.org/officeDocument/2006/relationships/slide" Target="slides/slide16.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86a60dd86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86a60dd86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8e50f153a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e50f153a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8e50f153a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8e50f153a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8e50f153a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8e50f153a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86a60dd863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86a60dd863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86a60dd86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86a60dd86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86a60dd86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86a60dd86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86a60dd86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6a60dd86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86a60dd86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6a60dd86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8ecb497035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ecb497035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86a60dd86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6a60dd86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86a60dd86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6a60dd86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8e50f153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8e50f153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8e50f153a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e50f153a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8e50f153a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8e50f153a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jpg"/><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81600"/>
            <a:ext cx="5017500" cy="210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IOT APPLICATIONS IN TRANSPORTATION</a:t>
            </a:r>
            <a:endParaRPr/>
          </a:p>
        </p:txBody>
      </p:sp>
      <p:sp>
        <p:nvSpPr>
          <p:cNvPr id="135" name="Google Shape;135;p13"/>
          <p:cNvSpPr txBox="1"/>
          <p:nvPr>
            <p:ph idx="1" type="subTitle"/>
          </p:nvPr>
        </p:nvSpPr>
        <p:spPr>
          <a:xfrm>
            <a:off x="5083950" y="2089550"/>
            <a:ext cx="3470700" cy="284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5: 	PRADYOT KHER</a:t>
            </a:r>
            <a:endParaRPr/>
          </a:p>
          <a:p>
            <a:pPr indent="0" lvl="0" marL="0" rtl="0" algn="l">
              <a:spcBef>
                <a:spcPts val="0"/>
              </a:spcBef>
              <a:spcAft>
                <a:spcPts val="0"/>
              </a:spcAft>
              <a:buNone/>
            </a:pPr>
            <a:r>
              <a:rPr lang="en"/>
              <a:t>        		 S AKASH</a:t>
            </a:r>
            <a:endParaRPr/>
          </a:p>
          <a:p>
            <a:pPr indent="0" lvl="0" marL="0" rtl="0" algn="l">
              <a:spcBef>
                <a:spcPts val="0"/>
              </a:spcBef>
              <a:spcAft>
                <a:spcPts val="0"/>
              </a:spcAft>
              <a:buNone/>
            </a:pPr>
            <a:r>
              <a:rPr lang="en"/>
              <a:t>         		</a:t>
            </a:r>
            <a:r>
              <a:rPr lang="en"/>
              <a:t>SUBRAMANIYAN</a:t>
            </a:r>
            <a:endParaRPr/>
          </a:p>
          <a:p>
            <a:pPr indent="457200" lvl="0" marL="457200" rtl="0" algn="l">
              <a:spcBef>
                <a:spcPts val="0"/>
              </a:spcBef>
              <a:spcAft>
                <a:spcPts val="0"/>
              </a:spcAft>
              <a:buNone/>
            </a:pPr>
            <a:r>
              <a:rPr lang="en"/>
              <a:t>ACHYUT RAJU MADHAVAN</a:t>
            </a:r>
            <a:endParaRPr/>
          </a:p>
          <a:p>
            <a:pPr indent="457200" lvl="0" marL="457200" rtl="0" algn="l">
              <a:spcBef>
                <a:spcPts val="0"/>
              </a:spcBef>
              <a:spcAft>
                <a:spcPts val="0"/>
              </a:spcAft>
              <a:buNone/>
            </a:pPr>
            <a:r>
              <a:rPr lang="en"/>
              <a:t>PRIYA DUTTA</a:t>
            </a:r>
            <a:endParaRPr/>
          </a:p>
          <a:p>
            <a:pPr indent="457200" lvl="0" marL="457200" rtl="0" algn="l">
              <a:spcBef>
                <a:spcPts val="0"/>
              </a:spcBef>
              <a:spcAft>
                <a:spcPts val="0"/>
              </a:spcAft>
              <a:buNone/>
            </a:pPr>
            <a:r>
              <a:rPr lang="en"/>
              <a:t>DIBYAJYOTI DEBATA</a:t>
            </a:r>
            <a:endParaRPr/>
          </a:p>
          <a:p>
            <a:pPr indent="457200" lvl="0" marL="457200" rtl="0" algn="l">
              <a:spcBef>
                <a:spcPts val="0"/>
              </a:spcBef>
              <a:spcAft>
                <a:spcPts val="0"/>
              </a:spcAft>
              <a:buNone/>
            </a:pPr>
            <a:r>
              <a:rPr lang="en"/>
              <a:t>ANWESHA PALIT</a:t>
            </a:r>
            <a:endParaRPr/>
          </a:p>
          <a:p>
            <a:pPr indent="457200" lvl="0" marL="457200" rtl="0" algn="l">
              <a:spcBef>
                <a:spcPts val="0"/>
              </a:spcBef>
              <a:spcAft>
                <a:spcPts val="0"/>
              </a:spcAft>
              <a:buNone/>
            </a:pPr>
            <a:r>
              <a:rPr lang="en"/>
              <a:t>CHINNARI VENKAT ABHIJEET</a:t>
            </a:r>
            <a:endParaRPr/>
          </a:p>
          <a:p>
            <a:pPr indent="457200" lvl="0" marL="457200" rtl="0" algn="l">
              <a:spcBef>
                <a:spcPts val="0"/>
              </a:spcBef>
              <a:spcAft>
                <a:spcPts val="0"/>
              </a:spcAft>
              <a:buNone/>
            </a:pPr>
            <a:r>
              <a:rPr lang="en"/>
              <a:t>RHEA MANTRI</a:t>
            </a:r>
            <a:endParaRPr/>
          </a:p>
          <a:p>
            <a:pPr indent="457200" lvl="0" marL="457200" rtl="0" algn="l">
              <a:spcBef>
                <a:spcPts val="0"/>
              </a:spcBef>
              <a:spcAft>
                <a:spcPts val="0"/>
              </a:spcAft>
              <a:buNone/>
            </a:pPr>
            <a:r>
              <a:t/>
            </a:r>
            <a:endParaRPr/>
          </a:p>
          <a:p>
            <a:pPr indent="0" lvl="0" marL="0" rtl="0" algn="l">
              <a:spcBef>
                <a:spcPts val="0"/>
              </a:spcBef>
              <a:spcAft>
                <a:spcPts val="0"/>
              </a:spcAft>
              <a:buNone/>
            </a:pPr>
            <a:r>
              <a:rPr lang="en"/>
              <a:t>Presenters:  PRADYOT KHER</a:t>
            </a:r>
            <a:endParaRPr/>
          </a:p>
          <a:p>
            <a:pPr indent="0" lvl="0" marL="0" rtl="0" algn="l">
              <a:spcBef>
                <a:spcPts val="0"/>
              </a:spcBef>
              <a:spcAft>
                <a:spcPts val="0"/>
              </a:spcAft>
              <a:buNone/>
            </a:pPr>
            <a:r>
              <a:rPr lang="en"/>
              <a:t>		SUBRAMANIYAN</a:t>
            </a:r>
            <a:endParaRPr/>
          </a:p>
          <a:p>
            <a:pPr indent="0" lvl="0" marL="0" rtl="0" algn="l">
              <a:spcBef>
                <a:spcPts val="0"/>
              </a:spcBef>
              <a:spcAft>
                <a:spcPts val="0"/>
              </a:spcAft>
              <a:buNone/>
            </a:pPr>
            <a:r>
              <a:rPr lang="en"/>
              <a:t>		S AKASH</a:t>
            </a:r>
            <a:endParaRPr/>
          </a:p>
          <a:p>
            <a:pPr indent="0" lvl="0" marL="0" rtl="0" algn="l">
              <a:spcBef>
                <a:spcPts val="0"/>
              </a:spcBef>
              <a:spcAft>
                <a:spcPts val="0"/>
              </a:spcAft>
              <a:buNone/>
            </a:pP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1297500" y="393750"/>
            <a:ext cx="7038900" cy="17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2"/>
          <p:cNvSpPr txBox="1"/>
          <p:nvPr>
            <p:ph idx="1" type="body"/>
          </p:nvPr>
        </p:nvSpPr>
        <p:spPr>
          <a:xfrm>
            <a:off x="1297500" y="698375"/>
            <a:ext cx="7038900" cy="3780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7" name="Google Shape;197;p22"/>
          <p:cNvPicPr preferRelativeResize="0"/>
          <p:nvPr/>
        </p:nvPicPr>
        <p:blipFill>
          <a:blip r:embed="rId3">
            <a:alphaModFix/>
          </a:blip>
          <a:stretch>
            <a:fillRect/>
          </a:stretch>
        </p:blipFill>
        <p:spPr>
          <a:xfrm>
            <a:off x="0" y="27223"/>
            <a:ext cx="9143999" cy="50890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Case Study Examples: Transit and Automotive IoT Solutions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3" name="Google Shape;203;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SEPTA: Positive Train Control (PTC)</a:t>
            </a:r>
            <a:endParaRPr/>
          </a:p>
          <a:p>
            <a:pPr indent="0" lvl="0" marL="0" rtl="0" algn="l">
              <a:spcBef>
                <a:spcPts val="1600"/>
              </a:spcBef>
              <a:spcAft>
                <a:spcPts val="0"/>
              </a:spcAft>
              <a:buNone/>
            </a:pPr>
            <a:r>
              <a:rPr lang="en"/>
              <a:t> Transportation Authority (SEPTA) provides light rail, subway and bus service to more than one million riders daily in the US.</a:t>
            </a:r>
            <a:endParaRPr/>
          </a:p>
          <a:p>
            <a:pPr indent="0" lvl="0" marL="0" rtl="0" algn="l">
              <a:spcBef>
                <a:spcPts val="1600"/>
              </a:spcBef>
              <a:spcAft>
                <a:spcPts val="0"/>
              </a:spcAft>
              <a:buNone/>
            </a:pPr>
            <a:r>
              <a:rPr lang="en"/>
              <a:t>SEPTA was one of the early transit systems to mobilize their Positive Train Control (PTC) installation, a sophisticated train-signaling system designed to prevent crashes, derailments and track worker injuries resulting from speed and signal violations.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4"/>
          <p:cNvSpPr txBox="1"/>
          <p:nvPr>
            <p:ph type="title"/>
          </p:nvPr>
        </p:nvSpPr>
        <p:spPr>
          <a:xfrm flipH="1" rot="10800000">
            <a:off x="1297500" y="232650"/>
            <a:ext cx="7038900" cy="1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4"/>
          <p:cNvSpPr txBox="1"/>
          <p:nvPr>
            <p:ph idx="1" type="body"/>
          </p:nvPr>
        </p:nvSpPr>
        <p:spPr>
          <a:xfrm>
            <a:off x="1097425" y="518775"/>
            <a:ext cx="7926000" cy="443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The Digi® WR44-RR mobile access router.</a:t>
            </a:r>
            <a:endParaRPr/>
          </a:p>
          <a:p>
            <a:pPr indent="0" lvl="0" marL="0" rtl="0" algn="l">
              <a:spcBef>
                <a:spcPts val="1600"/>
              </a:spcBef>
              <a:spcAft>
                <a:spcPts val="0"/>
              </a:spcAft>
              <a:buNone/>
            </a:pPr>
            <a:r>
              <a:rPr lang="en"/>
              <a:t>PTC message routing and wireless communications via a Mobile Communications Package (MCP)</a:t>
            </a:r>
            <a:endParaRPr/>
          </a:p>
          <a:p>
            <a:pPr indent="0" lvl="0" marL="0" rtl="0" algn="l">
              <a:spcBef>
                <a:spcPts val="1600"/>
              </a:spcBef>
              <a:spcAft>
                <a:spcPts val="0"/>
              </a:spcAft>
              <a:buNone/>
            </a:pPr>
            <a:r>
              <a:rPr lang="en"/>
              <a:t>An integrated, drop-in MCP assembly that houses Digi WR44 RR, a 220 MHz TDMA radio, power supply and RF filters</a:t>
            </a:r>
            <a:endParaRPr/>
          </a:p>
          <a:p>
            <a:pPr indent="0" lvl="0" marL="0" rtl="0" algn="l">
              <a:spcBef>
                <a:spcPts val="1600"/>
              </a:spcBef>
              <a:spcAft>
                <a:spcPts val="0"/>
              </a:spcAft>
              <a:buNone/>
            </a:pPr>
            <a:r>
              <a:rPr lang="en"/>
              <a:t>The Digi WR44 RR is the integral communications hub in all locomotives and vehicles, relaying PTC data messages to and from waysides via 220 MHz radio and enabling remote system maintenance, configuration and network management over a cellular link.  Increased network reliability and rail system visibility extends performance beyond PTC toward Communications-Based Train Control (CBTC), resulting in more efficient scheduling, greater capacity and increased fuel savings.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5"/>
          <p:cNvSpPr txBox="1"/>
          <p:nvPr>
            <p:ph type="title"/>
          </p:nvPr>
        </p:nvSpPr>
        <p:spPr>
          <a:xfrm flipH="1" rot="10800000">
            <a:off x="1297500" y="166350"/>
            <a:ext cx="7038900" cy="22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5"/>
          <p:cNvSpPr txBox="1"/>
          <p:nvPr>
            <p:ph idx="1" type="body"/>
          </p:nvPr>
        </p:nvSpPr>
        <p:spPr>
          <a:xfrm>
            <a:off x="0" y="119725"/>
            <a:ext cx="9144000" cy="4647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6" name="Google Shape;216;p25"/>
          <p:cNvPicPr preferRelativeResize="0"/>
          <p:nvPr/>
        </p:nvPicPr>
        <p:blipFill rotWithShape="1">
          <a:blip r:embed="rId3">
            <a:alphaModFix/>
          </a:blip>
          <a:srcRect b="0" l="0" r="0" t="0"/>
          <a:stretch/>
        </p:blipFill>
        <p:spPr>
          <a:xfrm>
            <a:off x="270975" y="1267550"/>
            <a:ext cx="3953475" cy="3671600"/>
          </a:xfrm>
          <a:prstGeom prst="rect">
            <a:avLst/>
          </a:prstGeom>
          <a:noFill/>
          <a:ln>
            <a:noFill/>
          </a:ln>
        </p:spPr>
      </p:pic>
      <p:pic>
        <p:nvPicPr>
          <p:cNvPr id="217" name="Google Shape;217;p25"/>
          <p:cNvPicPr preferRelativeResize="0"/>
          <p:nvPr/>
        </p:nvPicPr>
        <p:blipFill rotWithShape="1">
          <a:blip r:embed="rId4">
            <a:alphaModFix/>
          </a:blip>
          <a:srcRect b="0" l="0" r="0" t="0"/>
          <a:stretch/>
        </p:blipFill>
        <p:spPr>
          <a:xfrm>
            <a:off x="4457218" y="1307825"/>
            <a:ext cx="4471232" cy="3591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Faced By IOT technology in transportation</a:t>
            </a:r>
            <a:endParaRPr/>
          </a:p>
        </p:txBody>
      </p:sp>
      <p:sp>
        <p:nvSpPr>
          <p:cNvPr id="223" name="Google Shape;223;p26"/>
          <p:cNvSpPr txBox="1"/>
          <p:nvPr>
            <p:ph idx="1" type="body"/>
          </p:nvPr>
        </p:nvSpPr>
        <p:spPr>
          <a:xfrm>
            <a:off x="1297500" y="1363475"/>
            <a:ext cx="7038900" cy="344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Security breaches</a:t>
            </a:r>
            <a:endParaRPr/>
          </a:p>
          <a:p>
            <a:pPr indent="0" lvl="0" marL="0" rtl="0" algn="l">
              <a:spcBef>
                <a:spcPts val="1600"/>
              </a:spcBef>
              <a:spcAft>
                <a:spcPts val="0"/>
              </a:spcAft>
              <a:buNone/>
            </a:pPr>
            <a:r>
              <a:rPr lang="en"/>
              <a:t>As the number of network-connected devices and sensors continues to grow exponentially, measures must be taken to protect sensitive data and networks.  Ensuring that all IoT devices are compliant with an organization’s security policies is important. Other considerations include data transmission encryption, user access control, and device authentication.</a:t>
            </a:r>
            <a:endParaRPr/>
          </a:p>
          <a:p>
            <a:pPr indent="0" lvl="0" marL="0" rtl="0" algn="l">
              <a:spcBef>
                <a:spcPts val="1600"/>
              </a:spcBef>
              <a:spcAft>
                <a:spcPts val="0"/>
              </a:spcAft>
              <a:buNone/>
            </a:pPr>
            <a:r>
              <a:rPr lang="en"/>
              <a:t>Extended network infrastructure</a:t>
            </a:r>
            <a:endParaRPr/>
          </a:p>
          <a:p>
            <a:pPr indent="0" lvl="0" marL="0" rtl="0" algn="l">
              <a:spcBef>
                <a:spcPts val="1600"/>
              </a:spcBef>
              <a:spcAft>
                <a:spcPts val="1600"/>
              </a:spcAft>
              <a:buNone/>
            </a:pPr>
            <a:r>
              <a:rPr lang="en" sz="1200"/>
              <a:t>The proliferation of IoT devices will make it necessary for organizations to work with larger data capacity and manage more IP addresses. The network infrastructure supporting an IoT solution must be able to handle the constant communication and collection of data from sensors and IoT devices. Most IoT solutions’ data outputs grow as more automated workflows and controls are added to each program. So, it is important that networks have the capacity to easily scale as organization and program needs evolve.</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CONTD...</a:t>
            </a:r>
            <a:endParaRPr/>
          </a:p>
        </p:txBody>
      </p:sp>
      <p:sp>
        <p:nvSpPr>
          <p:cNvPr id="229" name="Google Shape;229;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Increase in investment</a:t>
            </a:r>
            <a:endParaRPr/>
          </a:p>
          <a:p>
            <a:pPr indent="0" lvl="0" marL="0" rtl="0" algn="l">
              <a:spcBef>
                <a:spcPts val="1600"/>
              </a:spcBef>
              <a:spcAft>
                <a:spcPts val="1600"/>
              </a:spcAft>
              <a:buNone/>
            </a:pPr>
            <a:r>
              <a:rPr lang="en"/>
              <a:t>The adoption of IoT technology is expected to result in savings and operational optimizations for most organizations, but it can require a significant investment. Some of the costs associated with an IoT solution deployment include network infrastructure; implementation downtime; retrofitting vehicles or machines to be directly connected to an IoT device; customization, configuration, and training; security; and the cost to plan, implement, and manage the IoT solution.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a:p>
            <a:pPr indent="0" lvl="0" marL="0" rtl="0" algn="l">
              <a:spcBef>
                <a:spcPts val="0"/>
              </a:spcBef>
              <a:spcAft>
                <a:spcPts val="0"/>
              </a:spcAft>
              <a:buNone/>
            </a:pPr>
            <a:r>
              <a:t/>
            </a:r>
            <a:endParaRPr/>
          </a:p>
        </p:txBody>
      </p:sp>
      <p:sp>
        <p:nvSpPr>
          <p:cNvPr id="235" name="Google Shape;235;p2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arenR"/>
            </a:pPr>
            <a:r>
              <a:rPr lang="en"/>
              <a:t>IOT would support innovation in the transportation industry. We should harness the power of IoT. But unfortunately the adoption rate of IoT in transportation is very low.</a:t>
            </a:r>
            <a:endParaRPr/>
          </a:p>
          <a:p>
            <a:pPr indent="0" lvl="0" marL="457200" rtl="0" algn="l">
              <a:spcBef>
                <a:spcPts val="1600"/>
              </a:spcBef>
              <a:spcAft>
                <a:spcPts val="0"/>
              </a:spcAft>
              <a:buNone/>
            </a:pPr>
            <a:r>
              <a:t/>
            </a:r>
            <a:endParaRPr/>
          </a:p>
          <a:p>
            <a:pPr indent="-311150" lvl="0" marL="457200" rtl="0" algn="l">
              <a:spcBef>
                <a:spcPts val="1600"/>
              </a:spcBef>
              <a:spcAft>
                <a:spcPts val="0"/>
              </a:spcAft>
              <a:buSzPts val="1300"/>
              <a:buAutoNum type="arabicParenR"/>
            </a:pPr>
            <a:r>
              <a:rPr lang="en"/>
              <a:t>However, this will change soon and we will see IoT being incorporated into vehicles, which will greatly impact the industry and present new opportunities that seemed impossible a few years back.</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What is IoT ? How it is used in the Transportation sector?</a:t>
            </a:r>
            <a:endParaRPr sz="2200"/>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IoT refers to the connection of your physical device to the Internet. The Internet of Things refers to a set of interconnected computer devices embedded in various objects ranging from mobile devices to household applications .</a:t>
            </a:r>
            <a:endParaRPr/>
          </a:p>
          <a:p>
            <a:pPr indent="0" lvl="0" marL="0" rtl="0" algn="l">
              <a:spcBef>
                <a:spcPts val="1600"/>
              </a:spcBef>
              <a:spcAft>
                <a:spcPts val="1600"/>
              </a:spcAft>
              <a:buNone/>
            </a:pPr>
            <a:r>
              <a:rPr lang="en"/>
              <a:t>IoT has the potential to transform the transportation sector by altering how transportation systems gather data and information by bringing together major technical trends of automation and data analysis. It will basically include the interfacing of Embedded sensors, actuators and other devices that can collect and  transmit information in real-time activity in the network.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So in most of the transportation based applications of IoT  embedded sensors  are used which collect data and the data is then either analysed for improving user experience or it is stored in a cloud database for the users to retrieve the data for their personal requirements.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IoT Applications in Transportation Sector</a:t>
            </a:r>
            <a:endParaRPr/>
          </a:p>
        </p:txBody>
      </p:sp>
      <p:sp>
        <p:nvSpPr>
          <p:cNvPr id="153" name="Google Shape;153;p16"/>
          <p:cNvSpPr txBox="1"/>
          <p:nvPr>
            <p:ph idx="1" type="body"/>
          </p:nvPr>
        </p:nvSpPr>
        <p:spPr>
          <a:xfrm>
            <a:off x="1297500" y="1457050"/>
            <a:ext cx="7038900" cy="291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arenR"/>
            </a:pPr>
            <a:r>
              <a:rPr lang="en" sz="1600"/>
              <a:t>We can book tickets like flight , bus just through our phone using the Google Assistant. </a:t>
            </a:r>
            <a:endParaRPr sz="1600"/>
          </a:p>
          <a:p>
            <a:pPr indent="-330200" lvl="0" marL="457200" rtl="0" algn="l">
              <a:spcBef>
                <a:spcPts val="0"/>
              </a:spcBef>
              <a:spcAft>
                <a:spcPts val="0"/>
              </a:spcAft>
              <a:buSzPts val="1600"/>
              <a:buAutoNum type="arabicParenR"/>
            </a:pPr>
            <a:r>
              <a:rPr lang="en" sz="1600"/>
              <a:t>User being able to track a flight, bus or even a car by sitting at home.</a:t>
            </a:r>
            <a:endParaRPr sz="1600"/>
          </a:p>
          <a:p>
            <a:pPr indent="-330200" lvl="0" marL="457200" rtl="0" algn="l">
              <a:spcBef>
                <a:spcPts val="0"/>
              </a:spcBef>
              <a:spcAft>
                <a:spcPts val="0"/>
              </a:spcAft>
              <a:buSzPts val="1600"/>
              <a:buAutoNum type="arabicParenR"/>
            </a:pPr>
            <a:r>
              <a:rPr lang="en" sz="1600"/>
              <a:t>Live traffic monitoring</a:t>
            </a:r>
            <a:endParaRPr sz="1600"/>
          </a:p>
          <a:p>
            <a:pPr indent="-330200" lvl="0" marL="457200" rtl="0" algn="l">
              <a:spcBef>
                <a:spcPts val="0"/>
              </a:spcBef>
              <a:spcAft>
                <a:spcPts val="0"/>
              </a:spcAft>
              <a:buSzPts val="1600"/>
              <a:buAutoNum type="arabicParenR"/>
            </a:pPr>
            <a:r>
              <a:rPr lang="en" sz="1600"/>
              <a:t>Auto-Breaking System in cars</a:t>
            </a:r>
            <a:endParaRPr sz="1600"/>
          </a:p>
          <a:p>
            <a:pPr indent="0" lvl="0" marL="0" rtl="0" algn="l">
              <a:spcBef>
                <a:spcPts val="1600"/>
              </a:spcBef>
              <a:spcAft>
                <a:spcPts val="0"/>
              </a:spcAft>
              <a:buNone/>
            </a:pPr>
            <a:r>
              <a:t/>
            </a:r>
            <a:endParaRPr sz="1600"/>
          </a:p>
          <a:p>
            <a:pPr indent="0" lvl="0" marL="457200" rtl="0" algn="l">
              <a:spcBef>
                <a:spcPts val="1600"/>
              </a:spcBef>
              <a:spcAft>
                <a:spcPts val="1600"/>
              </a:spcAft>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Booking Tickets</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2286000" rtl="0" algn="l">
              <a:spcBef>
                <a:spcPts val="0"/>
              </a:spcBef>
              <a:spcAft>
                <a:spcPts val="0"/>
              </a:spcAft>
              <a:buNone/>
            </a:pPr>
            <a:r>
              <a:rPr lang="en"/>
              <a:t>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60" name="Google Shape;160;p17"/>
          <p:cNvPicPr preferRelativeResize="0"/>
          <p:nvPr/>
        </p:nvPicPr>
        <p:blipFill>
          <a:blip r:embed="rId3">
            <a:alphaModFix/>
          </a:blip>
          <a:stretch>
            <a:fillRect/>
          </a:stretch>
        </p:blipFill>
        <p:spPr>
          <a:xfrm>
            <a:off x="172350" y="1228725"/>
            <a:ext cx="2857500" cy="1600200"/>
          </a:xfrm>
          <a:prstGeom prst="rect">
            <a:avLst/>
          </a:prstGeom>
          <a:noFill/>
          <a:ln>
            <a:noFill/>
          </a:ln>
        </p:spPr>
      </p:pic>
      <p:pic>
        <p:nvPicPr>
          <p:cNvPr id="161" name="Google Shape;161;p17"/>
          <p:cNvPicPr preferRelativeResize="0"/>
          <p:nvPr/>
        </p:nvPicPr>
        <p:blipFill>
          <a:blip r:embed="rId4">
            <a:alphaModFix/>
          </a:blip>
          <a:stretch>
            <a:fillRect/>
          </a:stretch>
        </p:blipFill>
        <p:spPr>
          <a:xfrm>
            <a:off x="3328063" y="2939863"/>
            <a:ext cx="2390775" cy="1914525"/>
          </a:xfrm>
          <a:prstGeom prst="rect">
            <a:avLst/>
          </a:prstGeom>
          <a:noFill/>
          <a:ln>
            <a:noFill/>
          </a:ln>
        </p:spPr>
      </p:pic>
      <p:pic>
        <p:nvPicPr>
          <p:cNvPr id="162" name="Google Shape;162;p17"/>
          <p:cNvPicPr preferRelativeResize="0"/>
          <p:nvPr/>
        </p:nvPicPr>
        <p:blipFill>
          <a:blip r:embed="rId5">
            <a:alphaModFix/>
          </a:blip>
          <a:stretch>
            <a:fillRect/>
          </a:stretch>
        </p:blipFill>
        <p:spPr>
          <a:xfrm>
            <a:off x="4791900" y="1228725"/>
            <a:ext cx="3703875" cy="1600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Tracking vehicles</a:t>
            </a:r>
            <a:endParaRPr/>
          </a:p>
        </p:txBody>
      </p:sp>
      <p:sp>
        <p:nvSpPr>
          <p:cNvPr id="168" name="Google Shape;168;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2743200" rtl="0" algn="l">
              <a:spcBef>
                <a:spcPts val="0"/>
              </a:spcBef>
              <a:spcAft>
                <a:spcPts val="1600"/>
              </a:spcAft>
              <a:buNone/>
            </a:pPr>
            <a:r>
              <a:rPr lang="en"/>
              <a:t>		</a:t>
            </a:r>
            <a:endParaRPr/>
          </a:p>
        </p:txBody>
      </p:sp>
      <p:pic>
        <p:nvPicPr>
          <p:cNvPr id="169" name="Google Shape;169;p18"/>
          <p:cNvPicPr preferRelativeResize="0"/>
          <p:nvPr/>
        </p:nvPicPr>
        <p:blipFill>
          <a:blip r:embed="rId3">
            <a:alphaModFix/>
          </a:blip>
          <a:stretch>
            <a:fillRect/>
          </a:stretch>
        </p:blipFill>
        <p:spPr>
          <a:xfrm>
            <a:off x="864000" y="2180175"/>
            <a:ext cx="2714625" cy="2039100"/>
          </a:xfrm>
          <a:prstGeom prst="rect">
            <a:avLst/>
          </a:prstGeom>
          <a:noFill/>
          <a:ln>
            <a:noFill/>
          </a:ln>
        </p:spPr>
      </p:pic>
      <p:pic>
        <p:nvPicPr>
          <p:cNvPr id="170" name="Google Shape;170;p18"/>
          <p:cNvPicPr preferRelativeResize="0"/>
          <p:nvPr/>
        </p:nvPicPr>
        <p:blipFill>
          <a:blip r:embed="rId4">
            <a:alphaModFix/>
          </a:blip>
          <a:stretch>
            <a:fillRect/>
          </a:stretch>
        </p:blipFill>
        <p:spPr>
          <a:xfrm>
            <a:off x="4781850" y="2127800"/>
            <a:ext cx="3052025" cy="2091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Auto-breaking systems in Cars </a:t>
            </a:r>
            <a:endParaRPr/>
          </a:p>
        </p:txBody>
      </p:sp>
      <p:sp>
        <p:nvSpPr>
          <p:cNvPr id="176" name="Google Shape;176;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IOT can be used in the automobile industry as it fulfills the purpose of a sensor installed in a vehicle that automatically applies breaks if there is a barrier too close to the vehicle. In this way accidents can be avoided.</a:t>
            </a:r>
            <a:endParaRPr/>
          </a:p>
          <a:p>
            <a:pPr indent="0" lvl="0" marL="0" rtl="0" algn="l">
              <a:spcBef>
                <a:spcPts val="1600"/>
              </a:spcBef>
              <a:spcAft>
                <a:spcPts val="0"/>
              </a:spcAft>
              <a:buNone/>
            </a:pPr>
            <a:r>
              <a:rPr lang="en"/>
              <a:t>The sensors used in these systems are as follows:</a:t>
            </a:r>
            <a:endParaRPr/>
          </a:p>
          <a:p>
            <a:pPr indent="-311150" lvl="0" marL="457200" rtl="0" algn="l">
              <a:spcBef>
                <a:spcPts val="1600"/>
              </a:spcBef>
              <a:spcAft>
                <a:spcPts val="0"/>
              </a:spcAft>
              <a:buSzPts val="1300"/>
              <a:buAutoNum type="arabicParenR"/>
            </a:pPr>
            <a:r>
              <a:rPr lang="en"/>
              <a:t>Ultrasonic Sensor - Gives information about distance</a:t>
            </a:r>
            <a:endParaRPr/>
          </a:p>
          <a:p>
            <a:pPr indent="-311150" lvl="0" marL="457200" rtl="0" algn="l">
              <a:spcBef>
                <a:spcPts val="0"/>
              </a:spcBef>
              <a:spcAft>
                <a:spcPts val="0"/>
              </a:spcAft>
              <a:buSzPts val="1300"/>
              <a:buAutoNum type="arabicParenR"/>
            </a:pPr>
            <a:r>
              <a:rPr lang="en"/>
              <a:t>Hall Sensor- It is a transducer that varies its output in response to the changes in magnetic field density. These are used for proximity switching, positioning speed detection.</a:t>
            </a:r>
            <a:endParaRPr/>
          </a:p>
          <a:p>
            <a:pPr indent="-311150" lvl="0" marL="457200" rtl="0" algn="l">
              <a:spcBef>
                <a:spcPts val="0"/>
              </a:spcBef>
              <a:spcAft>
                <a:spcPts val="0"/>
              </a:spcAft>
              <a:buSzPts val="1300"/>
              <a:buAutoNum type="arabicParenR"/>
            </a:pPr>
            <a:r>
              <a:rPr lang="en"/>
              <a:t>Microcontroller - To </a:t>
            </a:r>
            <a:r>
              <a:rPr lang="en"/>
              <a:t>receive</a:t>
            </a:r>
            <a:r>
              <a:rPr lang="en"/>
              <a:t> data from the sensor and communicate with the peripherals</a:t>
            </a:r>
            <a:endParaRPr/>
          </a:p>
          <a:p>
            <a:pPr indent="-311150" lvl="0" marL="457200" rtl="0" algn="l">
              <a:spcBef>
                <a:spcPts val="0"/>
              </a:spcBef>
              <a:spcAft>
                <a:spcPts val="0"/>
              </a:spcAft>
              <a:buSzPts val="1300"/>
              <a:buAutoNum type="arabicParenR"/>
            </a:pPr>
            <a:r>
              <a:rPr lang="en"/>
              <a:t>Bluetooth Module - Used for wireless serial communication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IoT in Traffic Management System 	</a:t>
            </a:r>
            <a:endParaRPr/>
          </a:p>
          <a:p>
            <a:pPr indent="0" lvl="0" marL="0" rtl="0" algn="l">
              <a:spcBef>
                <a:spcPts val="0"/>
              </a:spcBef>
              <a:spcAft>
                <a:spcPts val="0"/>
              </a:spcAft>
              <a:buNone/>
            </a:pPr>
            <a:r>
              <a:t/>
            </a:r>
            <a:endParaRPr/>
          </a:p>
        </p:txBody>
      </p:sp>
      <p:sp>
        <p:nvSpPr>
          <p:cNvPr id="182" name="Google Shape;182;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pic>
        <p:nvPicPr>
          <p:cNvPr id="183" name="Google Shape;183;p20"/>
          <p:cNvPicPr preferRelativeResize="0"/>
          <p:nvPr/>
        </p:nvPicPr>
        <p:blipFill rotWithShape="1">
          <a:blip r:embed="rId3">
            <a:alphaModFix/>
          </a:blip>
          <a:srcRect b="0" l="0" r="0" t="0"/>
          <a:stretch/>
        </p:blipFill>
        <p:spPr>
          <a:xfrm>
            <a:off x="382150" y="1567550"/>
            <a:ext cx="4335675" cy="3099399"/>
          </a:xfrm>
          <a:prstGeom prst="rect">
            <a:avLst/>
          </a:prstGeom>
          <a:noFill/>
          <a:ln>
            <a:noFill/>
          </a:ln>
        </p:spPr>
      </p:pic>
      <p:pic>
        <p:nvPicPr>
          <p:cNvPr id="184" name="Google Shape;184;p20"/>
          <p:cNvPicPr preferRelativeResize="0"/>
          <p:nvPr/>
        </p:nvPicPr>
        <p:blipFill rotWithShape="1">
          <a:blip r:embed="rId4">
            <a:alphaModFix/>
          </a:blip>
          <a:srcRect b="0" l="0" r="0" t="0"/>
          <a:stretch/>
        </p:blipFill>
        <p:spPr>
          <a:xfrm>
            <a:off x="5283174" y="1478800"/>
            <a:ext cx="3234650" cy="3276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1"/>
          <p:cNvSpPr txBox="1"/>
          <p:nvPr>
            <p:ph idx="1" type="body"/>
          </p:nvPr>
        </p:nvSpPr>
        <p:spPr>
          <a:xfrm>
            <a:off x="1297500" y="1567550"/>
            <a:ext cx="7038900" cy="333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Traffic Monitoring System–TMS using multiple IRs in IOT model  to learn vehicles count in real time then updates signal timing of  every side traffic lights </a:t>
            </a:r>
            <a:r>
              <a:rPr lang="en"/>
              <a:t>according</a:t>
            </a:r>
            <a:r>
              <a:rPr lang="en"/>
              <a:t> to the predicting factors using  KNN algorithms. It uses IRs to collect signals from numerous  inputs on basis IOT model setup to learn vehicles count available  in a traffic signal. So it will get cleared depends on the dependability of vehicles count to either increase or decreases  timing of particular signals using KNN algorithms by data  analysis.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