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EECF6E"/>
    <a:srgbClr val="E466DB"/>
    <a:srgbClr val="98A5B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254AB-3B2F-4B9C-89D5-22C1BB84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D27CFE-DBD9-4851-A168-19ABC912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71F37-E00E-48F1-93E4-F6F19A0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D5234-1C8D-4088-9C3C-12E01A66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3ACF-C740-48B5-AA04-CCC4D7DD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AF157-54E4-46D2-9C43-86BC9A4C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3612B-E280-48A7-B30F-7F5003581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A8094-A285-409C-88D2-8EAFEC8F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FA6F4-CFCF-43A0-9C19-5A2BCEED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9AD2F-4ABA-4B23-A88C-6A71B9DC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22592B-4FDE-4CAA-86F2-DA48CE86A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C8FF7-5D41-4AE3-B918-E62FF21F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4CB3-C2E5-4937-B207-18A925DE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29CA3-ABC6-4AC5-BE35-57D87EFA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42D6D-F833-4A07-8438-9CFF2EB7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7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3836C-6233-41A5-AEF4-572C8EC6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5584"/>
          </a:xfrm>
        </p:spPr>
        <p:txBody>
          <a:bodyPr/>
          <a:lstStyle>
            <a:lvl1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2F3B6-66F7-4EB2-9EB4-783E9854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097"/>
            <a:ext cx="10515600" cy="4226865"/>
          </a:xfrm>
        </p:spPr>
        <p:txBody>
          <a:bodyPr/>
          <a:lstStyle>
            <a:lvl1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1pPr>
            <a:lvl2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2pPr>
            <a:lvl3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3pPr>
            <a:lvl4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4pPr>
            <a:lvl5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9AE02-B11D-4FD1-AD6F-D3036E1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3CC9B-445E-444D-86F6-FA5690A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B1A21-DE8A-488E-8E8F-73BA5CFC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BD4-3447-4384-88E7-CE910679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BE65B-CA53-4CFE-A99C-8BEA741C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66E86-D969-49C5-9426-5B33D209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81F83-E91D-46A4-BEB8-2D51EB43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8FE98-C28F-4B2C-9D75-49D0255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7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0A78-7970-4575-BFC8-9D5102BB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0D88A-9C35-41E1-A68C-7548FC2AB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44CEA-88F1-4E26-9B9A-1931F65B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8DA22-2DA6-4CFF-95F6-E4A66284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197B0-B09B-4E9A-A8BB-C047146A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E301-1FE5-45DD-A6FE-D639016F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AD07-C9BB-4990-A05F-7D3165BF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E8FED-6680-4A29-A8C5-B42FC2DD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503D4-A5F5-4D36-98DD-FA5EE5259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C974A-3502-433C-BD4A-03083E161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7B67A6-D858-4536-BE58-4A26E8A60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1A760B-CCF7-4393-A1D4-81974058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3CB0DF-7D4F-454D-A2CB-1376BB78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AA9B24-D5E6-4C12-B3EF-13056CCD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7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BC107-555D-4EDC-A295-C3E8FA24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0C3518-EF46-4595-9BC8-2EC97701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538A3-1A5B-4FCD-A5EF-161B2914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1ED4C-81AA-4A2F-BFF4-65762122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4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C6A23-811E-4CB7-A629-75751C8D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FE8EAD-655B-4D81-BC38-AD78F60B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AA583-7BCC-4194-B060-4F53181A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2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433AF-E07B-4E15-A4F1-76896740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DDD4-5768-4856-B8EF-CEAB9F6C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5D2DF-B7CB-4735-B9E0-FE504D94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53C4B-F40B-4D62-882F-7D5C33B8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3A637-26B2-439B-8B0F-5D76092C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C4D30-A207-4BE0-BE76-9495BB3A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7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F3DD4-FEDC-4EDB-BD74-A189F5FA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F6F767-FAFE-4913-B0F8-FB3933AF9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6F900-1B20-402F-9D3B-123945038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7C210-E804-43C8-BE7C-F1AB1137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B9BFC-9799-4F76-8DED-D766AC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EAFED-DBE7-4B5D-A00A-AEAAFBB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1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7EB178-7F97-4CC9-8F69-98F7BBFB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579C3-2B1C-4E1A-91AE-BCBB383D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98275-006E-4958-BD1E-8C24154C8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91C70-9AA7-487E-9357-03F77A5D9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893CD-8F1A-4F0A-90A6-2252205FA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kr/shop/product/MQ5L2KH/A/magic-keyboard-%ED%95%9C%EA%B5%AD%EC%96%B4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redbean.life/63/?idx=13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A981A-6B0A-48CA-A190-306217680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Unknown Team Battle</a:t>
            </a:r>
            <a:endParaRPr lang="ko-KR" altLang="en-US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0BC7E-9607-458C-9EDB-2CC7D176B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459755" cy="1655762"/>
          </a:xfrm>
        </p:spPr>
        <p:txBody>
          <a:bodyPr anchor="ctr"/>
          <a:lstStyle/>
          <a:p>
            <a:pPr algn="r"/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2012180006 </a:t>
            </a:r>
            <a:r>
              <a:rPr lang="ko-KR" altLang="en-US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김동산</a:t>
            </a:r>
            <a:endParaRPr lang="en-US" altLang="ko-KR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algn="r"/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2012180018 </a:t>
            </a:r>
            <a:r>
              <a:rPr lang="ko-KR" altLang="en-US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백명규</a:t>
            </a:r>
            <a:endParaRPr lang="en-US" altLang="ko-KR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algn="r"/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2012182039 </a:t>
            </a:r>
            <a:r>
              <a:rPr lang="ko-KR" altLang="en-US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정홍래</a:t>
            </a:r>
            <a:endParaRPr lang="ko-KR" altLang="en-US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C5562D-97B4-4718-9643-ECE94C08E31A}"/>
              </a:ext>
            </a:extLst>
          </p:cNvPr>
          <p:cNvGrpSpPr/>
          <p:nvPr/>
        </p:nvGrpSpPr>
        <p:grpSpPr>
          <a:xfrm>
            <a:off x="2341042" y="3651023"/>
            <a:ext cx="2537927" cy="1557791"/>
            <a:chOff x="2332653" y="3602038"/>
            <a:chExt cx="2537927" cy="15577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7FCB299-4633-432F-B396-CA9C2B4AB14D}"/>
                </a:ext>
              </a:extLst>
            </p:cNvPr>
            <p:cNvSpPr/>
            <p:nvPr/>
          </p:nvSpPr>
          <p:spPr>
            <a:xfrm>
              <a:off x="2332653" y="3602038"/>
              <a:ext cx="2537927" cy="15577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964561-7974-49EF-BC86-CB20F8A08540}"/>
                </a:ext>
              </a:extLst>
            </p:cNvPr>
            <p:cNvSpPr/>
            <p:nvPr/>
          </p:nvSpPr>
          <p:spPr>
            <a:xfrm>
              <a:off x="2332653" y="3602038"/>
              <a:ext cx="2537927" cy="5314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휴먼옛체" panose="02010504000101010101" pitchFamily="2" charset="-127"/>
                  <a:ea typeface="휴먼옛체" panose="02010504000101010101" pitchFamily="2" charset="-127"/>
                </a:rPr>
                <a:t>지도교수 서명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82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D3546-BE5F-4624-9FCA-903A96D4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119"/>
            <a:ext cx="10515600" cy="550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데모 시연</a:t>
            </a: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Q&amp;A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0238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D3546-BE5F-4624-9FCA-903A96D4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119"/>
            <a:ext cx="10515600" cy="550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6194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993B-DC1E-4E3D-BD76-55A90F7A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BE68D-C586-447E-89EE-4A3AB016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endParaRPr lang="en-US" altLang="ko-KR" dirty="0"/>
          </a:p>
          <a:p>
            <a:r>
              <a:rPr lang="ko-KR" altLang="en-US" dirty="0"/>
              <a:t>게임조작</a:t>
            </a:r>
            <a:endParaRPr lang="en-US" altLang="ko-KR" dirty="0"/>
          </a:p>
          <a:p>
            <a:r>
              <a:rPr lang="ko-KR" altLang="en-US" dirty="0"/>
              <a:t>개발내용</a:t>
            </a:r>
            <a:endParaRPr lang="en-US" altLang="ko-KR" dirty="0"/>
          </a:p>
          <a:p>
            <a:r>
              <a:rPr lang="ko-KR" altLang="en-US" dirty="0"/>
              <a:t>역할 분담 및 개발 일정</a:t>
            </a:r>
            <a:endParaRPr lang="en-US" altLang="ko-KR" dirty="0"/>
          </a:p>
          <a:p>
            <a:r>
              <a:rPr lang="ko-KR" altLang="en-US" dirty="0"/>
              <a:t>데모 시연</a:t>
            </a:r>
            <a:endParaRPr lang="en-US" altLang="ko-KR" dirty="0"/>
          </a:p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68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AC84C-381B-475C-AD13-A1F1A600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840B6-BA39-4105-B103-3E0A1373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게임 명 </a:t>
            </a:r>
            <a:r>
              <a:rPr lang="en-US" altLang="ko-KR" dirty="0"/>
              <a:t>: Unknown Team Battle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게임장르 </a:t>
            </a:r>
            <a:r>
              <a:rPr lang="en-US" altLang="ko-KR" dirty="0"/>
              <a:t>: FPS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게임특징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제한시간 </a:t>
            </a:r>
            <a:r>
              <a:rPr lang="en-US" altLang="ko-KR" dirty="0"/>
              <a:t>10</a:t>
            </a:r>
            <a:r>
              <a:rPr lang="ko-KR" altLang="en-US" dirty="0"/>
              <a:t>분의 </a:t>
            </a:r>
            <a:r>
              <a:rPr lang="en-US" altLang="ko-KR" dirty="0"/>
              <a:t>5vs5 FPS</a:t>
            </a:r>
            <a:r>
              <a:rPr lang="ko-KR" altLang="en-US" dirty="0"/>
              <a:t>게임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각 팀에 리더를 잡으면 승리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리더를 제외한 팀원들은 구별이 불가능함</a:t>
            </a:r>
          </a:p>
        </p:txBody>
      </p:sp>
    </p:spTree>
    <p:extLst>
      <p:ext uri="{BB962C8B-B14F-4D97-AF65-F5344CB8AC3E}">
        <p14:creationId xmlns:p14="http://schemas.microsoft.com/office/powerpoint/2010/main" val="90396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EC4F3-517E-46EB-8F4A-A82343D8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pic>
        <p:nvPicPr>
          <p:cNvPr id="5" name="내용 개체 틀 4" descr="모니터, 화면, 실내, 전자기기이(가) 표시된 사진&#10;&#10;자동 생성된 설명">
            <a:extLst>
              <a:ext uri="{FF2B5EF4-FFF2-40B4-BE49-F238E27FC236}">
                <a16:creationId xmlns:a16="http://schemas.microsoft.com/office/drawing/2014/main" id="{A297AF78-3EA3-4E68-898E-95761B8B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67115"/>
            <a:ext cx="4992148" cy="3120177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4CACFD9-8DA4-4C75-BA78-78CE4D84F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52" y="1967114"/>
            <a:ext cx="4992148" cy="31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EC4F3-517E-46EB-8F4A-A82343D8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97AF78-3EA3-4E68-898E-95761B8B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2045939"/>
            <a:ext cx="3453880" cy="2962529"/>
          </a:xfr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9D97F2FF-7695-48E4-9D24-5D9F31B81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558" y="2079378"/>
            <a:ext cx="3453880" cy="2929090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F869B10-772A-4DD3-84E7-E82213E69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0" y="2079377"/>
            <a:ext cx="3453880" cy="29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1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EC4F3-517E-46EB-8F4A-A82343D8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게임조작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A3F377-BCA3-4BE8-8A4F-C77A11C16681}"/>
              </a:ext>
            </a:extLst>
          </p:cNvPr>
          <p:cNvGrpSpPr/>
          <p:nvPr/>
        </p:nvGrpSpPr>
        <p:grpSpPr>
          <a:xfrm>
            <a:off x="1010614" y="2383830"/>
            <a:ext cx="5085386" cy="2393655"/>
            <a:chOff x="1539295" y="2897324"/>
            <a:chExt cx="3995935" cy="1643445"/>
          </a:xfrm>
        </p:grpSpPr>
        <p:pic>
          <p:nvPicPr>
            <p:cNvPr id="5" name="내용 개체 틀 4" descr="키보드, 컴퓨터, 전자기기, 실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75D4F12-13CB-4D2A-B5C9-F02513C2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295" y="2897324"/>
              <a:ext cx="3995935" cy="1643445"/>
            </a:xfrm>
            <a:prstGeom prst="rect">
              <a:avLst/>
            </a:prstGeom>
          </p:spPr>
        </p:pic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736E41A-0B91-40CE-8809-DE8B6F30DDA2}"/>
                </a:ext>
              </a:extLst>
            </p:cNvPr>
            <p:cNvSpPr/>
            <p:nvPr/>
          </p:nvSpPr>
          <p:spPr>
            <a:xfrm>
              <a:off x="2136894" y="3500347"/>
              <a:ext cx="767776" cy="459057"/>
            </a:xfrm>
            <a:custGeom>
              <a:avLst/>
              <a:gdLst>
                <a:gd name="connsiteX0" fmla="*/ 285226 w 1082180"/>
                <a:gd name="connsiteY0" fmla="*/ 0 h 704675"/>
                <a:gd name="connsiteX1" fmla="*/ 637564 w 1082180"/>
                <a:gd name="connsiteY1" fmla="*/ 0 h 704675"/>
                <a:gd name="connsiteX2" fmla="*/ 637564 w 1082180"/>
                <a:gd name="connsiteY2" fmla="*/ 352337 h 704675"/>
                <a:gd name="connsiteX3" fmla="*/ 1082180 w 1082180"/>
                <a:gd name="connsiteY3" fmla="*/ 352337 h 704675"/>
                <a:gd name="connsiteX4" fmla="*/ 1082180 w 1082180"/>
                <a:gd name="connsiteY4" fmla="*/ 704675 h 704675"/>
                <a:gd name="connsiteX5" fmla="*/ 0 w 1082180"/>
                <a:gd name="connsiteY5" fmla="*/ 704675 h 704675"/>
                <a:gd name="connsiteX6" fmla="*/ 0 w 1082180"/>
                <a:gd name="connsiteY6" fmla="*/ 360726 h 704675"/>
                <a:gd name="connsiteX7" fmla="*/ 268448 w 1082180"/>
                <a:gd name="connsiteY7" fmla="*/ 360726 h 704675"/>
                <a:gd name="connsiteX8" fmla="*/ 285226 w 1082180"/>
                <a:gd name="connsiteY8" fmla="*/ 0 h 70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180" h="704675">
                  <a:moveTo>
                    <a:pt x="285226" y="0"/>
                  </a:moveTo>
                  <a:lnTo>
                    <a:pt x="637564" y="0"/>
                  </a:lnTo>
                  <a:lnTo>
                    <a:pt x="637564" y="352337"/>
                  </a:lnTo>
                  <a:lnTo>
                    <a:pt x="1082180" y="352337"/>
                  </a:lnTo>
                  <a:lnTo>
                    <a:pt x="1082180" y="704675"/>
                  </a:lnTo>
                  <a:lnTo>
                    <a:pt x="0" y="704675"/>
                  </a:lnTo>
                  <a:lnTo>
                    <a:pt x="0" y="360726"/>
                  </a:lnTo>
                  <a:lnTo>
                    <a:pt x="268448" y="360726"/>
                  </a:lnTo>
                  <a:lnTo>
                    <a:pt x="285226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4BC0D-5025-4AAF-B140-CF09A9405986}"/>
              </a:ext>
            </a:extLst>
          </p:cNvPr>
          <p:cNvSpPr/>
          <p:nvPr/>
        </p:nvSpPr>
        <p:spPr>
          <a:xfrm>
            <a:off x="1010614" y="5067440"/>
            <a:ext cx="439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https://www.apple.com/kr/shop/product/MQ5L2KH/A/magickeyboard%ED%95%9C%EA%B5%AD%EC%96%B4</a:t>
            </a:r>
            <a:endParaRPr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61E07B-7AAF-45BD-8EA7-CAB80DA08CCD}"/>
              </a:ext>
            </a:extLst>
          </p:cNvPr>
          <p:cNvGrpSpPr/>
          <p:nvPr/>
        </p:nvGrpSpPr>
        <p:grpSpPr>
          <a:xfrm>
            <a:off x="7195333" y="2218481"/>
            <a:ext cx="3042712" cy="2724351"/>
            <a:chOff x="7447003" y="2666256"/>
            <a:chExt cx="3042712" cy="27243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DA6ED9E-3EF6-486C-88DA-265F366BCAAB}"/>
                </a:ext>
              </a:extLst>
            </p:cNvPr>
            <p:cNvGrpSpPr/>
            <p:nvPr/>
          </p:nvGrpSpPr>
          <p:grpSpPr>
            <a:xfrm>
              <a:off x="7897427" y="2666256"/>
              <a:ext cx="2592288" cy="2592288"/>
              <a:chOff x="7968351" y="2082946"/>
              <a:chExt cx="2592288" cy="2592288"/>
            </a:xfrm>
          </p:grpSpPr>
          <p:pic>
            <p:nvPicPr>
              <p:cNvPr id="12" name="그림 11" descr="실내, 앉아있는, 하얀색이(가) 표시된 사진&#10;&#10;높은 신뢰도로 생성된 설명">
                <a:extLst>
                  <a:ext uri="{FF2B5EF4-FFF2-40B4-BE49-F238E27FC236}">
                    <a16:creationId xmlns:a16="http://schemas.microsoft.com/office/drawing/2014/main" id="{62B39D8B-8824-4D03-B75F-5113635B7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8351" y="2082946"/>
                <a:ext cx="2592288" cy="2592288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E89D13-DB51-4342-96AC-DDA3A9A961A6}"/>
                  </a:ext>
                </a:extLst>
              </p:cNvPr>
              <p:cNvSpPr/>
              <p:nvPr/>
            </p:nvSpPr>
            <p:spPr>
              <a:xfrm>
                <a:off x="8521434" y="2272326"/>
                <a:ext cx="623670" cy="648073"/>
              </a:xfrm>
              <a:prstGeom prst="rect">
                <a:avLst/>
              </a:prstGeom>
              <a:noFill/>
              <a:ln w="38100">
                <a:solidFill>
                  <a:srgbClr val="D600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101FEFA5-04A9-4232-83AE-C4D4682D4F4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7897430" y="3179673"/>
              <a:ext cx="553081" cy="1843326"/>
            </a:xfrm>
            <a:prstGeom prst="bentConnector2">
              <a:avLst/>
            </a:prstGeom>
            <a:ln w="38100">
              <a:solidFill>
                <a:srgbClr val="D600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78BFC3-52F1-4438-8579-32932B6F453E}"/>
                </a:ext>
              </a:extLst>
            </p:cNvPr>
            <p:cNvSpPr txBox="1"/>
            <p:nvPr/>
          </p:nvSpPr>
          <p:spPr>
            <a:xfrm>
              <a:off x="7447003" y="5021275"/>
              <a:ext cx="945436" cy="369332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공격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F3D0F-300A-4439-8A77-8144BAC1CC11}"/>
              </a:ext>
            </a:extLst>
          </p:cNvPr>
          <p:cNvSpPr/>
          <p:nvPr/>
        </p:nvSpPr>
        <p:spPr>
          <a:xfrm>
            <a:off x="8198840" y="5134806"/>
            <a:ext cx="24892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hlinkClick r:id="rId5"/>
              </a:rPr>
              <a:t>http://en.redbean.life/63/?idx=13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5478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EA58-DC75-412D-B12E-021A476A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230537F-E392-4AC7-B824-A850183EE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614809"/>
              </p:ext>
            </p:extLst>
          </p:nvPr>
        </p:nvGraphicFramePr>
        <p:xfrm>
          <a:off x="838200" y="1949449"/>
          <a:ext cx="10515600" cy="379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251827187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1069730390"/>
                    </a:ext>
                  </a:extLst>
                </a:gridCol>
                <a:gridCol w="7360640">
                  <a:extLst>
                    <a:ext uri="{9D8B030D-6E8A-4147-A177-3AD203B41FA5}">
                      <a16:colId xmlns:a16="http://schemas.microsoft.com/office/drawing/2014/main" val="1248581965"/>
                    </a:ext>
                  </a:extLst>
                </a:gridCol>
              </a:tblGrid>
              <a:tr h="126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김동산</a:t>
                      </a:r>
                      <a:endParaRPr lang="ko-KR" altLang="en-US" dirty="0">
                        <a:latin typeface="휴먼옛체" panose="02010504000101010101" pitchFamily="2" charset="-127"/>
                        <a:ea typeface="휴먼옛체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IOCP </a:t>
                      </a:r>
                      <a:r>
                        <a:rPr lang="ko-KR" altLang="en-US" sz="16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서버 제작</a:t>
                      </a:r>
                      <a:endParaRPr lang="en-US" altLang="ko-KR" sz="1600" dirty="0">
                        <a:latin typeface="휴먼옛체" panose="02010504000101010101" pitchFamily="2" charset="-127"/>
                        <a:ea typeface="휴먼옛체" panose="02010504000101010101" pitchFamily="2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방</a:t>
                      </a:r>
                      <a:r>
                        <a:rPr lang="ko-KR" altLang="en-US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 구조</a:t>
                      </a:r>
                      <a:r>
                        <a:rPr lang="en-US" altLang="ko-KR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패킷 테스트 클라이언트</a:t>
                      </a:r>
                      <a:r>
                        <a:rPr lang="en-US" altLang="ko-KR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동시접속 테스트 더미 클라이언트</a:t>
                      </a:r>
                      <a:r>
                        <a:rPr lang="en-US" altLang="ko-KR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로그인 기능</a:t>
                      </a:r>
                      <a:r>
                        <a:rPr lang="en-US" altLang="ko-KR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DB</a:t>
                      </a:r>
                      <a:r>
                        <a:rPr lang="ko-KR" altLang="en-US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연동</a:t>
                      </a:r>
                      <a:r>
                        <a:rPr lang="en-US" altLang="ko-KR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PhysX </a:t>
                      </a:r>
                      <a:r>
                        <a:rPr lang="ko-KR" altLang="en-US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엔진 모듈</a:t>
                      </a:r>
                      <a:r>
                        <a:rPr lang="en-US" altLang="ko-KR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클라이언트 네트워크 모듈</a:t>
                      </a:r>
                      <a:endParaRPr lang="ko-KR" altLang="en-US" sz="1600" dirty="0">
                        <a:latin typeface="휴먼옛체" panose="02010504000101010101" pitchFamily="2" charset="-127"/>
                        <a:ea typeface="휴먼옛체" panose="02010504000101010101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215909"/>
                  </a:ext>
                </a:extLst>
              </a:tr>
              <a:tr h="12656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백명규</a:t>
                      </a:r>
                      <a:endParaRPr lang="ko-KR" altLang="en-US" dirty="0">
                        <a:latin typeface="휴먼옛체" panose="02010504000101010101" pitchFamily="2" charset="-127"/>
                        <a:ea typeface="휴먼옛체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DirectX12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프레임워크 제작</a:t>
                      </a:r>
                      <a:endParaRPr lang="en-US" altLang="ko-KR" sz="1800" dirty="0">
                        <a:latin typeface="휴먼옛체" panose="02010504000101010101" pitchFamily="2" charset="-127"/>
                        <a:ea typeface="휴먼옛체" panose="02010504000101010101" pitchFamily="2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조명효과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그림자 매핑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안개효과</a:t>
                      </a:r>
                      <a:endParaRPr lang="en-US" altLang="ko-KR" sz="1800" dirty="0">
                        <a:latin typeface="휴먼옛체" panose="02010504000101010101" pitchFamily="2" charset="-127"/>
                        <a:ea typeface="휴먼옛체" panose="02010504000101010101" pitchFamily="2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폰트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지연 렌더링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맵 제작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맵 </a:t>
                      </a:r>
                      <a:r>
                        <a:rPr lang="ko-KR" altLang="en-US" sz="1800" dirty="0" err="1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로더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빌보드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UI, </a:t>
                      </a:r>
                      <a:r>
                        <a:rPr lang="ko-KR" altLang="en-US" sz="1800" dirty="0" err="1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파티클</a:t>
                      </a:r>
                      <a:endParaRPr lang="ko-KR" altLang="en-US" sz="1800" dirty="0">
                        <a:latin typeface="휴먼옛체" panose="02010504000101010101" pitchFamily="2" charset="-127"/>
                        <a:ea typeface="휴먼옛체" panose="02010504000101010101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756367"/>
                  </a:ext>
                </a:extLst>
              </a:tr>
              <a:tr h="12656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정홍래</a:t>
                      </a:r>
                      <a:endParaRPr lang="ko-KR" altLang="en-US" dirty="0">
                        <a:latin typeface="휴먼옛체" panose="02010504000101010101" pitchFamily="2" charset="-127"/>
                        <a:ea typeface="휴먼옛체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FbxSdk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모델 매니저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제작</a:t>
                      </a:r>
                      <a:endParaRPr lang="en-US" altLang="ko-KR" sz="1800" dirty="0">
                        <a:latin typeface="휴먼옛체" panose="02010504000101010101" pitchFamily="2" charset="-127"/>
                        <a:ea typeface="휴먼옛체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800" dirty="0" err="1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Fbx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메쉬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 데이터 저장 및 컨트롤 포인트 인덱스 버퍼 생성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, 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모델 </a:t>
                      </a:r>
                      <a:r>
                        <a:rPr lang="ko-KR" altLang="en-US" sz="1800" dirty="0" err="1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메쉬의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 루트 노드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기반으로 애니메이션 파일의 본 관련</a:t>
                      </a:r>
                      <a:r>
                        <a:rPr lang="en-US" altLang="ko-KR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 </a:t>
                      </a:r>
                      <a:r>
                        <a:rPr lang="ko-KR" altLang="en-US" sz="1800" dirty="0">
                          <a:latin typeface="휴먼옛체" panose="02010504000101010101" pitchFamily="2" charset="-127"/>
                          <a:ea typeface="휴먼옛체" panose="02010504000101010101" pitchFamily="2" charset="-127"/>
                        </a:rPr>
                        <a:t>데이터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51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3CB6-40EE-4C61-A4DC-D473B5E9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  <p:pic>
        <p:nvPicPr>
          <p:cNvPr id="5" name="내용 개체 틀 4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648EC839-CD3A-49FC-B0DD-91722FC88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1" y="2253467"/>
            <a:ext cx="6396809" cy="38581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BD8C4-4168-472F-9826-F763A2E907BF}"/>
              </a:ext>
            </a:extLst>
          </p:cNvPr>
          <p:cNvSpPr txBox="1"/>
          <p:nvPr/>
        </p:nvSpPr>
        <p:spPr>
          <a:xfrm>
            <a:off x="1086171" y="1827422"/>
            <a:ext cx="334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2018.12.25 ~ 2019.05.27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871E3-930D-4785-8D0F-AC5AAD5322D7}"/>
              </a:ext>
            </a:extLst>
          </p:cNvPr>
          <p:cNvSpPr txBox="1"/>
          <p:nvPr/>
        </p:nvSpPr>
        <p:spPr>
          <a:xfrm>
            <a:off x="7810150" y="2253467"/>
            <a:ext cx="3363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kds2585  = </a:t>
            </a:r>
            <a:r>
              <a:rPr lang="ko-KR" altLang="en-US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김동산</a:t>
            </a:r>
            <a:endParaRPr lang="en-US" altLang="ko-KR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endParaRPr lang="en-US" altLang="ko-KR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qwert830 = </a:t>
            </a:r>
            <a:r>
              <a:rPr lang="ko-KR" altLang="en-US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백명규</a:t>
            </a:r>
            <a:endParaRPr lang="en-US" altLang="ko-KR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endParaRPr lang="en-US" altLang="ko-KR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hong7760 = </a:t>
            </a:r>
            <a:r>
              <a:rPr lang="ko-KR" altLang="en-US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정홍래</a:t>
            </a:r>
            <a:endParaRPr lang="ko-KR" altLang="en-US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40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CCC9037-9A49-45E1-8A2D-2E12C28D5E9A}"/>
              </a:ext>
            </a:extLst>
          </p:cNvPr>
          <p:cNvSpPr txBox="1"/>
          <p:nvPr/>
        </p:nvSpPr>
        <p:spPr>
          <a:xfrm>
            <a:off x="918178" y="5557305"/>
            <a:ext cx="95467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/>
              <a:t>김동산</a:t>
            </a:r>
            <a:r>
              <a:rPr lang="ko-KR" dirty="0">
                <a:latin typeface="HY중고딕"/>
                <a:ea typeface="HY중고딕"/>
              </a:rPr>
              <a:t>         </a:t>
            </a:r>
            <a:r>
              <a:rPr lang="ko-KR" dirty="0">
                <a:latin typeface="Candara"/>
              </a:rPr>
              <a:t> </a:t>
            </a:r>
            <a:r>
              <a:rPr lang="ko-KR" dirty="0" err="1">
                <a:latin typeface="Candara"/>
              </a:rPr>
              <a:t>백명규</a:t>
            </a:r>
            <a:r>
              <a:rPr lang="ko-KR" dirty="0">
                <a:latin typeface="HY중고딕"/>
                <a:ea typeface="HY중고딕"/>
              </a:rPr>
              <a:t>  </a:t>
            </a:r>
            <a:r>
              <a:rPr lang="ko-KR" altLang="en-US" dirty="0">
                <a:latin typeface="HY중고딕"/>
                <a:ea typeface="HY중고딕"/>
              </a:rPr>
              <a:t>       </a:t>
            </a:r>
            <a:r>
              <a:rPr lang="ko-KR" dirty="0">
                <a:latin typeface="HY중고딕"/>
                <a:ea typeface="HY중고딕"/>
              </a:rPr>
              <a:t> </a:t>
            </a:r>
            <a:r>
              <a:rPr lang="ko-KR" dirty="0" err="1">
                <a:latin typeface="HY중고딕"/>
                <a:ea typeface="HY중고딕"/>
              </a:rPr>
              <a:t>정홍래</a:t>
            </a:r>
            <a:r>
              <a:rPr lang="ko-KR" dirty="0">
                <a:latin typeface="HY중고딕"/>
                <a:ea typeface="HY중고딕"/>
              </a:rPr>
              <a:t>  </a:t>
            </a:r>
            <a:r>
              <a:rPr lang="ko-KR" altLang="en-US" dirty="0">
                <a:latin typeface="HY중고딕"/>
                <a:ea typeface="HY중고딕"/>
              </a:rPr>
              <a:t>       </a:t>
            </a:r>
            <a:r>
              <a:rPr lang="ko-KR" dirty="0">
                <a:latin typeface="HY중고딕"/>
                <a:ea typeface="HY중고딕"/>
              </a:rPr>
              <a:t> 클라이언트  </a:t>
            </a:r>
            <a:r>
              <a:rPr lang="ko-KR" altLang="en-US" dirty="0">
                <a:latin typeface="HY중고딕"/>
                <a:ea typeface="HY중고딕"/>
              </a:rPr>
              <a:t>       </a:t>
            </a:r>
            <a:r>
              <a:rPr lang="ko-KR" dirty="0">
                <a:latin typeface="HY중고딕"/>
                <a:ea typeface="HY중고딕"/>
              </a:rPr>
              <a:t> 공동</a:t>
            </a:r>
            <a:endParaRPr 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6E38DC-404C-43E0-B9DA-7163BAD7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 및 개발일정</a:t>
            </a: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88C3899E-74E5-4513-8944-30EAB717C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85568"/>
              </p:ext>
            </p:extLst>
          </p:nvPr>
        </p:nvGraphicFramePr>
        <p:xfrm>
          <a:off x="919992" y="1718278"/>
          <a:ext cx="10203801" cy="367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371">
                  <a:extLst>
                    <a:ext uri="{9D8B030D-6E8A-4147-A177-3AD203B41FA5}">
                      <a16:colId xmlns:a16="http://schemas.microsoft.com/office/drawing/2014/main" val="3756278834"/>
                    </a:ext>
                  </a:extLst>
                </a:gridCol>
                <a:gridCol w="1886870">
                  <a:extLst>
                    <a:ext uri="{9D8B030D-6E8A-4147-A177-3AD203B41FA5}">
                      <a16:colId xmlns:a16="http://schemas.microsoft.com/office/drawing/2014/main" val="3080781505"/>
                    </a:ext>
                  </a:extLst>
                </a:gridCol>
                <a:gridCol w="846320">
                  <a:extLst>
                    <a:ext uri="{9D8B030D-6E8A-4147-A177-3AD203B41FA5}">
                      <a16:colId xmlns:a16="http://schemas.microsoft.com/office/drawing/2014/main" val="2987204459"/>
                    </a:ext>
                  </a:extLst>
                </a:gridCol>
                <a:gridCol w="846320">
                  <a:extLst>
                    <a:ext uri="{9D8B030D-6E8A-4147-A177-3AD203B41FA5}">
                      <a16:colId xmlns:a16="http://schemas.microsoft.com/office/drawing/2014/main" val="828058564"/>
                    </a:ext>
                  </a:extLst>
                </a:gridCol>
                <a:gridCol w="846320">
                  <a:extLst>
                    <a:ext uri="{9D8B030D-6E8A-4147-A177-3AD203B41FA5}">
                      <a16:colId xmlns:a16="http://schemas.microsoft.com/office/drawing/2014/main" val="2068612123"/>
                    </a:ext>
                  </a:extLst>
                </a:gridCol>
                <a:gridCol w="846320">
                  <a:extLst>
                    <a:ext uri="{9D8B030D-6E8A-4147-A177-3AD203B41FA5}">
                      <a16:colId xmlns:a16="http://schemas.microsoft.com/office/drawing/2014/main" val="2923675091"/>
                    </a:ext>
                  </a:extLst>
                </a:gridCol>
                <a:gridCol w="846320">
                  <a:extLst>
                    <a:ext uri="{9D8B030D-6E8A-4147-A177-3AD203B41FA5}">
                      <a16:colId xmlns:a16="http://schemas.microsoft.com/office/drawing/2014/main" val="1175273465"/>
                    </a:ext>
                  </a:extLst>
                </a:gridCol>
                <a:gridCol w="846320">
                  <a:extLst>
                    <a:ext uri="{9D8B030D-6E8A-4147-A177-3AD203B41FA5}">
                      <a16:colId xmlns:a16="http://schemas.microsoft.com/office/drawing/2014/main" val="3000395707"/>
                    </a:ext>
                  </a:extLst>
                </a:gridCol>
                <a:gridCol w="846320">
                  <a:extLst>
                    <a:ext uri="{9D8B030D-6E8A-4147-A177-3AD203B41FA5}">
                      <a16:colId xmlns:a16="http://schemas.microsoft.com/office/drawing/2014/main" val="3805122242"/>
                    </a:ext>
                  </a:extLst>
                </a:gridCol>
                <a:gridCol w="846320">
                  <a:extLst>
                    <a:ext uri="{9D8B030D-6E8A-4147-A177-3AD203B41FA5}">
                      <a16:colId xmlns:a16="http://schemas.microsoft.com/office/drawing/2014/main" val="753311355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1월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2월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3월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4월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5월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6월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7월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8월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8364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Malgun Gothic"/>
                          <a:ea typeface="Malgun Gothic"/>
                        </a:rPr>
                        <a:t>프레임워크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완료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8396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Malgun Gothic"/>
                          <a:ea typeface="Malgun Gothic"/>
                        </a:rPr>
                        <a:t>애니메이션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구현안됨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6130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Malgun Gothic"/>
                          <a:ea typeface="Malgun Gothic"/>
                        </a:rPr>
                        <a:t>IOCP 서버구축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완료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4142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Physx</a:t>
                      </a:r>
                      <a:r>
                        <a:rPr lang="ko-KR" sz="14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altLang="en-US" sz="14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엔진연동</a:t>
                      </a:r>
                      <a:endParaRPr lang="ko-KR" sz="1400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완료</a:t>
                      </a:r>
                      <a:endParaRPr lang="ko-KR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1287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1" dirty="0">
                          <a:latin typeface="Malgun Gothic"/>
                          <a:ea typeface="Malgun Gothic"/>
                        </a:rPr>
                        <a:t>맵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중간완료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2266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b="1" dirty="0">
                          <a:latin typeface="Malgun Gothic"/>
                          <a:ea typeface="Malgun Gothic"/>
                        </a:rPr>
                        <a:t>렌더링 효과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중간완료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8204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b="1" dirty="0">
                          <a:latin typeface="Malgun Gothic"/>
                          <a:ea typeface="Malgun Gothic"/>
                        </a:rPr>
                        <a:t>DB 연동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중간완료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4089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en-US" altLang="ko-KR" sz="14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UI</a:t>
                      </a:r>
                      <a:endParaRPr lang="ko-KR" sz="1400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중간완료</a:t>
                      </a:r>
                      <a:endParaRPr lang="ko-KR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E466DB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E466DB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4343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Malgun Gothic"/>
                          <a:ea typeface="Malgun Gothic"/>
                        </a:rPr>
                        <a:t>테스트 및 수정</a:t>
                      </a:r>
                      <a:endParaRPr lang="ko-KR" sz="1400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89755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87920255-3F4D-4FDE-8333-CCDC1AC6A4BD}"/>
              </a:ext>
            </a:extLst>
          </p:cNvPr>
          <p:cNvSpPr/>
          <p:nvPr/>
        </p:nvSpPr>
        <p:spPr>
          <a:xfrm>
            <a:off x="1769077" y="5582705"/>
            <a:ext cx="324758" cy="3247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C51967-5A36-4B50-B65B-BE10288B5218}"/>
              </a:ext>
            </a:extLst>
          </p:cNvPr>
          <p:cNvSpPr/>
          <p:nvPr/>
        </p:nvSpPr>
        <p:spPr>
          <a:xfrm>
            <a:off x="3202361" y="5582704"/>
            <a:ext cx="324758" cy="3247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762100-8BFD-4CEC-BB45-98E1795C7D62}"/>
              </a:ext>
            </a:extLst>
          </p:cNvPr>
          <p:cNvSpPr/>
          <p:nvPr/>
        </p:nvSpPr>
        <p:spPr>
          <a:xfrm>
            <a:off x="4726360" y="5582703"/>
            <a:ext cx="324758" cy="3247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3DD4D5-B6D2-4D60-97EF-E888BB71D18D}"/>
              </a:ext>
            </a:extLst>
          </p:cNvPr>
          <p:cNvSpPr/>
          <p:nvPr/>
        </p:nvSpPr>
        <p:spPr>
          <a:xfrm>
            <a:off x="6631359" y="5582702"/>
            <a:ext cx="324758" cy="324758"/>
          </a:xfrm>
          <a:prstGeom prst="ellipse">
            <a:avLst/>
          </a:prstGeom>
          <a:solidFill>
            <a:srgbClr val="E466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1F411-9C83-4A40-B4A6-C3036085EE21}"/>
              </a:ext>
            </a:extLst>
          </p:cNvPr>
          <p:cNvSpPr/>
          <p:nvPr/>
        </p:nvSpPr>
        <p:spPr>
          <a:xfrm>
            <a:off x="7883216" y="5582702"/>
            <a:ext cx="324758" cy="3247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252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HY중고딕</vt:lpstr>
      <vt:lpstr>Malgun Gothic</vt:lpstr>
      <vt:lpstr>Malgun Gothic</vt:lpstr>
      <vt:lpstr>휴먼옛체</vt:lpstr>
      <vt:lpstr>Arial</vt:lpstr>
      <vt:lpstr>Candara</vt:lpstr>
      <vt:lpstr>Office 테마</vt:lpstr>
      <vt:lpstr>Unknown Team Battle</vt:lpstr>
      <vt:lpstr>목차</vt:lpstr>
      <vt:lpstr>게임소개</vt:lpstr>
      <vt:lpstr>게임소개</vt:lpstr>
      <vt:lpstr>게임소개</vt:lpstr>
      <vt:lpstr>게임조작</vt:lpstr>
      <vt:lpstr>개발내용</vt:lpstr>
      <vt:lpstr>개발내용</vt:lpstr>
      <vt:lpstr>역할 분담 및 개발일정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Unknown Team Battle</dc:title>
  <dc:creator>bmk</dc:creator>
  <cp:lastModifiedBy>bmk</cp:lastModifiedBy>
  <cp:revision>8</cp:revision>
  <dcterms:created xsi:type="dcterms:W3CDTF">2019-05-27T11:12:25Z</dcterms:created>
  <dcterms:modified xsi:type="dcterms:W3CDTF">2019-05-27T12:28:55Z</dcterms:modified>
</cp:coreProperties>
</file>