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76" r:id="rId7"/>
    <p:sldId id="277" r:id="rId8"/>
    <p:sldId id="281" r:id="rId9"/>
    <p:sldId id="290" r:id="rId10"/>
    <p:sldId id="291" r:id="rId11"/>
    <p:sldId id="293" r:id="rId12"/>
    <p:sldId id="287" r:id="rId13"/>
    <p:sldId id="282" r:id="rId14"/>
    <p:sldId id="292" r:id="rId15"/>
    <p:sldId id="278" r:id="rId16"/>
    <p:sldId id="294" r:id="rId17"/>
    <p:sldId id="285" r:id="rId18"/>
    <p:sldId id="286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FC000"/>
    <a:srgbClr val="FF9900"/>
    <a:srgbClr val="99CC00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98" autoAdjust="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2018-12-11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70023C-D37B-47BE-AB36-0ACDDF758736}"/>
              </a:ext>
            </a:extLst>
          </p:cNvPr>
          <p:cNvSpPr/>
          <p:nvPr userDrawn="1"/>
        </p:nvSpPr>
        <p:spPr bwMode="gray">
          <a:xfrm>
            <a:off x="-16565" y="1600199"/>
            <a:ext cx="12188952" cy="228601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kbnews.donga.com/3/all/20070427/34211233/1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redbean.life/63/?idx=1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보조무기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DDE51-934A-445D-8879-18CEB83278F1}"/>
              </a:ext>
            </a:extLst>
          </p:cNvPr>
          <p:cNvSpPr txBox="1"/>
          <p:nvPr/>
        </p:nvSpPr>
        <p:spPr>
          <a:xfrm>
            <a:off x="6513228" y="4775054"/>
            <a:ext cx="7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2&gt;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CF81A-7616-488A-A666-B0416A6CCE8A}"/>
              </a:ext>
            </a:extLst>
          </p:cNvPr>
          <p:cNvSpPr txBox="1"/>
          <p:nvPr/>
        </p:nvSpPr>
        <p:spPr>
          <a:xfrm>
            <a:off x="8604338" y="4775054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3&gt;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5285D-E0A6-41A4-980A-C551E56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세부 설정 수치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44B7F-6892-4433-92C1-FC934F0B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2856"/>
            <a:ext cx="9144000" cy="4107160"/>
          </a:xfrm>
        </p:spPr>
        <p:txBody>
          <a:bodyPr/>
          <a:lstStyle/>
          <a:p>
            <a:r>
              <a:rPr lang="ko-KR" altLang="en-US" dirty="0"/>
              <a:t>캐릭터의 키 </a:t>
            </a:r>
            <a:r>
              <a:rPr lang="en-US" altLang="ko-KR" dirty="0"/>
              <a:t>: 2m</a:t>
            </a:r>
          </a:p>
          <a:p>
            <a:r>
              <a:rPr lang="ko-KR" altLang="en-US" dirty="0"/>
              <a:t>캐릭터의 이동속도 </a:t>
            </a:r>
            <a:r>
              <a:rPr lang="en-US" altLang="ko-KR" dirty="0"/>
              <a:t>: 8m/s</a:t>
            </a:r>
          </a:p>
          <a:p>
            <a:r>
              <a:rPr lang="ko-KR" altLang="en-US" dirty="0"/>
              <a:t>팀장과 팀원의 체력 비율 </a:t>
            </a:r>
            <a:r>
              <a:rPr lang="en-US" altLang="ko-KR" dirty="0"/>
              <a:t>= 3 : 1</a:t>
            </a:r>
          </a:p>
          <a:p>
            <a:r>
              <a:rPr lang="ko-KR" altLang="en-US" dirty="0"/>
              <a:t>맵 크기 </a:t>
            </a:r>
            <a:r>
              <a:rPr lang="en-US" altLang="ko-KR" dirty="0"/>
              <a:t>: 250m X 100m</a:t>
            </a:r>
          </a:p>
          <a:p>
            <a:r>
              <a:rPr lang="ko-KR" altLang="en-US" dirty="0"/>
              <a:t>맵 이동 예상 시간 </a:t>
            </a:r>
            <a:r>
              <a:rPr lang="en-US" altLang="ko-KR" dirty="0"/>
              <a:t>: 40sec~50sec</a:t>
            </a:r>
          </a:p>
          <a:p>
            <a:r>
              <a:rPr lang="ko-KR" altLang="en-US" dirty="0"/>
              <a:t>예상 플레이 시간 </a:t>
            </a:r>
            <a:r>
              <a:rPr lang="en-US" altLang="ko-KR" dirty="0"/>
              <a:t>: 6min~8min</a:t>
            </a:r>
          </a:p>
          <a:p>
            <a:r>
              <a:rPr lang="ko-KR" altLang="en-US" dirty="0"/>
              <a:t>게임 시간 제한 </a:t>
            </a:r>
            <a:r>
              <a:rPr lang="en-US" altLang="ko-KR" dirty="0"/>
              <a:t>: 10min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2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/>
          <a:lstStyle/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3F564-3B99-4606-83B2-8AC5885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159944D-99DB-41B5-9498-B08C74CDBE40}"/>
              </a:ext>
            </a:extLst>
          </p:cNvPr>
          <p:cNvSpPr txBox="1">
            <a:spLocks/>
          </p:cNvSpPr>
          <p:nvPr/>
        </p:nvSpPr>
        <p:spPr>
          <a:xfrm>
            <a:off x="1524000" y="2133599"/>
            <a:ext cx="4343400" cy="43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서버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김동산</a:t>
            </a:r>
            <a:endParaRPr lang="ko-KR" altLang="en-US" sz="2200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E5F5EBE-92A7-4B08-B63D-B38B9F7F20D8}"/>
              </a:ext>
            </a:extLst>
          </p:cNvPr>
          <p:cNvSpPr txBox="1">
            <a:spLocks/>
          </p:cNvSpPr>
          <p:nvPr/>
        </p:nvSpPr>
        <p:spPr>
          <a:xfrm>
            <a:off x="1524000" y="2819399"/>
            <a:ext cx="4343400" cy="3581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IOCP</a:t>
            </a:r>
            <a:r>
              <a:rPr lang="ko-KR" altLang="en-US"/>
              <a:t>를 이용한 방 구조 서버 개발</a:t>
            </a:r>
            <a:endParaRPr lang="en-US" altLang="ko-KR"/>
          </a:p>
          <a:p>
            <a:r>
              <a:rPr lang="ko-KR" altLang="en-US"/>
              <a:t>더미 클라이언트 개발</a:t>
            </a:r>
            <a:endParaRPr lang="en-US" altLang="ko-KR"/>
          </a:p>
          <a:p>
            <a:r>
              <a:rPr lang="ko-KR" altLang="en-US"/>
              <a:t>충돌체크 구현</a:t>
            </a:r>
            <a:endParaRPr lang="en-US" altLang="ko-KR"/>
          </a:p>
          <a:p>
            <a:r>
              <a:rPr lang="ko-KR" altLang="en-US"/>
              <a:t>동기화</a:t>
            </a:r>
            <a:endParaRPr lang="en-US" altLang="ko-KR"/>
          </a:p>
          <a:p>
            <a:endParaRPr lang="en-US" altLang="ko-KR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9814E55A-4E67-4B60-9709-3A80B5E21F37}"/>
              </a:ext>
            </a:extLst>
          </p:cNvPr>
          <p:cNvSpPr txBox="1">
            <a:spLocks/>
          </p:cNvSpPr>
          <p:nvPr/>
        </p:nvSpPr>
        <p:spPr>
          <a:xfrm>
            <a:off x="6324600" y="2133599"/>
            <a:ext cx="4343400" cy="431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/>
              <a:t>클라이언트 </a:t>
            </a:r>
            <a:r>
              <a:rPr lang="en-US" altLang="ko-KR" sz="2200" b="1" dirty="0"/>
              <a:t>: </a:t>
            </a:r>
            <a:r>
              <a:rPr lang="ko-KR" altLang="en-US" sz="2200" b="1" dirty="0" err="1"/>
              <a:t>백명규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정홍래</a:t>
            </a:r>
            <a:endParaRPr lang="ko-KR" altLang="en-US" sz="2200" b="1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09275461-9D96-417A-B70C-375B422EABCB}"/>
              </a:ext>
            </a:extLst>
          </p:cNvPr>
          <p:cNvSpPr txBox="1">
            <a:spLocks/>
          </p:cNvSpPr>
          <p:nvPr/>
        </p:nvSpPr>
        <p:spPr>
          <a:xfrm>
            <a:off x="6324600" y="2819399"/>
            <a:ext cx="4343400" cy="3581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20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38651-DEDF-44C7-AE8C-8479BD6A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추가예정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3"/>
              </a:rPr>
              <a:t>http://dkbnews.donga.com/3/all/20070427/34211233/1</a:t>
            </a:r>
            <a:r>
              <a:rPr lang="en-US" altLang="ko-KR" sz="1600" dirty="0"/>
              <a:t> ( </a:t>
            </a:r>
            <a:r>
              <a:rPr lang="ko-KR" altLang="en-US" sz="1600" dirty="0"/>
              <a:t>서든어택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>
                <a:hlinkClick r:id="rId4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 SDK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구현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7AE1FAA-DFC8-4492-B86E-B140AC70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28800"/>
            <a:ext cx="7344816" cy="46014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232" y="1828800"/>
            <a:ext cx="2483768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SF</a:t>
            </a:r>
            <a:r>
              <a:rPr lang="ko-KR" altLang="en-US" sz="2400" b="1" dirty="0">
                <a:solidFill>
                  <a:srgbClr val="FFFF00"/>
                </a:solidFill>
              </a:rPr>
              <a:t>배경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5 : 5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>
                <a:solidFill>
                  <a:srgbClr val="FFFF00"/>
                </a:solidFill>
              </a:rPr>
              <a:t>FPS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rgbClr val="FFFF00"/>
                </a:solidFill>
              </a:rPr>
              <a:t>피아식별불가</a:t>
            </a:r>
            <a:endParaRPr lang="en-US" altLang="ko-KR" sz="2400" b="1" dirty="0">
              <a:solidFill>
                <a:srgbClr val="FFFF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338B5F-E9E6-46BF-B927-541673191E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521" y1="73684" x2="53521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5723">
            <a:off x="2413840" y="2205679"/>
            <a:ext cx="676275" cy="904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7CAF28-7E1B-49C4-BAB8-E15EC237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479" y1="77895" x2="46479" y2="7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19096">
            <a:off x="6204222" y="2221745"/>
            <a:ext cx="684077" cy="9153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5589973-4E8D-4A3C-8477-B63850B2B6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F34D4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704" y1="72632" x2="50704" y2="72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5447">
            <a:off x="5927522" y="2389013"/>
            <a:ext cx="537155" cy="718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69C9F91-AAB8-4A58-8F23-D46BD0BE7B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7B8C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887" y1="73684" x2="47887" y2="73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82815">
            <a:off x="2922220" y="2311479"/>
            <a:ext cx="537915" cy="7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다른 게임 화면 예시 서든어택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대지, 사람, 건물, 오토바이이(가) 표시된 사진&#10;&#10;매우 높은 신뢰도로 생성된 설명">
            <a:extLst>
              <a:ext uri="{FF2B5EF4-FFF2-40B4-BE49-F238E27FC236}">
                <a16:creationId xmlns:a16="http://schemas.microsoft.com/office/drawing/2014/main" id="{6778618A-4A41-4D52-85D4-AB846A95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3"/>
            <a:ext cx="4104456" cy="328356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B9364B-CDB4-44D2-B78F-5B16EC376238}"/>
              </a:ext>
            </a:extLst>
          </p:cNvPr>
          <p:cNvSpPr/>
          <p:nvPr/>
        </p:nvSpPr>
        <p:spPr>
          <a:xfrm>
            <a:off x="4511824" y="5085184"/>
            <a:ext cx="1224136" cy="4032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CB9F55-6D75-4526-BADB-BFA7D03D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0" y="5048679"/>
            <a:ext cx="1296143" cy="4762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ACC91-EBD2-4613-9250-2A6432198A55}"/>
              </a:ext>
            </a:extLst>
          </p:cNvPr>
          <p:cNvSpPr/>
          <p:nvPr/>
        </p:nvSpPr>
        <p:spPr>
          <a:xfrm>
            <a:off x="4476157" y="5040342"/>
            <a:ext cx="1295806" cy="54889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3AF759-5028-44F5-82F0-EE5D95F9C8C1}"/>
              </a:ext>
            </a:extLst>
          </p:cNvPr>
          <p:cNvGrpSpPr/>
          <p:nvPr/>
        </p:nvGrpSpPr>
        <p:grpSpPr>
          <a:xfrm>
            <a:off x="5771963" y="3428999"/>
            <a:ext cx="972109" cy="1885792"/>
            <a:chOff x="5771963" y="3428999"/>
            <a:chExt cx="972109" cy="1885792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18A5322B-8FEA-446D-9178-98E5497B1B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771963" y="3428999"/>
              <a:ext cx="504056" cy="1885792"/>
            </a:xfrm>
            <a:prstGeom prst="bent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84B5AA9-2B63-45E3-9796-BBF09AC9F13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276019" y="3429000"/>
              <a:ext cx="4680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94930DE-938A-4B09-86E8-BD72AACF1090}"/>
              </a:ext>
            </a:extLst>
          </p:cNvPr>
          <p:cNvSpPr txBox="1"/>
          <p:nvPr/>
        </p:nvSpPr>
        <p:spPr>
          <a:xfrm>
            <a:off x="6744072" y="2413337"/>
            <a:ext cx="4104456" cy="203132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사용중인 무기의 과열도 표시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 중에는 게이지가 차오르며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사용하지 않으면 게이지가 회복된다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게이지가 끝까지 차오르면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모두 회복 될 때 까지 사용할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88B7B-167C-4DE9-9B36-B8BEFCD3E8F1}"/>
              </a:ext>
            </a:extLst>
          </p:cNvPr>
          <p:cNvSpPr txBox="1"/>
          <p:nvPr/>
        </p:nvSpPr>
        <p:spPr>
          <a:xfrm>
            <a:off x="1631504" y="5589240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1&gt; </a:t>
            </a:r>
            <a:r>
              <a:rPr lang="ko-KR" altLang="en-US" sz="1000" dirty="0">
                <a:solidFill>
                  <a:srgbClr val="0070C0"/>
                </a:solidFill>
              </a:rPr>
              <a:t>서든어택</a:t>
            </a: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B15A2-237F-45A9-94F2-BE400E24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캐릭터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장난감이(가) 표시된 사진&#10;&#10;자동 생성된 설명">
            <a:extLst>
              <a:ext uri="{FF2B5EF4-FFF2-40B4-BE49-F238E27FC236}">
                <a16:creationId xmlns:a16="http://schemas.microsoft.com/office/drawing/2014/main" id="{2DCAC5E1-99FE-4BEB-A414-37AA6FA6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36" y="2780928"/>
            <a:ext cx="2766307" cy="2880320"/>
          </a:xfrm>
        </p:spPr>
      </p:pic>
      <p:pic>
        <p:nvPicPr>
          <p:cNvPr id="7" name="그림 6" descr="장난감, 실내이(가) 표시된 사진&#10;&#10;자동 생성된 설명">
            <a:extLst>
              <a:ext uri="{FF2B5EF4-FFF2-40B4-BE49-F238E27FC236}">
                <a16:creationId xmlns:a16="http://schemas.microsoft.com/office/drawing/2014/main" id="{BF784EB7-2A55-4FBA-AD26-6E9FB223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0928"/>
            <a:ext cx="2766307" cy="2880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9DC521-CC26-481E-83C1-38DB2B6A5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2782294"/>
            <a:ext cx="2766307" cy="2880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C18429-28FC-49C3-A928-5557667C728B}"/>
              </a:ext>
            </a:extLst>
          </p:cNvPr>
          <p:cNvSpPr txBox="1"/>
          <p:nvPr/>
        </p:nvSpPr>
        <p:spPr>
          <a:xfrm>
            <a:off x="1924797" y="2276872"/>
            <a:ext cx="196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레드 팀장 캐릭터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0028-9D17-4C77-B93F-2A271525B611}"/>
              </a:ext>
            </a:extLst>
          </p:cNvPr>
          <p:cNvSpPr txBox="1"/>
          <p:nvPr/>
        </p:nvSpPr>
        <p:spPr>
          <a:xfrm>
            <a:off x="5434934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블루 팀장 캐릭터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1FF11-514B-4822-8F03-B3B7C19AF633}"/>
              </a:ext>
            </a:extLst>
          </p:cNvPr>
          <p:cNvSpPr txBox="1"/>
          <p:nvPr/>
        </p:nvSpPr>
        <p:spPr>
          <a:xfrm>
            <a:off x="8945070" y="2276872"/>
            <a:ext cx="196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일반 팀원 캐릭터</a:t>
            </a:r>
          </a:p>
        </p:txBody>
      </p:sp>
    </p:spTree>
    <p:extLst>
      <p:ext uri="{BB962C8B-B14F-4D97-AF65-F5344CB8AC3E}">
        <p14:creationId xmlns:p14="http://schemas.microsoft.com/office/powerpoint/2010/main" val="153601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1CB5D-9406-43DF-8786-DB7EE04C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B544BC-2789-42E1-80F7-F3EABF9AA41E}"/>
              </a:ext>
            </a:extLst>
          </p:cNvPr>
          <p:cNvSpPr/>
          <p:nvPr/>
        </p:nvSpPr>
        <p:spPr>
          <a:xfrm>
            <a:off x="9794159" y="2185505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370B951-64FF-44C9-B3AC-AD9652734586}"/>
              </a:ext>
            </a:extLst>
          </p:cNvPr>
          <p:cNvSpPr/>
          <p:nvPr/>
        </p:nvSpPr>
        <p:spPr>
          <a:xfrm>
            <a:off x="9720663" y="3737038"/>
            <a:ext cx="449796" cy="43204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7ECB955-47FE-464D-8245-128AD1D98B8C}"/>
              </a:ext>
            </a:extLst>
          </p:cNvPr>
          <p:cNvSpPr/>
          <p:nvPr/>
        </p:nvSpPr>
        <p:spPr>
          <a:xfrm>
            <a:off x="9720663" y="2929563"/>
            <a:ext cx="449796" cy="43347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31A8280-5B46-4012-85C5-66C18ABD9331}"/>
              </a:ext>
            </a:extLst>
          </p:cNvPr>
          <p:cNvGrpSpPr/>
          <p:nvPr/>
        </p:nvGrpSpPr>
        <p:grpSpPr>
          <a:xfrm>
            <a:off x="1524000" y="1988840"/>
            <a:ext cx="7942768" cy="4176464"/>
            <a:chOff x="1524000" y="1988840"/>
            <a:chExt cx="7942768" cy="41764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61AE7ED-A107-4AC4-A01E-529A0DFF4137}"/>
                </a:ext>
              </a:extLst>
            </p:cNvPr>
            <p:cNvSpPr/>
            <p:nvPr/>
          </p:nvSpPr>
          <p:spPr>
            <a:xfrm>
              <a:off x="1524000" y="1988840"/>
              <a:ext cx="7942768" cy="4176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EED250-F1FD-4925-B0D6-4A3EF7AA030D}"/>
                </a:ext>
              </a:extLst>
            </p:cNvPr>
            <p:cNvSpPr/>
            <p:nvPr/>
          </p:nvSpPr>
          <p:spPr>
            <a:xfrm>
              <a:off x="1528928" y="3839546"/>
              <a:ext cx="449796" cy="43347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94F199E-5567-49D5-983D-8B9ABFE4C575}"/>
                </a:ext>
              </a:extLst>
            </p:cNvPr>
            <p:cNvSpPr/>
            <p:nvPr/>
          </p:nvSpPr>
          <p:spPr>
            <a:xfrm>
              <a:off x="9016972" y="3861048"/>
              <a:ext cx="449796" cy="43204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46FFD7D-69E2-4376-BBDA-6F4C68CC96B9}"/>
                </a:ext>
              </a:extLst>
            </p:cNvPr>
            <p:cNvSpPr/>
            <p:nvPr/>
          </p:nvSpPr>
          <p:spPr>
            <a:xfrm>
              <a:off x="3133589" y="2308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0A8FAE-57BB-4F2E-A484-3768DB1315DA}"/>
                </a:ext>
              </a:extLst>
            </p:cNvPr>
            <p:cNvSpPr/>
            <p:nvPr/>
          </p:nvSpPr>
          <p:spPr>
            <a:xfrm>
              <a:off x="5350009" y="314096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8F742C6-C5F8-496C-BB37-666BFC63153E}"/>
                </a:ext>
              </a:extLst>
            </p:cNvPr>
            <p:cNvSpPr/>
            <p:nvPr/>
          </p:nvSpPr>
          <p:spPr>
            <a:xfrm>
              <a:off x="7569481" y="5572244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AAD5CF-AA6F-4AD2-9362-3414565A3F76}"/>
                </a:ext>
              </a:extLst>
            </p:cNvPr>
            <p:cNvSpPr/>
            <p:nvPr/>
          </p:nvSpPr>
          <p:spPr>
            <a:xfrm>
              <a:off x="4354048" y="545086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7F0D5DE-9EFF-466F-AB7E-559F4DCACD78}"/>
                </a:ext>
              </a:extLst>
            </p:cNvPr>
            <p:cNvSpPr/>
            <p:nvPr/>
          </p:nvSpPr>
          <p:spPr>
            <a:xfrm>
              <a:off x="5350009" y="4714928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73896CE-084A-4843-8115-AD95F8B8952F}"/>
                </a:ext>
              </a:extLst>
            </p:cNvPr>
            <p:cNvSpPr/>
            <p:nvPr/>
          </p:nvSpPr>
          <p:spPr>
            <a:xfrm>
              <a:off x="3109206" y="33170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DC36400-2048-4672-B2C8-4ECC5C9FDF01}"/>
                </a:ext>
              </a:extLst>
            </p:cNvPr>
            <p:cNvSpPr/>
            <p:nvPr/>
          </p:nvSpPr>
          <p:spPr>
            <a:xfrm>
              <a:off x="6367264" y="2386990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0BB4CD-A38D-45EC-9B55-429C04ED3F0C}"/>
                </a:ext>
              </a:extLst>
            </p:cNvPr>
            <p:cNvSpPr/>
            <p:nvPr/>
          </p:nvSpPr>
          <p:spPr>
            <a:xfrm>
              <a:off x="7569481" y="4557379"/>
              <a:ext cx="288032" cy="28803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8A2FF0-6486-483E-8070-36D9453A5F96}"/>
                </a:ext>
              </a:extLst>
            </p:cNvPr>
            <p:cNvSpPr/>
            <p:nvPr/>
          </p:nvSpPr>
          <p:spPr>
            <a:xfrm>
              <a:off x="5145316" y="3745429"/>
              <a:ext cx="700135" cy="6632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B8F8A0F-743D-4BAF-B7AA-3630EF272E25}"/>
                </a:ext>
              </a:extLst>
            </p:cNvPr>
            <p:cNvGrpSpPr/>
            <p:nvPr/>
          </p:nvGrpSpPr>
          <p:grpSpPr>
            <a:xfrm>
              <a:off x="1532344" y="1988840"/>
              <a:ext cx="3749306" cy="4176464"/>
              <a:chOff x="1532344" y="1988840"/>
              <a:chExt cx="3749306" cy="417646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0B4B275-DD53-4E33-B3A4-71CF79A350A3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79DF427-3EE0-43EF-94BA-81D90E13465A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E05C685-3EAC-4A98-AF40-3B7A6046C92A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54D4B07-50D9-4536-9842-5A2995826B0C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84D374A8-163D-40A5-BFAC-211DF64BBCD5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8491D35-CFB9-40EC-A585-61F7C2124A15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C830EA5-7C44-45A2-BE42-629DAB415DD5}"/>
                  </a:ext>
                </a:extLst>
              </p:cNvPr>
              <p:cNvSpPr/>
              <p:nvPr/>
            </p:nvSpPr>
            <p:spPr>
              <a:xfrm rot="445240">
                <a:off x="4993618" y="2233182"/>
                <a:ext cx="288032" cy="12710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4E94FB4-DAED-4852-A123-E7A84ED97508}"/>
                  </a:ext>
                </a:extLst>
              </p:cNvPr>
              <p:cNvSpPr/>
              <p:nvPr/>
            </p:nvSpPr>
            <p:spPr>
              <a:xfrm>
                <a:off x="3503712" y="1988840"/>
                <a:ext cx="288032" cy="352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F6F8C3D-896A-4DF2-9EDF-3EB3B10BE418}"/>
                  </a:ext>
                </a:extLst>
              </p:cNvPr>
              <p:cNvSpPr/>
              <p:nvPr/>
            </p:nvSpPr>
            <p:spPr>
              <a:xfrm>
                <a:off x="2774361" y="2219904"/>
                <a:ext cx="288032" cy="40919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02F2C0D-0070-4553-AFE5-EA2DF9D9BFEC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DDDFD9B-6ED1-4AEE-9DBC-6FF0FC670023}"/>
                  </a:ext>
                </a:extLst>
              </p:cNvPr>
              <p:cNvSpPr/>
              <p:nvPr/>
            </p:nvSpPr>
            <p:spPr>
              <a:xfrm>
                <a:off x="3935760" y="4293096"/>
                <a:ext cx="360040" cy="108357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6DAB680-AAA2-45E4-85B3-CCA57169BEF5}"/>
                  </a:ext>
                </a:extLst>
              </p:cNvPr>
              <p:cNvSpPr/>
              <p:nvPr/>
            </p:nvSpPr>
            <p:spPr>
              <a:xfrm>
                <a:off x="4727848" y="5088640"/>
                <a:ext cx="343909" cy="72444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B58C5EA-61F7-469C-95F1-4230B4AC0DF1}"/>
                  </a:ext>
                </a:extLst>
              </p:cNvPr>
              <p:cNvSpPr/>
              <p:nvPr/>
            </p:nvSpPr>
            <p:spPr>
              <a:xfrm>
                <a:off x="3322640" y="5376672"/>
                <a:ext cx="339838" cy="7886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F772A2D-BDEB-42D4-85F1-A58E2D6945EC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0D5D1F0-B08D-4304-A1D4-3553563408B4}"/>
                </a:ext>
              </a:extLst>
            </p:cNvPr>
            <p:cNvGrpSpPr/>
            <p:nvPr/>
          </p:nvGrpSpPr>
          <p:grpSpPr>
            <a:xfrm flipH="1" flipV="1">
              <a:off x="5707879" y="1996618"/>
              <a:ext cx="3746697" cy="4168684"/>
              <a:chOff x="1532344" y="1988842"/>
              <a:chExt cx="3746697" cy="4168684"/>
            </a:xfrm>
            <a:solidFill>
              <a:srgbClr val="FFC000"/>
            </a:solidFill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C22E831-7E3D-4266-A2A8-34FE8A50ACAE}"/>
                  </a:ext>
                </a:extLst>
              </p:cNvPr>
              <p:cNvSpPr/>
              <p:nvPr/>
            </p:nvSpPr>
            <p:spPr>
              <a:xfrm>
                <a:off x="1532344" y="2341063"/>
                <a:ext cx="899592" cy="2880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51956AC-87B8-4B61-8B3B-82C590A0FFD4}"/>
                  </a:ext>
                </a:extLst>
              </p:cNvPr>
              <p:cNvSpPr/>
              <p:nvPr/>
            </p:nvSpPr>
            <p:spPr>
              <a:xfrm rot="20400180" flipH="1">
                <a:off x="2767598" y="3121950"/>
                <a:ext cx="299443" cy="124695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62D66E0-8BA3-4BC8-9F66-437115FC02D6}"/>
                  </a:ext>
                </a:extLst>
              </p:cNvPr>
              <p:cNvSpPr/>
              <p:nvPr/>
            </p:nvSpPr>
            <p:spPr>
              <a:xfrm>
                <a:off x="2137120" y="4771159"/>
                <a:ext cx="1185520" cy="3600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B8ED9B8-BE79-4D1F-A272-664353DEB32E}"/>
                  </a:ext>
                </a:extLst>
              </p:cNvPr>
              <p:cNvGrpSpPr/>
              <p:nvPr/>
            </p:nvGrpSpPr>
            <p:grpSpPr>
              <a:xfrm>
                <a:off x="2774361" y="2629095"/>
                <a:ext cx="1795958" cy="597235"/>
                <a:chOff x="2859882" y="2511103"/>
                <a:chExt cx="1795958" cy="597235"/>
              </a:xfrm>
              <a:grpFill/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03898F3F-3E45-466B-87B5-AB5CDC46B960}"/>
                    </a:ext>
                  </a:extLst>
                </p:cNvPr>
                <p:cNvSpPr/>
                <p:nvPr/>
              </p:nvSpPr>
              <p:spPr>
                <a:xfrm>
                  <a:off x="2859882" y="2511103"/>
                  <a:ext cx="1795958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A2034EA-DA27-4D04-A2A5-40D2E8CFEF44}"/>
                    </a:ext>
                  </a:extLst>
                </p:cNvPr>
                <p:cNvSpPr/>
                <p:nvPr/>
              </p:nvSpPr>
              <p:spPr>
                <a:xfrm>
                  <a:off x="4367808" y="2511103"/>
                  <a:ext cx="288032" cy="59723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CCA977-53F1-4489-9F5A-FDCE87DB5361}"/>
                  </a:ext>
                </a:extLst>
              </p:cNvPr>
              <p:cNvSpPr/>
              <p:nvPr/>
            </p:nvSpPr>
            <p:spPr>
              <a:xfrm rot="445240">
                <a:off x="4991009" y="2273414"/>
                <a:ext cx="288032" cy="12306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EBD3003D-D826-4538-83D5-86D44F29CFC8}"/>
                  </a:ext>
                </a:extLst>
              </p:cNvPr>
              <p:cNvSpPr/>
              <p:nvPr/>
            </p:nvSpPr>
            <p:spPr>
              <a:xfrm>
                <a:off x="3503712" y="1988842"/>
                <a:ext cx="288032" cy="36004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3CCE6FA-0DE1-44E0-880F-54665F8C5F71}"/>
                  </a:ext>
                </a:extLst>
              </p:cNvPr>
              <p:cNvSpPr/>
              <p:nvPr/>
            </p:nvSpPr>
            <p:spPr>
              <a:xfrm>
                <a:off x="2774361" y="2204865"/>
                <a:ext cx="288032" cy="42423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278F7A2-7670-4F8F-B0FC-BB4C0C6D82FF}"/>
                  </a:ext>
                </a:extLst>
              </p:cNvPr>
              <p:cNvSpPr/>
              <p:nvPr/>
            </p:nvSpPr>
            <p:spPr>
              <a:xfrm>
                <a:off x="3503712" y="3226330"/>
                <a:ext cx="432048" cy="45283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1ED7AD7-17CA-4D8C-859E-D52B37D9888A}"/>
                  </a:ext>
                </a:extLst>
              </p:cNvPr>
              <p:cNvSpPr/>
              <p:nvPr/>
            </p:nvSpPr>
            <p:spPr>
              <a:xfrm>
                <a:off x="3935760" y="4293097"/>
                <a:ext cx="360040" cy="108793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8449423-491D-431B-82CF-8DE230CB16BA}"/>
                  </a:ext>
                </a:extLst>
              </p:cNvPr>
              <p:cNvSpPr/>
              <p:nvPr/>
            </p:nvSpPr>
            <p:spPr>
              <a:xfrm>
                <a:off x="4727849" y="5088640"/>
                <a:ext cx="343909" cy="7886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04F424C-F7D6-47B0-82AD-9221EA1F7D2D}"/>
                  </a:ext>
                </a:extLst>
              </p:cNvPr>
              <p:cNvSpPr/>
              <p:nvPr/>
            </p:nvSpPr>
            <p:spPr>
              <a:xfrm>
                <a:off x="3316179" y="5381034"/>
                <a:ext cx="343909" cy="77649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1C3683-71EC-4FD6-BCAE-BB23B2AE058F}"/>
                  </a:ext>
                </a:extLst>
              </p:cNvPr>
              <p:cNvSpPr/>
              <p:nvPr/>
            </p:nvSpPr>
            <p:spPr>
              <a:xfrm>
                <a:off x="2137120" y="5131199"/>
                <a:ext cx="294816" cy="386033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B0DD29-0056-42A6-817F-E5F0F747DE5D}"/>
                </a:ext>
              </a:extLst>
            </p:cNvPr>
            <p:cNvSpPr/>
            <p:nvPr/>
          </p:nvSpPr>
          <p:spPr>
            <a:xfrm>
              <a:off x="3935760" y="5088640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EE031CF-3F59-4115-9648-16ACB55D8C7B}"/>
                </a:ext>
              </a:extLst>
            </p:cNvPr>
            <p:cNvSpPr/>
            <p:nvPr/>
          </p:nvSpPr>
          <p:spPr>
            <a:xfrm>
              <a:off x="5915525" y="2773111"/>
              <a:ext cx="113599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F288813-926D-4026-86C5-8C087EF73A18}"/>
                </a:ext>
              </a:extLst>
            </p:cNvPr>
            <p:cNvSpPr/>
            <p:nvPr/>
          </p:nvSpPr>
          <p:spPr>
            <a:xfrm rot="20388933">
              <a:off x="8066485" y="4624274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C90E23-2A7B-42C3-89BD-CDE85FCC95FF}"/>
                </a:ext>
              </a:extLst>
            </p:cNvPr>
            <p:cNvSpPr/>
            <p:nvPr/>
          </p:nvSpPr>
          <p:spPr>
            <a:xfrm rot="20388933">
              <a:off x="2119572" y="3239268"/>
              <a:ext cx="798467" cy="288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2DFF43-F770-4791-AD81-2FDDD56B914B}"/>
              </a:ext>
            </a:extLst>
          </p:cNvPr>
          <p:cNvSpPr/>
          <p:nvPr/>
        </p:nvSpPr>
        <p:spPr>
          <a:xfrm flipH="1" flipV="1">
            <a:off x="9738792" y="4552266"/>
            <a:ext cx="449797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CEBCCD-BD5E-4378-90EA-8E42B654CB30}"/>
              </a:ext>
            </a:extLst>
          </p:cNvPr>
          <p:cNvSpPr/>
          <p:nvPr/>
        </p:nvSpPr>
        <p:spPr>
          <a:xfrm>
            <a:off x="9718985" y="5358318"/>
            <a:ext cx="529403" cy="501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61A3D1-D9B4-4800-9FDA-6BEFC46ECACE}"/>
              </a:ext>
            </a:extLst>
          </p:cNvPr>
          <p:cNvSpPr txBox="1"/>
          <p:nvPr/>
        </p:nvSpPr>
        <p:spPr>
          <a:xfrm>
            <a:off x="10416480" y="1988839"/>
            <a:ext cx="14012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팀원 랜덤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시작 지점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레드 팀장 시작 지점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블루 팀장 시작 지점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일반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장애물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랜드마크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rgbClr val="92D050"/>
                </a:solidFill>
              </a:rPr>
              <a:t>장애물</a:t>
            </a:r>
            <a:endParaRPr lang="en-US" altLang="ko-K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9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D1A2D-1C6F-4CBB-95A8-EE3E1B3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맵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33844-4FC5-4674-BC4C-114A2006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4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A2B812-0101-4803-AD53-C29C9F24846B}"/>
              </a:ext>
            </a:extLst>
          </p:cNvPr>
          <p:cNvGrpSpPr/>
          <p:nvPr/>
        </p:nvGrpSpPr>
        <p:grpSpPr>
          <a:xfrm>
            <a:off x="1524000" y="1988840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91F919-4EC8-43E0-8074-339E7777AE2C}"/>
              </a:ext>
            </a:extLst>
          </p:cNvPr>
          <p:cNvSpPr/>
          <p:nvPr/>
        </p:nvSpPr>
        <p:spPr>
          <a:xfrm>
            <a:off x="4715666" y="4443593"/>
            <a:ext cx="671882" cy="12896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610014-27E4-417D-B925-009DE4FAA887}"/>
              </a:ext>
            </a:extLst>
          </p:cNvPr>
          <p:cNvSpPr txBox="1"/>
          <p:nvPr/>
        </p:nvSpPr>
        <p:spPr>
          <a:xfrm>
            <a:off x="8195758" y="4744335"/>
            <a:ext cx="3105770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생존여부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죽은 플레이어는 검게 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8F1B44-8CA8-476C-8BDB-8A912B65F26E}"/>
              </a:ext>
            </a:extLst>
          </p:cNvPr>
          <p:cNvSpPr/>
          <p:nvPr/>
        </p:nvSpPr>
        <p:spPr>
          <a:xfrm>
            <a:off x="5387548" y="2477431"/>
            <a:ext cx="2202782" cy="850132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912ECD-F364-40FA-B4AA-B1844E5CB4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90330" y="2902497"/>
            <a:ext cx="606702" cy="523906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62B07F-8CDA-43CA-A5D3-949985E8FB38}"/>
              </a:ext>
            </a:extLst>
          </p:cNvPr>
          <p:cNvSpPr txBox="1"/>
          <p:nvPr/>
        </p:nvSpPr>
        <p:spPr>
          <a:xfrm>
            <a:off x="8195759" y="3219355"/>
            <a:ext cx="2022191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개인 점수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적을 죽이면 </a:t>
            </a:r>
            <a:r>
              <a:rPr lang="en-US" altLang="ko-KR" dirty="0">
                <a:solidFill>
                  <a:schemeClr val="tx1"/>
                </a:solidFill>
              </a:rPr>
              <a:t>+1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아군을 죽이면 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253E9-F6F2-4138-804B-7D73804BA83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387548" y="5067501"/>
            <a:ext cx="2808210" cy="20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E3B682-3EDB-4242-BB43-4A5C7CCB4224}"/>
              </a:ext>
            </a:extLst>
          </p:cNvPr>
          <p:cNvCxnSpPr/>
          <p:nvPr/>
        </p:nvCxnSpPr>
        <p:spPr>
          <a:xfrm>
            <a:off x="1894369" y="2315324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E74789E-0D8D-4672-A43D-6E8F46A25777}"/>
              </a:ext>
            </a:extLst>
          </p:cNvPr>
          <p:cNvCxnSpPr/>
          <p:nvPr/>
        </p:nvCxnSpPr>
        <p:spPr>
          <a:xfrm>
            <a:off x="5015880" y="2332792"/>
            <a:ext cx="0" cy="3191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4AA017-D470-416D-8531-AACC767AB8EE}"/>
              </a:ext>
            </a:extLst>
          </p:cNvPr>
          <p:cNvCxnSpPr/>
          <p:nvPr/>
        </p:nvCxnSpPr>
        <p:spPr>
          <a:xfrm>
            <a:off x="1919536" y="2332792"/>
            <a:ext cx="62762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AD7B0-B5AE-42BD-987F-E3A74CB3FFA6}"/>
              </a:ext>
            </a:extLst>
          </p:cNvPr>
          <p:cNvSpPr txBox="1"/>
          <p:nvPr/>
        </p:nvSpPr>
        <p:spPr>
          <a:xfrm>
            <a:off x="8207448" y="2071406"/>
            <a:ext cx="1585664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팀장 플레이어</a:t>
            </a:r>
          </a:p>
        </p:txBody>
      </p: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348</Words>
  <Application>Microsoft Office PowerPoint</Application>
  <PresentationFormat>와이드스크린</PresentationFormat>
  <Paragraphs>110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휴먼매직체</vt:lpstr>
      <vt:lpstr>Arial</vt:lpstr>
      <vt:lpstr>Candara</vt:lpstr>
      <vt:lpstr>Consolas</vt:lpstr>
      <vt:lpstr>기술 컴퓨터 16x9</vt:lpstr>
      <vt:lpstr>UTB (Unknown Team Battle)</vt:lpstr>
      <vt:lpstr>목차</vt:lpstr>
      <vt:lpstr>연구목적</vt:lpstr>
      <vt:lpstr>게임소개 ( 게임 컨셉 )</vt:lpstr>
      <vt:lpstr>게임소개 ( 다른 게임 화면 예시 서든어택 )</vt:lpstr>
      <vt:lpstr>게임소개 ( 캐릭터 )</vt:lpstr>
      <vt:lpstr>게임소개 ( 맵 )</vt:lpstr>
      <vt:lpstr>게임소개 ( 맵 컨셉 )</vt:lpstr>
      <vt:lpstr>게임소개( 상황판 )</vt:lpstr>
      <vt:lpstr>게임소개 ( 조작법 )</vt:lpstr>
      <vt:lpstr>게임소개 ( 세부 설정 수치 )</vt:lpstr>
      <vt:lpstr>개발환경</vt:lpstr>
      <vt:lpstr>역할분담</vt:lpstr>
      <vt:lpstr>개발 일정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2018-10-28T12:34:59Z</dcterms:created>
  <dcterms:modified xsi:type="dcterms:W3CDTF">2018-12-11T12:11:06Z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