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5" r:id="rId6"/>
    <p:sldId id="276" r:id="rId7"/>
    <p:sldId id="277" r:id="rId8"/>
    <p:sldId id="281" r:id="rId9"/>
    <p:sldId id="290" r:id="rId10"/>
    <p:sldId id="293" r:id="rId11"/>
    <p:sldId id="291" r:id="rId12"/>
    <p:sldId id="287" r:id="rId13"/>
    <p:sldId id="282" r:id="rId14"/>
    <p:sldId id="292" r:id="rId15"/>
    <p:sldId id="278" r:id="rId16"/>
    <p:sldId id="294" r:id="rId17"/>
    <p:sldId id="295" r:id="rId18"/>
    <p:sldId id="285" r:id="rId19"/>
    <p:sldId id="286" r:id="rId2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0000FF"/>
    <a:srgbClr val="FFC000"/>
    <a:srgbClr val="FF9900"/>
    <a:srgbClr val="99CC00"/>
    <a:srgbClr val="D600AD"/>
    <a:srgbClr val="1DF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4A6F5F-4A3C-45FB-97A3-6D083CE89004}" v="845" dt="2018-12-11T14:05:36.504"/>
    <p1510:client id="{91ED4AA5-148C-453A-B345-A25638509F71}" v="245" dt="2018-12-11T12:47:40.311"/>
    <p1510:client id="{D7CA4587-D5FC-4FAB-B996-1C9A20751F3B}" v="36" dt="2018-12-11T13:06:44.913"/>
    <p1510:client id="{BF50AE04-D7A2-40F9-B45E-12B0EA2F63B9}" v="29" dt="2018-12-11T13:19:19.7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398" autoAdjust="0"/>
  </p:normalViewPr>
  <p:slideViewPr>
    <p:cSldViewPr>
      <p:cViewPr varScale="1">
        <p:scale>
          <a:sx n="114" d="100"/>
          <a:sy n="114" d="100"/>
        </p:scale>
        <p:origin x="414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0A38848-325C-4585-A576-0C2D9484DE11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2018-12-13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ko-KR">
                <a:latin typeface="malgun gothic" panose="020B0503020000020004" pitchFamily="50" charset="-127"/>
                <a:ea typeface="malgun gothic" panose="020B0503020000020004" pitchFamily="50" charset="-127"/>
              </a:rPr>
              <a:pPr algn="r" rtl="0"/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B34C70B-81DE-478B-BC68-391D7A2B171D}" type="datetime1">
              <a:rPr lang="ko-KR" altLang="en-US" smtClean="0"/>
              <a:pPr/>
              <a:t>2018-12-13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EE2CF44-2B13-41B4-A334-1CDF534EEBB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084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581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CE1086-A3BD-48EF-A323-678893A53D35}" type="datetime1">
              <a:rPr lang="ko-KR" altLang="en-US" smtClean="0"/>
              <a:pPr/>
              <a:t>2018-12-13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A4C49E-3278-403A-903E-EF3D15875233}" type="datetime1">
              <a:rPr lang="ko-KR" altLang="en-US" smtClean="0"/>
              <a:pPr/>
              <a:t>2018-12-13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D70023C-D37B-47BE-AB36-0ACDDF758736}"/>
              </a:ext>
            </a:extLst>
          </p:cNvPr>
          <p:cNvSpPr/>
          <p:nvPr userDrawn="1"/>
        </p:nvSpPr>
        <p:spPr bwMode="gray">
          <a:xfrm>
            <a:off x="-16565" y="1600199"/>
            <a:ext cx="12188952" cy="228601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7B1F5DF-468D-4526-9AD3-FCEB4539BE9E}" type="datetime1">
              <a:rPr lang="ko-KR" altLang="en-US" smtClean="0"/>
              <a:pPr/>
              <a:t>2018-12-13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42E9B4-9CCE-4307-BDB1-EE18E3DD4AB2}" type="datetime1">
              <a:rPr lang="ko-KR" altLang="en-US" smtClean="0"/>
              <a:pPr/>
              <a:t>2018-12-13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81DCFB-4CBD-4994-8BAE-751FAAE07E5B}" type="datetime1">
              <a:rPr lang="ko-KR" altLang="en-US" smtClean="0"/>
              <a:pPr/>
              <a:t>2018-12-13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7F9172-712F-4274-AA50-4E268DAA3039}" type="datetime1">
              <a:rPr lang="ko-KR" altLang="en-US" smtClean="0"/>
              <a:pPr/>
              <a:t>2018-12-13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EBB456-6E40-4840-BC62-AD77175292E5}" type="datetime1">
              <a:rPr lang="ko-KR" altLang="en-US" smtClean="0"/>
              <a:pPr/>
              <a:t>2018-12-13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CD9761-6B96-4BBC-A321-D317D8E7C564}" type="datetime1">
              <a:rPr lang="ko-KR" altLang="en-US" smtClean="0"/>
              <a:pPr/>
              <a:t>2018-12-13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600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96DD9EE9-B0D3-429F-B9CA-4B9779BB7761}" type="datetime1">
              <a:rPr lang="ko-KR" altLang="en-US" smtClean="0"/>
              <a:pPr/>
              <a:t>2018-12-13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1DBD0AD-5711-45AA-9DE6-936CF2BF62F6}" type="datetime1">
              <a:rPr lang="ko-KR" altLang="en-US" smtClean="0"/>
              <a:pPr/>
              <a:t>2018-12-13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5087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kbnews.donga.com/3/all/20070427/34211233/1" TargetMode="External"/><Relationship Id="rId2" Type="http://schemas.openxmlformats.org/officeDocument/2006/relationships/hyperlink" Target="https://www.apple.com/kr/shop/product/MQ5L2KH/A/magic-keyboard-%ED%95%9C%EA%B5%AD%EC%96%B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redbean.life/63/?idx=1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2348880"/>
            <a:ext cx="10058400" cy="1711037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UTB (Unknown Team Battle)</a:t>
            </a:r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066800" y="4725144"/>
            <a:ext cx="10058400" cy="88918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2012180006 </a:t>
            </a:r>
            <a:r>
              <a:rPr lang="ko-KR" altLang="en-US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김동산</a:t>
            </a:r>
            <a:endPara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rtl="0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2012180018 </a:t>
            </a:r>
            <a:r>
              <a:rPr lang="ko-KR" altLang="en-US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백명규</a:t>
            </a:r>
            <a:endPara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rtl="0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2012182039 </a:t>
            </a:r>
            <a:r>
              <a:rPr lang="ko-KR" altLang="en-US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정홍래</a:t>
            </a:r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731D5-9145-474D-B443-77985EBE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조작법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키보드, 컴퓨터, 전자기기, 실내이(가) 표시된 사진&#10;&#10;매우 높은 신뢰도로 생성된 설명">
            <a:extLst>
              <a:ext uri="{FF2B5EF4-FFF2-40B4-BE49-F238E27FC236}">
                <a16:creationId xmlns:a16="http://schemas.microsoft.com/office/drawing/2014/main" id="{9802A8B6-A37D-4210-8470-65F964C43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2162944"/>
            <a:ext cx="5606158" cy="2522771"/>
          </a:xfrm>
        </p:spPr>
      </p:pic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CC3BE95-A51B-46F9-B863-37B4952986E1}"/>
              </a:ext>
            </a:extLst>
          </p:cNvPr>
          <p:cNvSpPr/>
          <p:nvPr/>
        </p:nvSpPr>
        <p:spPr>
          <a:xfrm>
            <a:off x="2351584" y="3076662"/>
            <a:ext cx="1082180" cy="704675"/>
          </a:xfrm>
          <a:custGeom>
            <a:avLst/>
            <a:gdLst>
              <a:gd name="connsiteX0" fmla="*/ 285226 w 1082180"/>
              <a:gd name="connsiteY0" fmla="*/ 0 h 704675"/>
              <a:gd name="connsiteX1" fmla="*/ 637564 w 1082180"/>
              <a:gd name="connsiteY1" fmla="*/ 0 h 704675"/>
              <a:gd name="connsiteX2" fmla="*/ 637564 w 1082180"/>
              <a:gd name="connsiteY2" fmla="*/ 352337 h 704675"/>
              <a:gd name="connsiteX3" fmla="*/ 1082180 w 1082180"/>
              <a:gd name="connsiteY3" fmla="*/ 352337 h 704675"/>
              <a:gd name="connsiteX4" fmla="*/ 1082180 w 1082180"/>
              <a:gd name="connsiteY4" fmla="*/ 704675 h 704675"/>
              <a:gd name="connsiteX5" fmla="*/ 0 w 1082180"/>
              <a:gd name="connsiteY5" fmla="*/ 704675 h 704675"/>
              <a:gd name="connsiteX6" fmla="*/ 0 w 1082180"/>
              <a:gd name="connsiteY6" fmla="*/ 360726 h 704675"/>
              <a:gd name="connsiteX7" fmla="*/ 268448 w 1082180"/>
              <a:gd name="connsiteY7" fmla="*/ 360726 h 704675"/>
              <a:gd name="connsiteX8" fmla="*/ 285226 w 1082180"/>
              <a:gd name="connsiteY8" fmla="*/ 0 h 70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2180" h="704675">
                <a:moveTo>
                  <a:pt x="285226" y="0"/>
                </a:moveTo>
                <a:lnTo>
                  <a:pt x="637564" y="0"/>
                </a:lnTo>
                <a:lnTo>
                  <a:pt x="637564" y="352337"/>
                </a:lnTo>
                <a:lnTo>
                  <a:pt x="1082180" y="352337"/>
                </a:lnTo>
                <a:lnTo>
                  <a:pt x="1082180" y="704675"/>
                </a:lnTo>
                <a:lnTo>
                  <a:pt x="0" y="704675"/>
                </a:lnTo>
                <a:lnTo>
                  <a:pt x="0" y="360726"/>
                </a:lnTo>
                <a:lnTo>
                  <a:pt x="268448" y="360726"/>
                </a:lnTo>
                <a:lnTo>
                  <a:pt x="285226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81636BD-AA74-4D45-B166-6BB00787073E}"/>
              </a:ext>
            </a:extLst>
          </p:cNvPr>
          <p:cNvGrpSpPr/>
          <p:nvPr/>
        </p:nvGrpSpPr>
        <p:grpSpPr>
          <a:xfrm>
            <a:off x="7968351" y="2093427"/>
            <a:ext cx="2592288" cy="2592288"/>
            <a:chOff x="7992610" y="2162944"/>
            <a:chExt cx="2592288" cy="2592288"/>
          </a:xfrm>
        </p:grpSpPr>
        <p:pic>
          <p:nvPicPr>
            <p:cNvPr id="10" name="그림 9" descr="실내, 앉아있는, 하얀색이(가) 표시된 사진&#10;&#10;높은 신뢰도로 생성된 설명">
              <a:extLst>
                <a:ext uri="{FF2B5EF4-FFF2-40B4-BE49-F238E27FC236}">
                  <a16:creationId xmlns:a16="http://schemas.microsoft.com/office/drawing/2014/main" id="{48FE9C8F-9256-4A11-9133-562C3E2D0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10" y="2162944"/>
              <a:ext cx="2592288" cy="259228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E7C986-1865-4ECF-A53B-6A2590462A2B}"/>
                </a:ext>
              </a:extLst>
            </p:cNvPr>
            <p:cNvSpPr/>
            <p:nvPr/>
          </p:nvSpPr>
          <p:spPr>
            <a:xfrm>
              <a:off x="8545693" y="2341843"/>
              <a:ext cx="623670" cy="648073"/>
            </a:xfrm>
            <a:prstGeom prst="rect">
              <a:avLst/>
            </a:prstGeom>
            <a:noFill/>
            <a:ln w="38100">
              <a:solidFill>
                <a:srgbClr val="D600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CD5504A-FEEF-48BF-B9F4-F47BACF3B25D}"/>
                </a:ext>
              </a:extLst>
            </p:cNvPr>
            <p:cNvSpPr/>
            <p:nvPr/>
          </p:nvSpPr>
          <p:spPr>
            <a:xfrm>
              <a:off x="9288754" y="2341843"/>
              <a:ext cx="623670" cy="648072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E442E7-6137-4528-8A86-DD475CE9CCF1}"/>
              </a:ext>
            </a:extLst>
          </p:cNvPr>
          <p:cNvSpPr/>
          <p:nvPr/>
        </p:nvSpPr>
        <p:spPr>
          <a:xfrm>
            <a:off x="1741964" y="3093440"/>
            <a:ext cx="523064" cy="335560"/>
          </a:xfrm>
          <a:prstGeom prst="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205DBA1-F489-454C-8F27-D5B989CF39EE}"/>
              </a:ext>
            </a:extLst>
          </p:cNvPr>
          <p:cNvCxnSpPr/>
          <p:nvPr/>
        </p:nvCxnSpPr>
        <p:spPr>
          <a:xfrm>
            <a:off x="2892674" y="3781337"/>
            <a:ext cx="0" cy="12318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51646C-AE07-4DFD-A47C-8FF325910CA8}"/>
              </a:ext>
            </a:extLst>
          </p:cNvPr>
          <p:cNvSpPr txBox="1"/>
          <p:nvPr/>
        </p:nvSpPr>
        <p:spPr>
          <a:xfrm>
            <a:off x="2567608" y="5021275"/>
            <a:ext cx="136867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캐릭터이동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B0F549B-A0A3-4EE8-8765-8714370EF0CA}"/>
              </a:ext>
            </a:extLst>
          </p:cNvPr>
          <p:cNvCxnSpPr>
            <a:stCxn id="13" idx="2"/>
          </p:cNvCxnSpPr>
          <p:nvPr/>
        </p:nvCxnSpPr>
        <p:spPr>
          <a:xfrm flipH="1">
            <a:off x="1991544" y="3429000"/>
            <a:ext cx="11952" cy="1584176"/>
          </a:xfrm>
          <a:prstGeom prst="line">
            <a:avLst/>
          </a:prstGeom>
          <a:ln w="28575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F3DA2EC-6B4D-46FB-9D7A-D32F5A1E459E}"/>
              </a:ext>
            </a:extLst>
          </p:cNvPr>
          <p:cNvSpPr txBox="1"/>
          <p:nvPr/>
        </p:nvSpPr>
        <p:spPr>
          <a:xfrm>
            <a:off x="1518826" y="5021275"/>
            <a:ext cx="945435" cy="369332"/>
          </a:xfrm>
          <a:prstGeom prst="rect">
            <a:avLst/>
          </a:prstGeom>
          <a:noFill/>
          <a:ln w="28575"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상황판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76F5562B-FBC5-4931-A92A-74201F5615DC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V="1">
            <a:off x="7896200" y="2596363"/>
            <a:ext cx="625234" cy="2424912"/>
          </a:xfrm>
          <a:prstGeom prst="bentConnector2">
            <a:avLst/>
          </a:prstGeom>
          <a:ln w="38100">
            <a:solidFill>
              <a:srgbClr val="D60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5A58C945-413E-4336-8A71-1A58898C58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9912122" y="2596363"/>
            <a:ext cx="625234" cy="2424912"/>
          </a:xfrm>
          <a:prstGeom prst="bentConnector2">
            <a:avLst/>
          </a:prstGeom>
          <a:ln w="38100">
            <a:solidFill>
              <a:srgbClr val="0000FF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101FF4-1BF7-43E8-A2BA-76E8A80B4161}"/>
              </a:ext>
            </a:extLst>
          </p:cNvPr>
          <p:cNvSpPr txBox="1"/>
          <p:nvPr/>
        </p:nvSpPr>
        <p:spPr>
          <a:xfrm>
            <a:off x="7447003" y="5021275"/>
            <a:ext cx="945436" cy="369332"/>
          </a:xfrm>
          <a:prstGeom prst="rect">
            <a:avLst/>
          </a:prstGeom>
          <a:noFill/>
          <a:ln w="38100">
            <a:solidFill>
              <a:srgbClr val="D600A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주무기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A59879-D6C3-4960-A6E5-C01CB1F8915E}"/>
              </a:ext>
            </a:extLst>
          </p:cNvPr>
          <p:cNvSpPr txBox="1"/>
          <p:nvPr/>
        </p:nvSpPr>
        <p:spPr>
          <a:xfrm>
            <a:off x="9912122" y="5021275"/>
            <a:ext cx="1224438" cy="36933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보조무기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047B941-04EB-4862-B8F5-928AC92E2A70}"/>
              </a:ext>
            </a:extLst>
          </p:cNvPr>
          <p:cNvSpPr/>
          <p:nvPr/>
        </p:nvSpPr>
        <p:spPr>
          <a:xfrm>
            <a:off x="3259697" y="4121088"/>
            <a:ext cx="1769504" cy="348275"/>
          </a:xfrm>
          <a:prstGeom prst="rect">
            <a:avLst/>
          </a:prstGeom>
          <a:noFill/>
          <a:ln w="38100">
            <a:solidFill>
              <a:srgbClr val="99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BE66DFBF-4CC6-4F78-9AB3-46D2AC4E1AB3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4128238" y="4485573"/>
            <a:ext cx="543812" cy="511391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0D47F14-9000-4FD9-8E93-CDF0FD1848E3}"/>
              </a:ext>
            </a:extLst>
          </p:cNvPr>
          <p:cNvSpPr txBox="1"/>
          <p:nvPr/>
        </p:nvSpPr>
        <p:spPr>
          <a:xfrm>
            <a:off x="4183122" y="5013175"/>
            <a:ext cx="945435" cy="369332"/>
          </a:xfrm>
          <a:prstGeom prst="rect">
            <a:avLst/>
          </a:prstGeom>
          <a:noFill/>
          <a:ln w="28575">
            <a:solidFill>
              <a:srgbClr val="99C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점프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DDDE51-934A-445D-8879-18CEB83278F1}"/>
              </a:ext>
            </a:extLst>
          </p:cNvPr>
          <p:cNvSpPr txBox="1"/>
          <p:nvPr/>
        </p:nvSpPr>
        <p:spPr>
          <a:xfrm>
            <a:off x="6513228" y="4775054"/>
            <a:ext cx="783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&lt;</a:t>
            </a:r>
            <a:r>
              <a:rPr lang="ko-KR" altLang="en-US" sz="1000" dirty="0">
                <a:solidFill>
                  <a:srgbClr val="0070C0"/>
                </a:solidFill>
              </a:rPr>
              <a:t>그림</a:t>
            </a:r>
            <a:r>
              <a:rPr lang="en-US" altLang="ko-KR" sz="1000" dirty="0">
                <a:solidFill>
                  <a:srgbClr val="0070C0"/>
                </a:solidFill>
              </a:rPr>
              <a:t>2&gt;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FCF81A-7616-488A-A666-B0416A6CCE8A}"/>
              </a:ext>
            </a:extLst>
          </p:cNvPr>
          <p:cNvSpPr txBox="1"/>
          <p:nvPr/>
        </p:nvSpPr>
        <p:spPr>
          <a:xfrm>
            <a:off x="8604338" y="4775054"/>
            <a:ext cx="12958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&lt;</a:t>
            </a:r>
            <a:r>
              <a:rPr lang="ko-KR" altLang="en-US" sz="1000" dirty="0">
                <a:solidFill>
                  <a:srgbClr val="0070C0"/>
                </a:solidFill>
              </a:rPr>
              <a:t>그림</a:t>
            </a:r>
            <a:r>
              <a:rPr lang="en-US" altLang="ko-KR" sz="1000" dirty="0">
                <a:solidFill>
                  <a:srgbClr val="0070C0"/>
                </a:solidFill>
              </a:rPr>
              <a:t>3&gt;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888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5285D-E0A6-41A4-980A-C551E561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세부 설정 수치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B44B7F-6892-4433-92C1-FC934F0BD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132856"/>
            <a:ext cx="9144000" cy="4107160"/>
          </a:xfrm>
        </p:spPr>
        <p:txBody>
          <a:bodyPr/>
          <a:lstStyle/>
          <a:p>
            <a:r>
              <a:rPr lang="ko-KR" altLang="en-US" dirty="0"/>
              <a:t>캐릭터의 키 </a:t>
            </a:r>
            <a:r>
              <a:rPr lang="en-US" altLang="ko-KR" dirty="0"/>
              <a:t>: 2m</a:t>
            </a:r>
          </a:p>
          <a:p>
            <a:r>
              <a:rPr lang="ko-KR" altLang="en-US" dirty="0"/>
              <a:t>캐릭터의 이동속도 </a:t>
            </a:r>
            <a:r>
              <a:rPr lang="en-US" altLang="ko-KR" dirty="0"/>
              <a:t>: 8m/s</a:t>
            </a:r>
          </a:p>
          <a:p>
            <a:r>
              <a:rPr lang="ko-KR" altLang="en-US" dirty="0"/>
              <a:t>팀장과 팀원의 체력 비율 </a:t>
            </a:r>
            <a:r>
              <a:rPr lang="en-US" altLang="ko-KR" dirty="0"/>
              <a:t>= 3 : 1</a:t>
            </a:r>
          </a:p>
          <a:p>
            <a:r>
              <a:rPr lang="ko-KR" altLang="en-US" dirty="0"/>
              <a:t>맵 크기 </a:t>
            </a:r>
            <a:r>
              <a:rPr lang="en-US" altLang="ko-KR" dirty="0"/>
              <a:t>: 250m X 100m</a:t>
            </a:r>
          </a:p>
          <a:p>
            <a:r>
              <a:rPr lang="ko-KR" altLang="en-US" dirty="0"/>
              <a:t>맵 이동 예상 시간 </a:t>
            </a:r>
            <a:r>
              <a:rPr lang="en-US" altLang="ko-KR" dirty="0"/>
              <a:t>: 40sec~50sec</a:t>
            </a:r>
          </a:p>
          <a:p>
            <a:r>
              <a:rPr lang="ko-KR" altLang="en-US" dirty="0"/>
              <a:t>예상 플레이 시간 </a:t>
            </a:r>
            <a:r>
              <a:rPr lang="en-US" altLang="ko-KR" dirty="0"/>
              <a:t>: 6min~8min</a:t>
            </a:r>
          </a:p>
          <a:p>
            <a:r>
              <a:rPr lang="ko-KR" altLang="en-US" dirty="0"/>
              <a:t>게임 시간 제한 </a:t>
            </a:r>
            <a:r>
              <a:rPr lang="en-US" altLang="ko-KR" dirty="0"/>
              <a:t>: 10min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926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71FA5-09D2-4B13-AD83-44A580EC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DE350A-B6C7-457C-8DBA-F9E47FCDD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133600"/>
            <a:ext cx="9144000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Visual studio 2017</a:t>
            </a:r>
          </a:p>
          <a:p>
            <a:r>
              <a:rPr lang="en-US" altLang="ko-KR" dirty="0"/>
              <a:t>FBX SDK</a:t>
            </a:r>
          </a:p>
          <a:p>
            <a:r>
              <a:rPr lang="en-US" altLang="ko-KR" dirty="0"/>
              <a:t>GitHub</a:t>
            </a:r>
          </a:p>
          <a:p>
            <a:r>
              <a:rPr lang="en-US" altLang="ko-KR" dirty="0"/>
              <a:t>3DMax</a:t>
            </a:r>
          </a:p>
          <a:p>
            <a:r>
              <a:rPr lang="en-US" altLang="ko-KR" dirty="0"/>
              <a:t>Microsoft SQL Server Management Studio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319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3F564-3B99-4606-83B2-8AC588552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역할분담</a:t>
            </a: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6159944D-99DB-41B5-9498-B08C74CDBE40}"/>
              </a:ext>
            </a:extLst>
          </p:cNvPr>
          <p:cNvSpPr txBox="1">
            <a:spLocks/>
          </p:cNvSpPr>
          <p:nvPr/>
        </p:nvSpPr>
        <p:spPr>
          <a:xfrm>
            <a:off x="1524000" y="2133599"/>
            <a:ext cx="4343400" cy="431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5087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200" b="1" dirty="0"/>
              <a:t>서버 </a:t>
            </a:r>
            <a:r>
              <a:rPr lang="en-US" altLang="ko-KR" sz="2200" b="1" dirty="0"/>
              <a:t>: </a:t>
            </a:r>
            <a:r>
              <a:rPr lang="ko-KR" altLang="en-US" sz="2200" b="1" dirty="0" err="1"/>
              <a:t>김동산</a:t>
            </a:r>
            <a:endParaRPr lang="ko-KR" altLang="en-US" sz="2200" b="1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6E5F5EBE-92A7-4B08-B63D-B38B9F7F20D8}"/>
              </a:ext>
            </a:extLst>
          </p:cNvPr>
          <p:cNvSpPr txBox="1">
            <a:spLocks/>
          </p:cNvSpPr>
          <p:nvPr/>
        </p:nvSpPr>
        <p:spPr>
          <a:xfrm>
            <a:off x="1524000" y="2819399"/>
            <a:ext cx="4343400" cy="3581401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5087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IOCP</a:t>
            </a:r>
            <a:r>
              <a:rPr lang="ko-KR" altLang="en-US" dirty="0" err="1"/>
              <a:t>를</a:t>
            </a:r>
            <a:r>
              <a:rPr lang="ko-KR" altLang="en-US" dirty="0"/>
              <a:t> 이용한 방 구조 서버 개발</a:t>
            </a:r>
            <a:endParaRPr lang="en-US" altLang="ko-KR" dirty="0"/>
          </a:p>
          <a:p>
            <a:r>
              <a:rPr lang="ko-KR" dirty="0"/>
              <a:t>동기화</a:t>
            </a:r>
            <a:endParaRPr lang="ko-KR" altLang="en-US" dirty="0"/>
          </a:p>
          <a:p>
            <a:r>
              <a:rPr lang="ko-KR" altLang="en-US" dirty="0"/>
              <a:t>로그인 기능 구현</a:t>
            </a:r>
            <a:endParaRPr lang="ko-KR" dirty="0"/>
          </a:p>
          <a:p>
            <a:r>
              <a:rPr lang="ko-KR" altLang="en-US" dirty="0"/>
              <a:t>충돌체크 구현</a:t>
            </a:r>
            <a:endParaRPr lang="en-US" altLang="ko-KR" dirty="0"/>
          </a:p>
          <a:p>
            <a:endParaRPr lang="ko-KR" altLang="en-US" dirty="0"/>
          </a:p>
          <a:p>
            <a:endParaRPr lang="en-US" altLang="ko-KR"/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9814E55A-4E67-4B60-9709-3A80B5E21F37}"/>
              </a:ext>
            </a:extLst>
          </p:cNvPr>
          <p:cNvSpPr txBox="1">
            <a:spLocks/>
          </p:cNvSpPr>
          <p:nvPr/>
        </p:nvSpPr>
        <p:spPr>
          <a:xfrm>
            <a:off x="6324600" y="2133599"/>
            <a:ext cx="4343400" cy="4313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5087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200" b="1" dirty="0"/>
              <a:t>클라이언트 </a:t>
            </a:r>
            <a:r>
              <a:rPr lang="en-US" altLang="ko-KR" sz="2200" b="1" dirty="0"/>
              <a:t>: </a:t>
            </a:r>
            <a:r>
              <a:rPr lang="ko-KR" altLang="en-US" sz="2200" b="1" dirty="0" err="1"/>
              <a:t>백명규</a:t>
            </a:r>
            <a:r>
              <a:rPr lang="en-US" altLang="ko-KR" sz="2200" b="1" dirty="0"/>
              <a:t>, </a:t>
            </a:r>
            <a:r>
              <a:rPr lang="ko-KR" altLang="en-US" sz="2200" b="1" dirty="0" err="1"/>
              <a:t>정홍래</a:t>
            </a:r>
            <a:endParaRPr lang="ko-KR" altLang="en-US" sz="2200" b="1" dirty="0"/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09275461-9D96-417A-B70C-375B422EABCB}"/>
              </a:ext>
            </a:extLst>
          </p:cNvPr>
          <p:cNvSpPr txBox="1">
            <a:spLocks/>
          </p:cNvSpPr>
          <p:nvPr/>
        </p:nvSpPr>
        <p:spPr>
          <a:xfrm>
            <a:off x="6324600" y="2819399"/>
            <a:ext cx="4343400" cy="3581401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5087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프레임워크 제작</a:t>
            </a:r>
            <a:endParaRPr lang="en-US" altLang="ko-KR" dirty="0"/>
          </a:p>
          <a:p>
            <a:r>
              <a:rPr lang="en-US" altLang="ko-KR" dirty="0" err="1"/>
              <a:t>렌더링</a:t>
            </a:r>
            <a:r>
              <a:rPr lang="en-US" altLang="ko-KR" dirty="0"/>
              <a:t> </a:t>
            </a:r>
            <a:r>
              <a:rPr lang="en-US" altLang="ko-KR" dirty="0" err="1"/>
              <a:t>효과</a:t>
            </a:r>
            <a:r>
              <a:rPr lang="en-US" altLang="ko-KR" dirty="0"/>
              <a:t> </a:t>
            </a:r>
            <a:r>
              <a:rPr lang="en-US" altLang="ko-KR" dirty="0" err="1"/>
              <a:t>구현</a:t>
            </a:r>
          </a:p>
          <a:p>
            <a:r>
              <a:rPr lang="ko-KR" altLang="en-US" dirty="0" err="1"/>
              <a:t>스키닝</a:t>
            </a:r>
            <a:r>
              <a:rPr lang="ko-KR" altLang="en-US" dirty="0"/>
              <a:t> 애니메이션 구현</a:t>
            </a:r>
            <a:endParaRPr lang="en-US" altLang="ko-KR" dirty="0"/>
          </a:p>
          <a:p>
            <a:r>
              <a:rPr lang="ko-KR" altLang="en-US" dirty="0"/>
              <a:t>맵 제작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7207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3F564-3B99-4606-83B2-8AC588552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기술적 요소</a:t>
            </a: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6159944D-99DB-41B5-9498-B08C74CDBE40}"/>
              </a:ext>
            </a:extLst>
          </p:cNvPr>
          <p:cNvSpPr txBox="1">
            <a:spLocks/>
          </p:cNvSpPr>
          <p:nvPr/>
        </p:nvSpPr>
        <p:spPr>
          <a:xfrm>
            <a:off x="1524000" y="2133599"/>
            <a:ext cx="4343400" cy="4313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5087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200" b="1"/>
              <a:t>서버</a:t>
            </a: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6E5F5EBE-92A7-4B08-B63D-B38B9F7F20D8}"/>
              </a:ext>
            </a:extLst>
          </p:cNvPr>
          <p:cNvSpPr txBox="1">
            <a:spLocks/>
          </p:cNvSpPr>
          <p:nvPr/>
        </p:nvSpPr>
        <p:spPr>
          <a:xfrm>
            <a:off x="1524000" y="2819399"/>
            <a:ext cx="4343400" cy="3581401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5087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IOCP</a:t>
            </a:r>
            <a:endParaRPr lang="ko-KR" altLang="en-US"/>
          </a:p>
          <a:p>
            <a:r>
              <a:rPr lang="ko-KR" err="1"/>
              <a:t>데드</a:t>
            </a:r>
            <a:r>
              <a:rPr lang="ko-KR"/>
              <a:t> </a:t>
            </a:r>
            <a:r>
              <a:rPr lang="ko-KR" err="1"/>
              <a:t>레커닝</a:t>
            </a:r>
          </a:p>
          <a:p>
            <a:r>
              <a:rPr lang="ko-KR"/>
              <a:t>DB 연동</a:t>
            </a:r>
          </a:p>
          <a:p>
            <a:r>
              <a:rPr lang="ko-KR" err="1"/>
              <a:t>PhysX</a:t>
            </a:r>
            <a:r>
              <a:rPr lang="ko-KR"/>
              <a:t> 적용</a:t>
            </a:r>
          </a:p>
          <a:p>
            <a:endParaRPr lang="ko-KR" altLang="en-US"/>
          </a:p>
          <a:p>
            <a:endParaRPr lang="en-US" altLang="ko-KR"/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9814E55A-4E67-4B60-9709-3A80B5E21F37}"/>
              </a:ext>
            </a:extLst>
          </p:cNvPr>
          <p:cNvSpPr txBox="1">
            <a:spLocks/>
          </p:cNvSpPr>
          <p:nvPr/>
        </p:nvSpPr>
        <p:spPr>
          <a:xfrm>
            <a:off x="6324600" y="2133599"/>
            <a:ext cx="4343400" cy="431305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5087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200" b="1"/>
              <a:t>클라이언트</a:t>
            </a:r>
            <a:endParaRPr lang="en-US" altLang="ko-KR" sz="2200" b="1"/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09275461-9D96-417A-B70C-375B422EABCB}"/>
              </a:ext>
            </a:extLst>
          </p:cNvPr>
          <p:cNvSpPr txBox="1">
            <a:spLocks/>
          </p:cNvSpPr>
          <p:nvPr/>
        </p:nvSpPr>
        <p:spPr>
          <a:xfrm>
            <a:off x="6324600" y="2819399"/>
            <a:ext cx="4343400" cy="3581401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5087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dirty="0" err="1"/>
              <a:t>스키닝</a:t>
            </a:r>
            <a:r>
              <a:rPr lang="ko-KR" dirty="0"/>
              <a:t> 애니메이션</a:t>
            </a:r>
          </a:p>
          <a:p>
            <a:r>
              <a:rPr lang="ko-KR" altLang="en-US" dirty="0"/>
              <a:t>렌더링 효과</a:t>
            </a:r>
            <a:endParaRPr lang="ko-KR" dirty="0"/>
          </a:p>
          <a:p>
            <a:pPr lvl="1"/>
            <a:r>
              <a:rPr lang="ko-KR" dirty="0" err="1"/>
              <a:t>디퍼드</a:t>
            </a:r>
            <a:r>
              <a:rPr lang="ko-KR" dirty="0"/>
              <a:t> </a:t>
            </a:r>
            <a:r>
              <a:rPr lang="ko-KR" dirty="0" err="1"/>
              <a:t>셰이딩</a:t>
            </a:r>
          </a:p>
          <a:p>
            <a:pPr lvl="1"/>
            <a:r>
              <a:rPr lang="ko-KR" dirty="0"/>
              <a:t>그림자 매핑</a:t>
            </a:r>
          </a:p>
          <a:p>
            <a:pPr lvl="1"/>
            <a:r>
              <a:rPr lang="ko-KR" altLang="en-US" dirty="0"/>
              <a:t>알파 </a:t>
            </a:r>
            <a:r>
              <a:rPr lang="ko-KR" dirty="0" err="1"/>
              <a:t>블렌딩</a:t>
            </a:r>
            <a:endParaRPr lang="ko-KR" dirty="0"/>
          </a:p>
          <a:p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179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DE4AD-147E-4776-9CAC-63808C9E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FCA8325B-8B08-4144-8810-B95A01B0ED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183694"/>
              </p:ext>
            </p:extLst>
          </p:nvPr>
        </p:nvGraphicFramePr>
        <p:xfrm>
          <a:off x="1524000" y="2182586"/>
          <a:ext cx="9601200" cy="3673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7562788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8720445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2805856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686121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236750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7527346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003957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0512224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53311355"/>
                    </a:ext>
                  </a:extLst>
                </a:gridCol>
              </a:tblGrid>
              <a:tr h="3673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1월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2월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3월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4월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5월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6월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7월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8월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083641"/>
                  </a:ext>
                </a:extLst>
              </a:tr>
              <a:tr h="3673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Malgun Gothic"/>
                          <a:ea typeface="Malgun Gothic"/>
                        </a:rPr>
                        <a:t>프레임워크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848396"/>
                  </a:ext>
                </a:extLst>
              </a:tr>
              <a:tr h="3673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Malgun Gothic"/>
                          <a:ea typeface="Malgun Gothic"/>
                        </a:rPr>
                        <a:t>애니메이션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61300"/>
                  </a:ext>
                </a:extLst>
              </a:tr>
              <a:tr h="367392"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latin typeface="Malgun Gothic"/>
                          <a:ea typeface="Malgun Gothic"/>
                        </a:rPr>
                        <a:t>IOCP 서버구축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314142"/>
                  </a:ext>
                </a:extLst>
              </a:tr>
              <a:tr h="3673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1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HY중고딕"/>
                        </a:rPr>
                        <a:t>Physx</a:t>
                      </a:r>
                      <a:r>
                        <a:rPr lang="ko-KR" sz="18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 </a:t>
                      </a:r>
                      <a:r>
                        <a:rPr lang="ko-KR" altLang="en-US" sz="18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엔진연동</a:t>
                      </a:r>
                      <a:endParaRPr lang="ko-KR" b="1">
                        <a:latin typeface="Malgun Gothic"/>
                        <a:ea typeface="Malgun Gothic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912870"/>
                  </a:ext>
                </a:extLst>
              </a:tr>
              <a:tr h="3673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b="1" dirty="0">
                          <a:latin typeface="Malgun Gothic"/>
                          <a:ea typeface="Malgun Gothic"/>
                        </a:rPr>
                        <a:t>맵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822666"/>
                  </a:ext>
                </a:extLst>
              </a:tr>
              <a:tr h="36739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b="1" dirty="0">
                          <a:latin typeface="Malgun Gothic"/>
                          <a:ea typeface="Malgun Gothic"/>
                        </a:rPr>
                        <a:t>렌더링 효과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28204"/>
                  </a:ext>
                </a:extLst>
              </a:tr>
              <a:tr h="36739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b="1" dirty="0">
                          <a:latin typeface="Malgun Gothic"/>
                          <a:ea typeface="Malgun Gothic"/>
                        </a:rPr>
                        <a:t>DB 연동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040896"/>
                  </a:ext>
                </a:extLst>
              </a:tr>
              <a:tr h="367391"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en-US" altLang="ko-KR" sz="18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HY중고딕"/>
                        </a:rPr>
                        <a:t>UI</a:t>
                      </a:r>
                      <a:endParaRPr lang="ko-KR" b="1">
                        <a:latin typeface="Malgun Gothic"/>
                        <a:ea typeface="Malgun Gothic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43431"/>
                  </a:ext>
                </a:extLst>
              </a:tr>
              <a:tr h="367392"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latin typeface="Malgun Gothic"/>
                          <a:ea typeface="Malgun Gothic"/>
                        </a:rPr>
                        <a:t>테스트 및 </a:t>
                      </a:r>
                      <a:r>
                        <a:rPr lang="ko-KR" altLang="en-US" b="1" dirty="0" err="1">
                          <a:latin typeface="Malgun Gothic"/>
                          <a:ea typeface="Malgun Gothic"/>
                        </a:rPr>
                        <a:t>밸런싱</a:t>
                      </a:r>
                      <a:endParaRPr lang="ko-KR" b="1">
                        <a:latin typeface="Malgun Gothic"/>
                        <a:ea typeface="Malgun Gothic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88975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12736F1-89D7-40D6-B1B8-00F91560DE68}"/>
              </a:ext>
            </a:extLst>
          </p:cNvPr>
          <p:cNvSpPr txBox="1"/>
          <p:nvPr/>
        </p:nvSpPr>
        <p:spPr>
          <a:xfrm>
            <a:off x="1522185" y="6021613"/>
            <a:ext cx="954677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/>
              <a:t>김동산</a:t>
            </a:r>
            <a:r>
              <a:rPr lang="ko-KR">
                <a:latin typeface="HY중고딕"/>
                <a:ea typeface="HY중고딕"/>
              </a:rPr>
              <a:t>         </a:t>
            </a:r>
            <a:r>
              <a:rPr lang="ko-KR">
                <a:latin typeface="Candara"/>
              </a:rPr>
              <a:t> 백명규</a:t>
            </a:r>
            <a:r>
              <a:rPr lang="ko-KR">
                <a:latin typeface="HY중고딕"/>
                <a:ea typeface="HY중고딕"/>
              </a:rPr>
              <a:t>  </a:t>
            </a:r>
            <a:r>
              <a:rPr lang="ko-KR" altLang="en-US">
                <a:latin typeface="HY중고딕"/>
                <a:ea typeface="HY중고딕"/>
              </a:rPr>
              <a:t>       </a:t>
            </a:r>
            <a:r>
              <a:rPr lang="ko-KR">
                <a:latin typeface="HY중고딕"/>
                <a:ea typeface="HY중고딕"/>
              </a:rPr>
              <a:t> 정홍래  </a:t>
            </a:r>
            <a:r>
              <a:rPr lang="ko-KR" altLang="en-US">
                <a:latin typeface="HY중고딕"/>
                <a:ea typeface="HY중고딕"/>
              </a:rPr>
              <a:t>       </a:t>
            </a:r>
            <a:r>
              <a:rPr lang="ko-KR">
                <a:latin typeface="HY중고딕"/>
                <a:ea typeface="HY중고딕"/>
              </a:rPr>
              <a:t> 클라이언트  </a:t>
            </a:r>
            <a:r>
              <a:rPr lang="ko-KR" altLang="en-US">
                <a:latin typeface="HY중고딕"/>
                <a:ea typeface="HY중고딕"/>
              </a:rPr>
              <a:t>       </a:t>
            </a:r>
            <a:r>
              <a:rPr lang="ko-KR">
                <a:latin typeface="HY중고딕"/>
                <a:ea typeface="HY중고딕"/>
              </a:rPr>
              <a:t> 공동</a:t>
            </a:r>
            <a:endParaRPr lang="ko-KR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C179FA7-7446-46FF-9537-2F782DD94D8C}"/>
              </a:ext>
            </a:extLst>
          </p:cNvPr>
          <p:cNvSpPr/>
          <p:nvPr/>
        </p:nvSpPr>
        <p:spPr>
          <a:xfrm>
            <a:off x="2373084" y="6047013"/>
            <a:ext cx="324758" cy="3247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07CB982-BAF9-4EB3-80BA-9EC7A754372F}"/>
              </a:ext>
            </a:extLst>
          </p:cNvPr>
          <p:cNvSpPr/>
          <p:nvPr/>
        </p:nvSpPr>
        <p:spPr>
          <a:xfrm>
            <a:off x="3806368" y="6047012"/>
            <a:ext cx="324758" cy="32475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14459EC-BDEB-4FDC-A494-7DC79A3866D3}"/>
              </a:ext>
            </a:extLst>
          </p:cNvPr>
          <p:cNvSpPr/>
          <p:nvPr/>
        </p:nvSpPr>
        <p:spPr>
          <a:xfrm>
            <a:off x="5330367" y="6047011"/>
            <a:ext cx="324758" cy="324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80881C6-D363-4F30-9996-72302BFF7D1B}"/>
              </a:ext>
            </a:extLst>
          </p:cNvPr>
          <p:cNvSpPr/>
          <p:nvPr/>
        </p:nvSpPr>
        <p:spPr>
          <a:xfrm>
            <a:off x="7235366" y="6047010"/>
            <a:ext cx="324758" cy="32475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16CF910-FF99-4E48-A923-C02A09E2CCD5}"/>
              </a:ext>
            </a:extLst>
          </p:cNvPr>
          <p:cNvSpPr/>
          <p:nvPr/>
        </p:nvSpPr>
        <p:spPr>
          <a:xfrm>
            <a:off x="8487223" y="6047010"/>
            <a:ext cx="324758" cy="32475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87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20C4D-A713-4F20-AB07-73AD6950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9709EF-8FF0-48CF-B776-BF3E7119A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600" dirty="0">
              <a:hlinkClick r:id="rId2"/>
            </a:endParaRPr>
          </a:p>
          <a:p>
            <a:r>
              <a:rPr lang="en-US" altLang="ko-KR" sz="1600" dirty="0">
                <a:hlinkClick r:id="rId3"/>
              </a:rPr>
              <a:t>http://dkbnews.donga.com/3/all/20070427/34211233/1</a:t>
            </a:r>
            <a:r>
              <a:rPr lang="en-US" altLang="ko-KR" sz="1600" dirty="0"/>
              <a:t> ( </a:t>
            </a:r>
            <a:r>
              <a:rPr lang="ko-KR" altLang="en-US" sz="1600" dirty="0"/>
              <a:t>서든어택 </a:t>
            </a:r>
            <a:r>
              <a:rPr lang="en-US" altLang="ko-KR" sz="1600" dirty="0"/>
              <a:t>) </a:t>
            </a:r>
            <a:r>
              <a:rPr lang="ko-KR" altLang="en-US" sz="1600" dirty="0"/>
              <a:t>그림</a:t>
            </a:r>
            <a:r>
              <a:rPr lang="en-US" altLang="ko-KR" sz="1600" dirty="0"/>
              <a:t>1</a:t>
            </a:r>
          </a:p>
          <a:p>
            <a:r>
              <a:rPr lang="en-US" altLang="ko-KR" sz="1600" dirty="0">
                <a:hlinkClick r:id="rId2"/>
              </a:rPr>
              <a:t>https://www.apple.com/kr/shop/product/MQ5L2KH/A/magickeyboard%ED%95%9C%EA%B5%AD%EC%96%B4</a:t>
            </a:r>
            <a:r>
              <a:rPr lang="en-US" altLang="ko-KR" sz="1600" dirty="0"/>
              <a:t> (</a:t>
            </a:r>
            <a:r>
              <a:rPr lang="ko-KR" altLang="en-US" sz="1600" dirty="0"/>
              <a:t>키보드</a:t>
            </a:r>
            <a:r>
              <a:rPr lang="en-US" altLang="ko-KR" sz="1600" dirty="0"/>
              <a:t>) </a:t>
            </a:r>
            <a:r>
              <a:rPr lang="ko-KR" altLang="en-US" sz="1600" dirty="0"/>
              <a:t>그림</a:t>
            </a:r>
            <a:r>
              <a:rPr lang="en-US" altLang="ko-KR" sz="1600" dirty="0"/>
              <a:t>2</a:t>
            </a:r>
          </a:p>
          <a:p>
            <a:r>
              <a:rPr lang="en-US" altLang="ko-KR" sz="1600" dirty="0">
                <a:hlinkClick r:id="rId4"/>
              </a:rPr>
              <a:t>http://en.redbean.life/63/?idx=13</a:t>
            </a:r>
            <a:r>
              <a:rPr lang="en-US" altLang="ko-KR" sz="1600" dirty="0"/>
              <a:t> (</a:t>
            </a:r>
            <a:r>
              <a:rPr lang="ko-KR" altLang="en-US" sz="1600" dirty="0"/>
              <a:t>마우스</a:t>
            </a:r>
            <a:r>
              <a:rPr lang="en-US" altLang="ko-KR" sz="1600" dirty="0"/>
              <a:t>) </a:t>
            </a:r>
            <a:r>
              <a:rPr lang="ko-KR" altLang="en-US" sz="1600" dirty="0"/>
              <a:t>그림</a:t>
            </a:r>
            <a:r>
              <a:rPr lang="en-US" altLang="ko-KR" sz="1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6796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목차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연구목적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/>
            <a:r>
              <a:rPr lang="ko-KR" altLang="en-US" dirty="0"/>
              <a:t>게임소개</a:t>
            </a:r>
            <a:endParaRPr lang="en-US" altLang="ko-KR" dirty="0"/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개발환경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/>
            <a:r>
              <a:rPr lang="ko-KR" altLang="en-US" dirty="0"/>
              <a:t>역할분담</a:t>
            </a:r>
            <a:endParaRPr lang="en-US" altLang="ko-KR" dirty="0"/>
          </a:p>
          <a:p>
            <a:r>
              <a:rPr lang="ko-KR" altLang="en-US" dirty="0"/>
              <a:t>기술적요소</a:t>
            </a:r>
            <a:endParaRPr lang="en-US" altLang="ko-KR" dirty="0"/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개발일정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EC8BF-6B01-43DD-9FDD-C1E68CB2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A26943-DF7E-4946-B44A-1A50C3682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DirectX12</a:t>
            </a:r>
            <a:r>
              <a:rPr lang="ko-KR" altLang="en-US" dirty="0"/>
              <a:t>를 이용한 게임 개발</a:t>
            </a:r>
            <a:endParaRPr lang="en-US" altLang="ko-KR" dirty="0"/>
          </a:p>
          <a:p>
            <a:r>
              <a:rPr lang="en-US" altLang="ko-KR" dirty="0"/>
              <a:t>FBX SDK</a:t>
            </a:r>
            <a:r>
              <a:rPr lang="ko-KR" altLang="en-US" dirty="0"/>
              <a:t>를 이용한 애니메이션 구현</a:t>
            </a:r>
            <a:endParaRPr lang="en-US" altLang="ko-KR" dirty="0"/>
          </a:p>
          <a:p>
            <a:r>
              <a:rPr lang="en-US" altLang="ko-KR" dirty="0"/>
              <a:t>IOCP </a:t>
            </a:r>
            <a:r>
              <a:rPr lang="ko-KR" altLang="en-US" dirty="0"/>
              <a:t>서버 구현</a:t>
            </a:r>
          </a:p>
        </p:txBody>
      </p:sp>
    </p:spTree>
    <p:extLst>
      <p:ext uri="{BB962C8B-B14F-4D97-AF65-F5344CB8AC3E}">
        <p14:creationId xmlns:p14="http://schemas.microsoft.com/office/powerpoint/2010/main" val="296415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D7AE1FAA-DFC8-4492-B86E-B140AC703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828800"/>
            <a:ext cx="7344816" cy="460141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AE1EF4F-F26F-4D50-A597-A476B7C1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게임 컨셉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9A5221-0346-4781-A025-6FD61AD48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4232" y="2155371"/>
            <a:ext cx="2483768" cy="4267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400" b="1" dirty="0">
                <a:solidFill>
                  <a:srgbClr val="FFFF00"/>
                </a:solidFill>
              </a:rPr>
              <a:t>SF</a:t>
            </a:r>
            <a:r>
              <a:rPr lang="ko-KR" altLang="en-US" sz="2400" b="1" dirty="0">
                <a:solidFill>
                  <a:srgbClr val="FFFF00"/>
                </a:solidFill>
              </a:rPr>
              <a:t>배경</a:t>
            </a:r>
            <a:endParaRPr lang="en-US" altLang="ko-KR" b="1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400" b="1" dirty="0">
                <a:solidFill>
                  <a:srgbClr val="FFFF00"/>
                </a:solidFill>
              </a:rPr>
              <a:t>5 : 5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b="1" dirty="0">
                <a:solidFill>
                  <a:srgbClr val="FFFF00"/>
                </a:solidFill>
              </a:rPr>
              <a:t>FPS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b="1" dirty="0">
                <a:solidFill>
                  <a:srgbClr val="FFFF00"/>
                </a:solidFill>
              </a:rPr>
              <a:t>피아식별불가</a:t>
            </a:r>
            <a:endParaRPr lang="en-US" altLang="ko-KR" sz="2400" b="1" dirty="0">
              <a:solidFill>
                <a:srgbClr val="FFFF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1338B5F-E9E6-46BF-B927-541673191E9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rgbClr val="F34D4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3521" y1="73684" x2="53521" y2="736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85723">
            <a:off x="2413840" y="2205679"/>
            <a:ext cx="676275" cy="9048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57CAF28-7E1B-49C4-BAB8-E15EC237FCE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rgbClr val="47B8C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6479" y1="77895" x2="46479" y2="778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319096">
            <a:off x="6204222" y="2221745"/>
            <a:ext cx="684077" cy="91531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5589973-4E8D-4A3C-8477-B63850B2B6B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rgbClr val="F34D4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0704" y1="72632" x2="50704" y2="726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65447">
            <a:off x="5927522" y="2389013"/>
            <a:ext cx="537155" cy="71872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69C9F91-AAB8-4A58-8F23-D46BD0BE7B9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rgbClr val="47B8C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7887" y1="73684" x2="47887" y2="736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182815">
            <a:off x="2922220" y="2311479"/>
            <a:ext cx="537915" cy="71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1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FF8E4-400B-48AF-9C6D-DD2D9AC9A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다른 게임 화면 예시 서든어택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대지, 사람, 건물, 오토바이이(가) 표시된 사진&#10;&#10;매우 높은 신뢰도로 생성된 설명">
            <a:extLst>
              <a:ext uri="{FF2B5EF4-FFF2-40B4-BE49-F238E27FC236}">
                <a16:creationId xmlns:a16="http://schemas.microsoft.com/office/drawing/2014/main" id="{6778618A-4A41-4D52-85D4-AB846A95D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2204863"/>
            <a:ext cx="4104456" cy="3283565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9B9364B-CDB4-44D2-B78F-5B16EC376238}"/>
              </a:ext>
            </a:extLst>
          </p:cNvPr>
          <p:cNvSpPr/>
          <p:nvPr/>
        </p:nvSpPr>
        <p:spPr>
          <a:xfrm>
            <a:off x="4511824" y="5085184"/>
            <a:ext cx="1224136" cy="40324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DCB9F55-6D75-4526-BADB-BFA7D03D6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820" y="5048679"/>
            <a:ext cx="1296143" cy="47625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8CACC91-EBD2-4613-9250-2A6432198A55}"/>
              </a:ext>
            </a:extLst>
          </p:cNvPr>
          <p:cNvSpPr/>
          <p:nvPr/>
        </p:nvSpPr>
        <p:spPr>
          <a:xfrm>
            <a:off x="4476157" y="5040342"/>
            <a:ext cx="1295806" cy="548898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E3AF759-5028-44F5-82F0-EE5D95F9C8C1}"/>
              </a:ext>
            </a:extLst>
          </p:cNvPr>
          <p:cNvGrpSpPr/>
          <p:nvPr/>
        </p:nvGrpSpPr>
        <p:grpSpPr>
          <a:xfrm>
            <a:off x="5771963" y="3428999"/>
            <a:ext cx="972109" cy="1885792"/>
            <a:chOff x="5771963" y="3428999"/>
            <a:chExt cx="972109" cy="1885792"/>
          </a:xfrm>
        </p:grpSpPr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18A5322B-8FEA-446D-9178-98E5497B1B5C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5771963" y="3428999"/>
              <a:ext cx="504056" cy="1885792"/>
            </a:xfrm>
            <a:prstGeom prst="bentConnector2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84B5AA9-2B63-45E3-9796-BBF09AC9F137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6276019" y="3429000"/>
              <a:ext cx="468053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94930DE-938A-4B09-86E8-BD72AACF1090}"/>
              </a:ext>
            </a:extLst>
          </p:cNvPr>
          <p:cNvSpPr txBox="1"/>
          <p:nvPr/>
        </p:nvSpPr>
        <p:spPr>
          <a:xfrm>
            <a:off x="6744072" y="2413337"/>
            <a:ext cx="4104456" cy="2031325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사용중인 무기의 과열도 표시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사용 중에는 게이지가 차오르며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사용하지 않으면 게이지가 회복된다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게이지가 끝까지 차오르면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모두 회복 될 때 까지 사용할 수 없다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588B7B-167C-4DE9-9B36-B8BEFCD3E8F1}"/>
              </a:ext>
            </a:extLst>
          </p:cNvPr>
          <p:cNvSpPr txBox="1"/>
          <p:nvPr/>
        </p:nvSpPr>
        <p:spPr>
          <a:xfrm>
            <a:off x="1631504" y="5589240"/>
            <a:ext cx="12958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&lt;</a:t>
            </a:r>
            <a:r>
              <a:rPr lang="ko-KR" altLang="en-US" sz="1000" dirty="0">
                <a:solidFill>
                  <a:srgbClr val="0070C0"/>
                </a:solidFill>
              </a:rPr>
              <a:t>그림</a:t>
            </a:r>
            <a:r>
              <a:rPr lang="en-US" altLang="ko-KR" sz="1000" dirty="0">
                <a:solidFill>
                  <a:srgbClr val="0070C0"/>
                </a:solidFill>
              </a:rPr>
              <a:t>1&gt; </a:t>
            </a:r>
            <a:r>
              <a:rPr lang="ko-KR" altLang="en-US" sz="1000" dirty="0">
                <a:solidFill>
                  <a:srgbClr val="0070C0"/>
                </a:solidFill>
              </a:rPr>
              <a:t>서든어택</a:t>
            </a:r>
          </a:p>
        </p:txBody>
      </p:sp>
    </p:spTree>
    <p:extLst>
      <p:ext uri="{BB962C8B-B14F-4D97-AF65-F5344CB8AC3E}">
        <p14:creationId xmlns:p14="http://schemas.microsoft.com/office/powerpoint/2010/main" val="334148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B15A2-237F-45A9-94F2-BE400E24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캐릭터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장난감이(가) 표시된 사진&#10;&#10;자동 생성된 설명">
            <a:extLst>
              <a:ext uri="{FF2B5EF4-FFF2-40B4-BE49-F238E27FC236}">
                <a16:creationId xmlns:a16="http://schemas.microsoft.com/office/drawing/2014/main" id="{2DCAC5E1-99FE-4BEB-A414-37AA6FA6B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36" y="2780928"/>
            <a:ext cx="2766307" cy="2880320"/>
          </a:xfrm>
        </p:spPr>
      </p:pic>
      <p:pic>
        <p:nvPicPr>
          <p:cNvPr id="7" name="그림 6" descr="장난감, 실내이(가) 표시된 사진&#10;&#10;자동 생성된 설명">
            <a:extLst>
              <a:ext uri="{FF2B5EF4-FFF2-40B4-BE49-F238E27FC236}">
                <a16:creationId xmlns:a16="http://schemas.microsoft.com/office/drawing/2014/main" id="{BF784EB7-2A55-4FBA-AD26-6E9FB2235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780928"/>
            <a:ext cx="2766307" cy="28803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9DC521-CC26-481E-83C1-38DB2B6A5F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2782294"/>
            <a:ext cx="2766307" cy="2880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C18429-28FC-49C3-A928-5557667C728B}"/>
              </a:ext>
            </a:extLst>
          </p:cNvPr>
          <p:cNvSpPr txBox="1"/>
          <p:nvPr/>
        </p:nvSpPr>
        <p:spPr>
          <a:xfrm>
            <a:off x="1924797" y="2276872"/>
            <a:ext cx="196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2D050"/>
                </a:solidFill>
              </a:rPr>
              <a:t>레드 팀장 캐릭터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F90028-9D17-4C77-B93F-2A271525B611}"/>
              </a:ext>
            </a:extLst>
          </p:cNvPr>
          <p:cNvSpPr txBox="1"/>
          <p:nvPr/>
        </p:nvSpPr>
        <p:spPr>
          <a:xfrm>
            <a:off x="5434934" y="2276872"/>
            <a:ext cx="196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2D050"/>
                </a:solidFill>
              </a:rPr>
              <a:t>블루 팀장 캐릭터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31FF11-514B-4822-8F03-B3B7C19AF633}"/>
              </a:ext>
            </a:extLst>
          </p:cNvPr>
          <p:cNvSpPr txBox="1"/>
          <p:nvPr/>
        </p:nvSpPr>
        <p:spPr>
          <a:xfrm>
            <a:off x="8945070" y="2276872"/>
            <a:ext cx="196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2D050"/>
                </a:solidFill>
              </a:rPr>
              <a:t>일반 팀원 캐릭터</a:t>
            </a:r>
          </a:p>
        </p:txBody>
      </p:sp>
    </p:spTree>
    <p:extLst>
      <p:ext uri="{BB962C8B-B14F-4D97-AF65-F5344CB8AC3E}">
        <p14:creationId xmlns:p14="http://schemas.microsoft.com/office/powerpoint/2010/main" val="1536011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D1A2D-1C6F-4CBB-95A8-EE3E1B300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맵 컨셉 : SF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4" descr="건물, 대지, 실외이(가) 표시된 사진&#10;&#10;높은 신뢰도로 생성된 설명">
            <a:extLst>
              <a:ext uri="{FF2B5EF4-FFF2-40B4-BE49-F238E27FC236}">
                <a16:creationId xmlns:a16="http://schemas.microsoft.com/office/drawing/2014/main" id="{D7C294C1-67B6-4378-BC80-82E89E497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906988"/>
            <a:ext cx="9144000" cy="411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36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1CB5D-9406-43DF-8786-DB7EE04C4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맵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BB544BC-2789-42E1-80F7-F3EABF9AA41E}"/>
              </a:ext>
            </a:extLst>
          </p:cNvPr>
          <p:cNvSpPr/>
          <p:nvPr/>
        </p:nvSpPr>
        <p:spPr>
          <a:xfrm>
            <a:off x="9835287" y="2136467"/>
            <a:ext cx="288032" cy="288032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370B951-64FF-44C9-B3AC-AD9652734586}"/>
              </a:ext>
            </a:extLst>
          </p:cNvPr>
          <p:cNvSpPr/>
          <p:nvPr/>
        </p:nvSpPr>
        <p:spPr>
          <a:xfrm>
            <a:off x="9754405" y="3515437"/>
            <a:ext cx="449796" cy="43204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47ECB955-47FE-464D-8245-128AD1D98B8C}"/>
              </a:ext>
            </a:extLst>
          </p:cNvPr>
          <p:cNvSpPr/>
          <p:nvPr/>
        </p:nvSpPr>
        <p:spPr>
          <a:xfrm>
            <a:off x="9754405" y="2799006"/>
            <a:ext cx="449796" cy="433471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31A8280-5B46-4012-85C5-66C18ABD9331}"/>
              </a:ext>
            </a:extLst>
          </p:cNvPr>
          <p:cNvGrpSpPr/>
          <p:nvPr/>
        </p:nvGrpSpPr>
        <p:grpSpPr>
          <a:xfrm>
            <a:off x="1524000" y="1988840"/>
            <a:ext cx="7942768" cy="4176464"/>
            <a:chOff x="1524000" y="1988840"/>
            <a:chExt cx="7942768" cy="417646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61AE7ED-A107-4AC4-A01E-529A0DFF4137}"/>
                </a:ext>
              </a:extLst>
            </p:cNvPr>
            <p:cNvSpPr/>
            <p:nvPr/>
          </p:nvSpPr>
          <p:spPr>
            <a:xfrm>
              <a:off x="1524000" y="1988840"/>
              <a:ext cx="7942768" cy="4176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BEED250-F1FD-4925-B0D6-4A3EF7AA030D}"/>
                </a:ext>
              </a:extLst>
            </p:cNvPr>
            <p:cNvSpPr/>
            <p:nvPr/>
          </p:nvSpPr>
          <p:spPr>
            <a:xfrm>
              <a:off x="1528928" y="3839546"/>
              <a:ext cx="449796" cy="433471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94F199E-5567-49D5-983D-8B9ABFE4C575}"/>
                </a:ext>
              </a:extLst>
            </p:cNvPr>
            <p:cNvSpPr/>
            <p:nvPr/>
          </p:nvSpPr>
          <p:spPr>
            <a:xfrm>
              <a:off x="9016972" y="3861048"/>
              <a:ext cx="449796" cy="432048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46FFD7D-69E2-4376-BBDA-6F4C68CC96B9}"/>
                </a:ext>
              </a:extLst>
            </p:cNvPr>
            <p:cNvSpPr/>
            <p:nvPr/>
          </p:nvSpPr>
          <p:spPr>
            <a:xfrm>
              <a:off x="3133589" y="2308968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60A8FAE-57BB-4F2E-A484-3768DB1315DA}"/>
                </a:ext>
              </a:extLst>
            </p:cNvPr>
            <p:cNvSpPr/>
            <p:nvPr/>
          </p:nvSpPr>
          <p:spPr>
            <a:xfrm>
              <a:off x="5350009" y="3140968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8F742C6-C5F8-496C-BB37-666BFC63153E}"/>
                </a:ext>
              </a:extLst>
            </p:cNvPr>
            <p:cNvSpPr/>
            <p:nvPr/>
          </p:nvSpPr>
          <p:spPr>
            <a:xfrm>
              <a:off x="7569481" y="5572244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3AAD5CF-AA6F-4AD2-9362-3414565A3F76}"/>
                </a:ext>
              </a:extLst>
            </p:cNvPr>
            <p:cNvSpPr/>
            <p:nvPr/>
          </p:nvSpPr>
          <p:spPr>
            <a:xfrm>
              <a:off x="4354048" y="5450860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7F0D5DE-9EFF-466F-AB7E-559F4DCACD78}"/>
                </a:ext>
              </a:extLst>
            </p:cNvPr>
            <p:cNvSpPr/>
            <p:nvPr/>
          </p:nvSpPr>
          <p:spPr>
            <a:xfrm>
              <a:off x="5350009" y="4714928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73896CE-084A-4843-8115-AD95F8B8952F}"/>
                </a:ext>
              </a:extLst>
            </p:cNvPr>
            <p:cNvSpPr/>
            <p:nvPr/>
          </p:nvSpPr>
          <p:spPr>
            <a:xfrm>
              <a:off x="3109206" y="3317079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DC36400-2048-4672-B2C8-4ECC5C9FDF01}"/>
                </a:ext>
              </a:extLst>
            </p:cNvPr>
            <p:cNvSpPr/>
            <p:nvPr/>
          </p:nvSpPr>
          <p:spPr>
            <a:xfrm>
              <a:off x="6367264" y="2386990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20BB4CD-A38D-45EC-9B55-429C04ED3F0C}"/>
                </a:ext>
              </a:extLst>
            </p:cNvPr>
            <p:cNvSpPr/>
            <p:nvPr/>
          </p:nvSpPr>
          <p:spPr>
            <a:xfrm>
              <a:off x="7569481" y="4557379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78A2FF0-6486-483E-8070-36D9453A5F96}"/>
                </a:ext>
              </a:extLst>
            </p:cNvPr>
            <p:cNvSpPr/>
            <p:nvPr/>
          </p:nvSpPr>
          <p:spPr>
            <a:xfrm>
              <a:off x="5145316" y="3745429"/>
              <a:ext cx="700135" cy="66328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6B8F8A0F-743D-4BAF-B7AA-3630EF272E25}"/>
                </a:ext>
              </a:extLst>
            </p:cNvPr>
            <p:cNvGrpSpPr/>
            <p:nvPr/>
          </p:nvGrpSpPr>
          <p:grpSpPr>
            <a:xfrm>
              <a:off x="1532344" y="1988840"/>
              <a:ext cx="3749306" cy="4176464"/>
              <a:chOff x="1532344" y="1988840"/>
              <a:chExt cx="3749306" cy="4176464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00B4B275-DD53-4E33-B3A4-71CF79A350A3}"/>
                  </a:ext>
                </a:extLst>
              </p:cNvPr>
              <p:cNvSpPr/>
              <p:nvPr/>
            </p:nvSpPr>
            <p:spPr>
              <a:xfrm>
                <a:off x="1532344" y="2341063"/>
                <a:ext cx="899592" cy="28803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79DF427-3EE0-43EF-94BA-81D90E13465A}"/>
                  </a:ext>
                </a:extLst>
              </p:cNvPr>
              <p:cNvSpPr/>
              <p:nvPr/>
            </p:nvSpPr>
            <p:spPr>
              <a:xfrm rot="20400180" flipH="1">
                <a:off x="2767598" y="3121950"/>
                <a:ext cx="299443" cy="124695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E05C685-3EAC-4A98-AF40-3B7A6046C92A}"/>
                  </a:ext>
                </a:extLst>
              </p:cNvPr>
              <p:cNvSpPr/>
              <p:nvPr/>
            </p:nvSpPr>
            <p:spPr>
              <a:xfrm>
                <a:off x="2137120" y="4771159"/>
                <a:ext cx="1185520" cy="36004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F54D4B07-50D9-4536-9842-5A2995826B0C}"/>
                  </a:ext>
                </a:extLst>
              </p:cNvPr>
              <p:cNvGrpSpPr/>
              <p:nvPr/>
            </p:nvGrpSpPr>
            <p:grpSpPr>
              <a:xfrm>
                <a:off x="2774361" y="2629095"/>
                <a:ext cx="1795958" cy="597235"/>
                <a:chOff x="2859882" y="2511103"/>
                <a:chExt cx="1795958" cy="597235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84D374A8-163D-40A5-BFAC-211DF64BBCD5}"/>
                    </a:ext>
                  </a:extLst>
                </p:cNvPr>
                <p:cNvSpPr/>
                <p:nvPr/>
              </p:nvSpPr>
              <p:spPr>
                <a:xfrm>
                  <a:off x="2859882" y="2511103"/>
                  <a:ext cx="1795958" cy="288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58491D35-CFB9-40EC-A585-61F7C2124A15}"/>
                    </a:ext>
                  </a:extLst>
                </p:cNvPr>
                <p:cNvSpPr/>
                <p:nvPr/>
              </p:nvSpPr>
              <p:spPr>
                <a:xfrm>
                  <a:off x="4367808" y="2511103"/>
                  <a:ext cx="288032" cy="59723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C830EA5-7C44-45A2-BE42-629DAB415DD5}"/>
                  </a:ext>
                </a:extLst>
              </p:cNvPr>
              <p:cNvSpPr/>
              <p:nvPr/>
            </p:nvSpPr>
            <p:spPr>
              <a:xfrm rot="445240">
                <a:off x="4993618" y="2233182"/>
                <a:ext cx="288032" cy="127103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A4E94FB4-DAED-4852-A123-E7A84ED97508}"/>
                  </a:ext>
                </a:extLst>
              </p:cNvPr>
              <p:cNvSpPr/>
              <p:nvPr/>
            </p:nvSpPr>
            <p:spPr>
              <a:xfrm>
                <a:off x="3503712" y="1988840"/>
                <a:ext cx="288032" cy="352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F6F8C3D-896A-4DF2-9EDF-3EB3B10BE418}"/>
                  </a:ext>
                </a:extLst>
              </p:cNvPr>
              <p:cNvSpPr/>
              <p:nvPr/>
            </p:nvSpPr>
            <p:spPr>
              <a:xfrm>
                <a:off x="2774361" y="2219904"/>
                <a:ext cx="288032" cy="40919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102F2C0D-0070-4553-AFE5-EA2DF9D9BFEC}"/>
                  </a:ext>
                </a:extLst>
              </p:cNvPr>
              <p:cNvSpPr/>
              <p:nvPr/>
            </p:nvSpPr>
            <p:spPr>
              <a:xfrm>
                <a:off x="3503712" y="3226330"/>
                <a:ext cx="432048" cy="45283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9DDDFD9B-6ED1-4AEE-9DBC-6FF0FC670023}"/>
                  </a:ext>
                </a:extLst>
              </p:cNvPr>
              <p:cNvSpPr/>
              <p:nvPr/>
            </p:nvSpPr>
            <p:spPr>
              <a:xfrm>
                <a:off x="3935760" y="4293096"/>
                <a:ext cx="360040" cy="108357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6DAB680-AAA2-45E4-85B3-CCA57169BEF5}"/>
                  </a:ext>
                </a:extLst>
              </p:cNvPr>
              <p:cNvSpPr/>
              <p:nvPr/>
            </p:nvSpPr>
            <p:spPr>
              <a:xfrm>
                <a:off x="4727848" y="5088640"/>
                <a:ext cx="343909" cy="72444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B58C5EA-61F7-469C-95F1-4230B4AC0DF1}"/>
                  </a:ext>
                </a:extLst>
              </p:cNvPr>
              <p:cNvSpPr/>
              <p:nvPr/>
            </p:nvSpPr>
            <p:spPr>
              <a:xfrm>
                <a:off x="3322640" y="5376672"/>
                <a:ext cx="339838" cy="78863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F772A2D-BDEB-42D4-85F1-A58E2D6945EC}"/>
                  </a:ext>
                </a:extLst>
              </p:cNvPr>
              <p:cNvSpPr/>
              <p:nvPr/>
            </p:nvSpPr>
            <p:spPr>
              <a:xfrm>
                <a:off x="2137120" y="5131199"/>
                <a:ext cx="294816" cy="38603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0D5D1F0-B08D-4304-A1D4-3553563408B4}"/>
                </a:ext>
              </a:extLst>
            </p:cNvPr>
            <p:cNvGrpSpPr/>
            <p:nvPr/>
          </p:nvGrpSpPr>
          <p:grpSpPr>
            <a:xfrm flipH="1" flipV="1">
              <a:off x="5707879" y="1996618"/>
              <a:ext cx="3746697" cy="4168684"/>
              <a:chOff x="1532344" y="1988842"/>
              <a:chExt cx="3746697" cy="4168684"/>
            </a:xfrm>
            <a:solidFill>
              <a:srgbClr val="FFC000"/>
            </a:solidFill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C22E831-7E3D-4266-A2A8-34FE8A50ACAE}"/>
                  </a:ext>
                </a:extLst>
              </p:cNvPr>
              <p:cNvSpPr/>
              <p:nvPr/>
            </p:nvSpPr>
            <p:spPr>
              <a:xfrm>
                <a:off x="1532344" y="2341063"/>
                <a:ext cx="899592" cy="2880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051956AC-87B8-4B61-8B3B-82C590A0FFD4}"/>
                  </a:ext>
                </a:extLst>
              </p:cNvPr>
              <p:cNvSpPr/>
              <p:nvPr/>
            </p:nvSpPr>
            <p:spPr>
              <a:xfrm rot="20400180" flipH="1">
                <a:off x="2767598" y="3121950"/>
                <a:ext cx="299443" cy="124695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B62D66E0-8BA3-4BC8-9F66-437115FC02D6}"/>
                  </a:ext>
                </a:extLst>
              </p:cNvPr>
              <p:cNvSpPr/>
              <p:nvPr/>
            </p:nvSpPr>
            <p:spPr>
              <a:xfrm>
                <a:off x="2137120" y="4771159"/>
                <a:ext cx="118552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2B8ED9B8-BE79-4D1F-A272-664353DEB32E}"/>
                  </a:ext>
                </a:extLst>
              </p:cNvPr>
              <p:cNvGrpSpPr/>
              <p:nvPr/>
            </p:nvGrpSpPr>
            <p:grpSpPr>
              <a:xfrm>
                <a:off x="2774361" y="2629095"/>
                <a:ext cx="1795958" cy="597235"/>
                <a:chOff x="2859882" y="2511103"/>
                <a:chExt cx="1795958" cy="597235"/>
              </a:xfrm>
              <a:grpFill/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03898F3F-3E45-466B-87B5-AB5CDC46B960}"/>
                    </a:ext>
                  </a:extLst>
                </p:cNvPr>
                <p:cNvSpPr/>
                <p:nvPr/>
              </p:nvSpPr>
              <p:spPr>
                <a:xfrm>
                  <a:off x="2859882" y="2511103"/>
                  <a:ext cx="1795958" cy="28803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DA2034EA-DA27-4D04-A2A5-40D2E8CFEF44}"/>
                    </a:ext>
                  </a:extLst>
                </p:cNvPr>
                <p:cNvSpPr/>
                <p:nvPr/>
              </p:nvSpPr>
              <p:spPr>
                <a:xfrm>
                  <a:off x="4367808" y="2511103"/>
                  <a:ext cx="288032" cy="59723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F1CCA977-53F1-4489-9F5A-FDCE87DB5361}"/>
                  </a:ext>
                </a:extLst>
              </p:cNvPr>
              <p:cNvSpPr/>
              <p:nvPr/>
            </p:nvSpPr>
            <p:spPr>
              <a:xfrm rot="445240">
                <a:off x="4991009" y="2273414"/>
                <a:ext cx="288032" cy="123063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EBD3003D-D826-4538-83D5-86D44F29CFC8}"/>
                  </a:ext>
                </a:extLst>
              </p:cNvPr>
              <p:cNvSpPr/>
              <p:nvPr/>
            </p:nvSpPr>
            <p:spPr>
              <a:xfrm>
                <a:off x="3503712" y="1988842"/>
                <a:ext cx="288032" cy="36004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73CCE6FA-0DE1-44E0-880F-54665F8C5F71}"/>
                  </a:ext>
                </a:extLst>
              </p:cNvPr>
              <p:cNvSpPr/>
              <p:nvPr/>
            </p:nvSpPr>
            <p:spPr>
              <a:xfrm>
                <a:off x="2774361" y="2204865"/>
                <a:ext cx="288032" cy="42423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B278F7A2-7670-4F8F-B0FC-BB4C0C6D82FF}"/>
                  </a:ext>
                </a:extLst>
              </p:cNvPr>
              <p:cNvSpPr/>
              <p:nvPr/>
            </p:nvSpPr>
            <p:spPr>
              <a:xfrm>
                <a:off x="3503712" y="3226330"/>
                <a:ext cx="432048" cy="45283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1ED7AD7-17CA-4D8C-859E-D52B37D9888A}"/>
                  </a:ext>
                </a:extLst>
              </p:cNvPr>
              <p:cNvSpPr/>
              <p:nvPr/>
            </p:nvSpPr>
            <p:spPr>
              <a:xfrm>
                <a:off x="3935760" y="4293097"/>
                <a:ext cx="360040" cy="10879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8449423-491D-431B-82CF-8DE230CB16BA}"/>
                  </a:ext>
                </a:extLst>
              </p:cNvPr>
              <p:cNvSpPr/>
              <p:nvPr/>
            </p:nvSpPr>
            <p:spPr>
              <a:xfrm>
                <a:off x="4727849" y="5088640"/>
                <a:ext cx="343909" cy="78863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04F424C-F7D6-47B0-82AD-9221EA1F7D2D}"/>
                  </a:ext>
                </a:extLst>
              </p:cNvPr>
              <p:cNvSpPr/>
              <p:nvPr/>
            </p:nvSpPr>
            <p:spPr>
              <a:xfrm>
                <a:off x="3316179" y="5381034"/>
                <a:ext cx="343909" cy="77649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4C1C3683-71EC-4FD6-BCAE-BB23B2AE058F}"/>
                  </a:ext>
                </a:extLst>
              </p:cNvPr>
              <p:cNvSpPr/>
              <p:nvPr/>
            </p:nvSpPr>
            <p:spPr>
              <a:xfrm>
                <a:off x="2137120" y="5131199"/>
                <a:ext cx="294816" cy="38603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8B0DD29-0056-42A6-817F-E5F0F747DE5D}"/>
                </a:ext>
              </a:extLst>
            </p:cNvPr>
            <p:cNvSpPr/>
            <p:nvPr/>
          </p:nvSpPr>
          <p:spPr>
            <a:xfrm>
              <a:off x="3935760" y="5088640"/>
              <a:ext cx="1135997" cy="2880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EE031CF-3F59-4115-9648-16ACB55D8C7B}"/>
                </a:ext>
              </a:extLst>
            </p:cNvPr>
            <p:cNvSpPr/>
            <p:nvPr/>
          </p:nvSpPr>
          <p:spPr>
            <a:xfrm>
              <a:off x="5915525" y="2773111"/>
              <a:ext cx="1135997" cy="2880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F288813-926D-4026-86C5-8C087EF73A18}"/>
                </a:ext>
              </a:extLst>
            </p:cNvPr>
            <p:cNvSpPr/>
            <p:nvPr/>
          </p:nvSpPr>
          <p:spPr>
            <a:xfrm rot="20388933">
              <a:off x="8066485" y="4624274"/>
              <a:ext cx="798467" cy="2880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2C90E23-2A7B-42C3-89BD-CDE85FCC95FF}"/>
                </a:ext>
              </a:extLst>
            </p:cNvPr>
            <p:cNvSpPr/>
            <p:nvPr/>
          </p:nvSpPr>
          <p:spPr>
            <a:xfrm rot="20388933">
              <a:off x="2119572" y="3239268"/>
              <a:ext cx="798467" cy="2880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D2DFF43-F770-4791-AD81-2FDDD56B914B}"/>
              </a:ext>
            </a:extLst>
          </p:cNvPr>
          <p:cNvSpPr/>
          <p:nvPr/>
        </p:nvSpPr>
        <p:spPr>
          <a:xfrm flipH="1" flipV="1">
            <a:off x="9754405" y="4227604"/>
            <a:ext cx="449797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0CEBCCD-BD5E-4378-90EA-8E42B654CB30}"/>
              </a:ext>
            </a:extLst>
          </p:cNvPr>
          <p:cNvSpPr/>
          <p:nvPr/>
        </p:nvSpPr>
        <p:spPr>
          <a:xfrm>
            <a:off x="9719932" y="5679311"/>
            <a:ext cx="529403" cy="5019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D61A3D1-D9B4-4800-9FDA-6BEFC46ECACE}"/>
              </a:ext>
            </a:extLst>
          </p:cNvPr>
          <p:cNvSpPr txBox="1"/>
          <p:nvPr/>
        </p:nvSpPr>
        <p:spPr>
          <a:xfrm>
            <a:off x="10416480" y="1988839"/>
            <a:ext cx="1401298" cy="42780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dirty="0">
                <a:solidFill>
                  <a:srgbClr val="92D050"/>
                </a:solidFill>
              </a:rPr>
              <a:t>팀원 랜덤</a:t>
            </a:r>
            <a:endParaRPr lang="en-US" altLang="ko-KR" sz="1600" dirty="0">
              <a:solidFill>
                <a:srgbClr val="92D050"/>
              </a:solidFill>
            </a:endParaRPr>
          </a:p>
          <a:p>
            <a:r>
              <a:rPr lang="ko-KR" altLang="en-US" sz="1600" dirty="0">
                <a:solidFill>
                  <a:srgbClr val="92D050"/>
                </a:solidFill>
              </a:rPr>
              <a:t>시작 지점</a:t>
            </a:r>
            <a:endParaRPr lang="en-US" altLang="ko-KR" sz="1600" dirty="0">
              <a:solidFill>
                <a:srgbClr val="92D050"/>
              </a:solidFill>
            </a:endParaRPr>
          </a:p>
          <a:p>
            <a:endParaRPr lang="en-US" altLang="ko-KR" sz="1600" dirty="0">
              <a:solidFill>
                <a:srgbClr val="92D050"/>
              </a:solidFill>
            </a:endParaRPr>
          </a:p>
          <a:p>
            <a:r>
              <a:rPr lang="ko-KR" altLang="en-US" sz="1600" dirty="0">
                <a:solidFill>
                  <a:srgbClr val="92D050"/>
                </a:solidFill>
              </a:rPr>
              <a:t>레드 팀장 </a:t>
            </a:r>
            <a:endParaRPr lang="en-US" altLang="ko-KR" sz="1600" dirty="0">
              <a:solidFill>
                <a:srgbClr val="92D050"/>
              </a:solidFill>
              <a:latin typeface="Candara"/>
            </a:endParaRPr>
          </a:p>
          <a:p>
            <a:r>
              <a:rPr lang="ko-KR" altLang="en-US" sz="1600" dirty="0">
                <a:solidFill>
                  <a:srgbClr val="92D050"/>
                </a:solidFill>
              </a:rPr>
              <a:t>시작 지점</a:t>
            </a:r>
            <a:endParaRPr lang="en-US" altLang="ko-KR" sz="1600" dirty="0">
              <a:solidFill>
                <a:srgbClr val="92D050"/>
              </a:solidFill>
            </a:endParaRPr>
          </a:p>
          <a:p>
            <a:endParaRPr lang="en-US" altLang="ko-KR" sz="1600" dirty="0">
              <a:solidFill>
                <a:srgbClr val="92D050"/>
              </a:solidFill>
            </a:endParaRPr>
          </a:p>
          <a:p>
            <a:r>
              <a:rPr lang="ko-KR" altLang="en-US" sz="1600" dirty="0">
                <a:solidFill>
                  <a:srgbClr val="92D050"/>
                </a:solidFill>
              </a:rPr>
              <a:t>블루 팀장 </a:t>
            </a:r>
            <a:endParaRPr lang="en-US" altLang="ko-KR" sz="1600" dirty="0">
              <a:solidFill>
                <a:srgbClr val="92D050"/>
              </a:solidFill>
              <a:latin typeface="Candara"/>
            </a:endParaRPr>
          </a:p>
          <a:p>
            <a:r>
              <a:rPr lang="ko-KR" altLang="en-US" sz="1600" dirty="0">
                <a:solidFill>
                  <a:srgbClr val="92D050"/>
                </a:solidFill>
              </a:rPr>
              <a:t>시작 지점</a:t>
            </a:r>
            <a:endParaRPr lang="en-US" altLang="ko-KR" sz="1600" dirty="0">
              <a:solidFill>
                <a:srgbClr val="92D050"/>
              </a:solidFill>
            </a:endParaRPr>
          </a:p>
          <a:p>
            <a:endParaRPr lang="en-US" altLang="ko-KR" sz="1600" dirty="0">
              <a:solidFill>
                <a:srgbClr val="92D050"/>
              </a:solidFill>
            </a:endParaRPr>
          </a:p>
          <a:p>
            <a:r>
              <a:rPr lang="ko-KR" sz="1600" dirty="0">
                <a:solidFill>
                  <a:srgbClr val="92D050"/>
                </a:solidFill>
                <a:latin typeface="HY중고딕"/>
                <a:ea typeface="HY중고딕"/>
              </a:rPr>
              <a:t>높이</a:t>
            </a:r>
            <a:r>
              <a:rPr lang="ko-KR" altLang="en-US" sz="1600" dirty="0">
                <a:solidFill>
                  <a:srgbClr val="92D050"/>
                </a:solidFill>
                <a:latin typeface="HY중고딕"/>
                <a:ea typeface="HY중고딕"/>
              </a:rPr>
              <a:t>2.5m</a:t>
            </a:r>
            <a:endParaRPr lang="ko-KR" dirty="0"/>
          </a:p>
          <a:p>
            <a:r>
              <a:rPr lang="ko-KR" altLang="en-US" sz="1600" dirty="0">
                <a:solidFill>
                  <a:srgbClr val="92D050"/>
                </a:solidFill>
              </a:rPr>
              <a:t>장애물</a:t>
            </a:r>
            <a:endParaRPr lang="en-US" altLang="ko-KR" sz="1600" dirty="0">
              <a:solidFill>
                <a:srgbClr val="92D050"/>
              </a:solidFill>
            </a:endParaRPr>
          </a:p>
          <a:p>
            <a:endParaRPr lang="en-US" altLang="ko-KR" sz="1600" dirty="0">
              <a:solidFill>
                <a:srgbClr val="92D050"/>
              </a:solidFill>
            </a:endParaRPr>
          </a:p>
          <a:p>
            <a:r>
              <a:rPr lang="en-US" altLang="ko-KR" sz="1600" dirty="0">
                <a:solidFill>
                  <a:srgbClr val="92D050"/>
                </a:solidFill>
                <a:latin typeface="HYGothic-Medium"/>
                <a:ea typeface="HYGothic-Medium"/>
              </a:rPr>
              <a:t>높이1m</a:t>
            </a:r>
          </a:p>
          <a:p>
            <a:r>
              <a:rPr lang="en-US" altLang="ko-KR" sz="1600" dirty="0" err="1">
                <a:solidFill>
                  <a:srgbClr val="92D050"/>
                </a:solidFill>
                <a:latin typeface="HYGothic-Medium"/>
                <a:ea typeface="HYGothic-Medium"/>
              </a:rPr>
              <a:t>장애물</a:t>
            </a:r>
          </a:p>
          <a:p>
            <a:endParaRPr lang="en-US" altLang="ko-KR" sz="1600" dirty="0">
              <a:solidFill>
                <a:srgbClr val="92D050"/>
              </a:solidFill>
              <a:latin typeface="Candara"/>
            </a:endParaRPr>
          </a:p>
          <a:p>
            <a:r>
              <a:rPr lang="ko-KR" altLang="en-US" sz="1600" dirty="0">
                <a:solidFill>
                  <a:srgbClr val="92D050"/>
                </a:solidFill>
              </a:rPr>
              <a:t>랜드마크</a:t>
            </a:r>
            <a:endParaRPr lang="en-US" altLang="ko-KR" sz="1600" dirty="0">
              <a:solidFill>
                <a:srgbClr val="92D050"/>
              </a:solidFill>
            </a:endParaRPr>
          </a:p>
          <a:p>
            <a:r>
              <a:rPr lang="ko-KR" altLang="en-US" sz="1600" dirty="0">
                <a:solidFill>
                  <a:srgbClr val="92D050"/>
                </a:solidFill>
              </a:rPr>
              <a:t>장애물</a:t>
            </a:r>
            <a:endParaRPr lang="en-US" altLang="ko-KR" sz="1600" dirty="0">
              <a:solidFill>
                <a:srgbClr val="92D05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40AF53-0ED8-4932-865D-F3F355866D0C}"/>
              </a:ext>
            </a:extLst>
          </p:cNvPr>
          <p:cNvSpPr/>
          <p:nvPr/>
        </p:nvSpPr>
        <p:spPr>
          <a:xfrm>
            <a:off x="7047028" y="4471986"/>
            <a:ext cx="451758" cy="4517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0C4649D-6919-4F99-B950-E49388F15831}"/>
              </a:ext>
            </a:extLst>
          </p:cNvPr>
          <p:cNvSpPr/>
          <p:nvPr/>
        </p:nvSpPr>
        <p:spPr>
          <a:xfrm>
            <a:off x="3507013" y="3216726"/>
            <a:ext cx="433616" cy="4789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3DC4112-C045-4CE5-BDAD-3C73B752FF2B}"/>
              </a:ext>
            </a:extLst>
          </p:cNvPr>
          <p:cNvSpPr/>
          <p:nvPr/>
        </p:nvSpPr>
        <p:spPr>
          <a:xfrm>
            <a:off x="9762496" y="4962931"/>
            <a:ext cx="433616" cy="4789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C71CDA0-6588-4FE3-A849-BCD2C23802A6}"/>
              </a:ext>
            </a:extLst>
          </p:cNvPr>
          <p:cNvSpPr/>
          <p:nvPr/>
        </p:nvSpPr>
        <p:spPr>
          <a:xfrm>
            <a:off x="7190013" y="5794375"/>
            <a:ext cx="315687" cy="370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1E48AFD-8930-4063-A945-BA158A818583}"/>
              </a:ext>
            </a:extLst>
          </p:cNvPr>
          <p:cNvSpPr/>
          <p:nvPr/>
        </p:nvSpPr>
        <p:spPr>
          <a:xfrm>
            <a:off x="3479798" y="1992081"/>
            <a:ext cx="315687" cy="370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09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262FD-C344-4057-85C5-02913FCA3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</a:t>
            </a:r>
            <a:r>
              <a:rPr lang="en-US" altLang="ko-KR" dirty="0"/>
              <a:t>( </a:t>
            </a:r>
            <a:r>
              <a:rPr lang="ko-KR" altLang="en-US" dirty="0"/>
              <a:t>상황판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6A2B812-0101-4803-AD53-C29C9F24846B}"/>
              </a:ext>
            </a:extLst>
          </p:cNvPr>
          <p:cNvGrpSpPr/>
          <p:nvPr/>
        </p:nvGrpSpPr>
        <p:grpSpPr>
          <a:xfrm>
            <a:off x="1524000" y="1988840"/>
            <a:ext cx="6219539" cy="4032448"/>
            <a:chOff x="1524000" y="1844824"/>
            <a:chExt cx="6552728" cy="424847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005C737-487D-4B03-B095-A5F3F50CB516}"/>
                </a:ext>
              </a:extLst>
            </p:cNvPr>
            <p:cNvSpPr/>
            <p:nvPr/>
          </p:nvSpPr>
          <p:spPr>
            <a:xfrm>
              <a:off x="1524000" y="1844824"/>
              <a:ext cx="6552728" cy="4248472"/>
            </a:xfrm>
            <a:prstGeom prst="rect">
              <a:avLst/>
            </a:prstGeom>
            <a:solidFill>
              <a:schemeClr val="bg2">
                <a:lumMod val="40000"/>
                <a:lumOff val="60000"/>
                <a:alpha val="56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8F3703A9-B34C-4A94-A39D-F28A884CEE21}"/>
                </a:ext>
              </a:extLst>
            </p:cNvPr>
            <p:cNvGrpSpPr/>
            <p:nvPr/>
          </p:nvGrpSpPr>
          <p:grpSpPr>
            <a:xfrm>
              <a:off x="1752264" y="2572613"/>
              <a:ext cx="302795" cy="3091481"/>
              <a:chOff x="3387043" y="2417238"/>
              <a:chExt cx="302795" cy="3091481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C819B905-76A3-45D5-87CC-2DFB8FA8B67D}"/>
                  </a:ext>
                </a:extLst>
              </p:cNvPr>
              <p:cNvGrpSpPr/>
              <p:nvPr/>
            </p:nvGrpSpPr>
            <p:grpSpPr>
              <a:xfrm>
                <a:off x="3401806" y="2417238"/>
                <a:ext cx="288032" cy="504056"/>
                <a:chOff x="4439816" y="2564904"/>
                <a:chExt cx="288032" cy="504056"/>
              </a:xfrm>
              <a:solidFill>
                <a:srgbClr val="92D050"/>
              </a:solidFill>
            </p:grpSpPr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7FB69B6C-507D-4269-BD68-5D7DCADC56F6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39FE967C-9243-47D8-8BDF-DD4048551AA8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50CBCB0F-1853-48D7-AC8F-5F2F7B1332DB}"/>
                  </a:ext>
                </a:extLst>
              </p:cNvPr>
              <p:cNvGrpSpPr/>
              <p:nvPr/>
            </p:nvGrpSpPr>
            <p:grpSpPr>
              <a:xfrm>
                <a:off x="3397898" y="3067746"/>
                <a:ext cx="288032" cy="504056"/>
                <a:chOff x="4439816" y="2564904"/>
                <a:chExt cx="288032" cy="504056"/>
              </a:xfrm>
              <a:solidFill>
                <a:srgbClr val="92D050"/>
              </a:solidFill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00C45101-053E-4E83-B38F-8E441C1721D3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5F3B865F-4487-452C-8AC4-0D2A3B7DE8EA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C6CE2DAD-6F78-46C7-829C-B03295C22E28}"/>
                  </a:ext>
                </a:extLst>
              </p:cNvPr>
              <p:cNvGrpSpPr/>
              <p:nvPr/>
            </p:nvGrpSpPr>
            <p:grpSpPr>
              <a:xfrm>
                <a:off x="3397898" y="3712168"/>
                <a:ext cx="288032" cy="504056"/>
                <a:chOff x="4439816" y="2564904"/>
                <a:chExt cx="288032" cy="504056"/>
              </a:xfrm>
              <a:solidFill>
                <a:srgbClr val="92D050"/>
              </a:solidFill>
            </p:grpSpPr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8F4DF09D-A7E6-4429-81C5-F62BCF3D3FEB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305065E5-5DD8-47F9-AB0E-54C013A005B3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1BE56B41-CB75-499B-AE18-4745546ED804}"/>
                  </a:ext>
                </a:extLst>
              </p:cNvPr>
              <p:cNvGrpSpPr/>
              <p:nvPr/>
            </p:nvGrpSpPr>
            <p:grpSpPr>
              <a:xfrm>
                <a:off x="3387043" y="4360241"/>
                <a:ext cx="288032" cy="504056"/>
                <a:chOff x="4439816" y="2564904"/>
                <a:chExt cx="288032" cy="504056"/>
              </a:xfrm>
              <a:solidFill>
                <a:srgbClr val="92D050"/>
              </a:solidFill>
            </p:grpSpPr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B43B0C77-F225-4797-B2A1-3175D50249E6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913BA0AD-8296-4C14-AC3A-66261C2D572E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90F5D26F-6D5E-40B9-B84F-992F20F7D302}"/>
                  </a:ext>
                </a:extLst>
              </p:cNvPr>
              <p:cNvGrpSpPr/>
              <p:nvPr/>
            </p:nvGrpSpPr>
            <p:grpSpPr>
              <a:xfrm>
                <a:off x="3387043" y="5004663"/>
                <a:ext cx="288032" cy="504056"/>
                <a:chOff x="4439816" y="2564904"/>
                <a:chExt cx="288032" cy="504056"/>
              </a:xfrm>
              <a:solidFill>
                <a:schemeClr val="bg1"/>
              </a:solidFill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54E724CB-4616-4600-AF86-92DD686BFF72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A2D2107D-E20A-44F0-8852-B704E4B87D3E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11AC52B-86D2-4DEF-A651-D1617B1DE73B}"/>
                </a:ext>
              </a:extLst>
            </p:cNvPr>
            <p:cNvGrpSpPr/>
            <p:nvPr/>
          </p:nvGrpSpPr>
          <p:grpSpPr>
            <a:xfrm>
              <a:off x="5057633" y="2560440"/>
              <a:ext cx="318794" cy="3046253"/>
              <a:chOff x="6629956" y="2417238"/>
              <a:chExt cx="318794" cy="3046253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1F272908-34B9-4D48-83B3-50C4E9A8EBEB}"/>
                  </a:ext>
                </a:extLst>
              </p:cNvPr>
              <p:cNvGrpSpPr/>
              <p:nvPr/>
            </p:nvGrpSpPr>
            <p:grpSpPr>
              <a:xfrm>
                <a:off x="6629956" y="2417238"/>
                <a:ext cx="288032" cy="504056"/>
                <a:chOff x="4439816" y="2564904"/>
                <a:chExt cx="288032" cy="504056"/>
              </a:xfrm>
              <a:solidFill>
                <a:srgbClr val="FFC000"/>
              </a:solidFill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4997208F-1F19-4309-8880-7436561A4C0C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B350E19F-7D9B-459D-A0CB-F7ED75FCDFC8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B3BCE182-2289-4409-9225-96AB0DA60E47}"/>
                  </a:ext>
                </a:extLst>
              </p:cNvPr>
              <p:cNvGrpSpPr/>
              <p:nvPr/>
            </p:nvGrpSpPr>
            <p:grpSpPr>
              <a:xfrm>
                <a:off x="6651010" y="3706082"/>
                <a:ext cx="288032" cy="504056"/>
                <a:chOff x="4439816" y="2564904"/>
                <a:chExt cx="288032" cy="504056"/>
              </a:xfrm>
              <a:solidFill>
                <a:srgbClr val="FFC000"/>
              </a:solidFill>
            </p:grpSpPr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46054F01-89DE-4096-AC6F-0E924896A986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C5978183-D750-4E62-BAAD-2166CC0180B4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2F766586-13F9-498B-9B2D-E81FC824DFDD}"/>
                  </a:ext>
                </a:extLst>
              </p:cNvPr>
              <p:cNvGrpSpPr/>
              <p:nvPr/>
            </p:nvGrpSpPr>
            <p:grpSpPr>
              <a:xfrm>
                <a:off x="6651010" y="4959435"/>
                <a:ext cx="288032" cy="504056"/>
                <a:chOff x="4439816" y="2564904"/>
                <a:chExt cx="288032" cy="504056"/>
              </a:xfrm>
              <a:solidFill>
                <a:srgbClr val="FFC000"/>
              </a:solidFill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EA0D3BF1-D1EB-447A-86BC-68DE9206C133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A289DB79-025B-4E59-B4C5-C937BBFC5F16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9D89AF4E-7771-4E92-AD67-82AFE89938A7}"/>
                  </a:ext>
                </a:extLst>
              </p:cNvPr>
              <p:cNvGrpSpPr/>
              <p:nvPr/>
            </p:nvGrpSpPr>
            <p:grpSpPr>
              <a:xfrm>
                <a:off x="6660718" y="4324237"/>
                <a:ext cx="288032" cy="504056"/>
                <a:chOff x="4439816" y="2564904"/>
                <a:chExt cx="288032" cy="504056"/>
              </a:xfrm>
              <a:solidFill>
                <a:schemeClr val="bg1"/>
              </a:solidFill>
            </p:grpSpPr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487633DF-6158-46B7-9244-51D424FB07EE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C04C14E8-644B-4394-8332-97377B6E681B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0AD4964C-0F5D-469F-B17B-07C4C3E943B4}"/>
                  </a:ext>
                </a:extLst>
              </p:cNvPr>
              <p:cNvGrpSpPr/>
              <p:nvPr/>
            </p:nvGrpSpPr>
            <p:grpSpPr>
              <a:xfrm>
                <a:off x="6638258" y="3061660"/>
                <a:ext cx="288032" cy="504056"/>
                <a:chOff x="4439816" y="2564904"/>
                <a:chExt cx="288032" cy="504056"/>
              </a:xfrm>
              <a:solidFill>
                <a:srgbClr val="FFC000"/>
              </a:solidFill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44F27C40-2AD2-4489-9D22-B03B20DC06EE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0014287-05BC-4F8D-A0C4-B5F57F06214F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FA7FB95-A1DF-4EC8-838E-F6E21D72C9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0364" y="2420888"/>
              <a:ext cx="1" cy="345638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AEEE1D5-1347-406B-86F7-B2DF264AD889}"/>
                </a:ext>
              </a:extLst>
            </p:cNvPr>
            <p:cNvSpPr txBox="1"/>
            <p:nvPr/>
          </p:nvSpPr>
          <p:spPr>
            <a:xfrm>
              <a:off x="2307773" y="229912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Kill score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A86DC23-9113-463E-A49E-A07CBDBE7776}"/>
                </a:ext>
              </a:extLst>
            </p:cNvPr>
            <p:cNvSpPr txBox="1"/>
            <p:nvPr/>
          </p:nvSpPr>
          <p:spPr>
            <a:xfrm>
              <a:off x="5602933" y="232214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Kill score</a:t>
              </a:r>
              <a:endParaRPr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3A36FCA-D93C-480E-9BFC-8C67970F40A4}"/>
                </a:ext>
              </a:extLst>
            </p:cNvPr>
            <p:cNvSpPr/>
            <p:nvPr/>
          </p:nvSpPr>
          <p:spPr>
            <a:xfrm>
              <a:off x="2423592" y="2860645"/>
              <a:ext cx="157420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2324108-73EC-4498-AC43-8A552740C0CA}"/>
                </a:ext>
              </a:extLst>
            </p:cNvPr>
            <p:cNvSpPr/>
            <p:nvPr/>
          </p:nvSpPr>
          <p:spPr>
            <a:xfrm>
              <a:off x="2423592" y="3511153"/>
              <a:ext cx="157420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AE862F1-3DFF-4053-9D33-78F7154D6A37}"/>
                </a:ext>
              </a:extLst>
            </p:cNvPr>
            <p:cNvSpPr/>
            <p:nvPr/>
          </p:nvSpPr>
          <p:spPr>
            <a:xfrm>
              <a:off x="2423592" y="4158009"/>
              <a:ext cx="157420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7D5EDEE-DE3F-438D-A79B-9AB8DA380922}"/>
                </a:ext>
              </a:extLst>
            </p:cNvPr>
            <p:cNvSpPr/>
            <p:nvPr/>
          </p:nvSpPr>
          <p:spPr>
            <a:xfrm>
              <a:off x="2429744" y="4801616"/>
              <a:ext cx="157420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02A089F-1419-4FB7-B601-0C2357D67081}"/>
                </a:ext>
              </a:extLst>
            </p:cNvPr>
            <p:cNvSpPr/>
            <p:nvPr/>
          </p:nvSpPr>
          <p:spPr>
            <a:xfrm>
              <a:off x="2423592" y="5448070"/>
              <a:ext cx="157420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28D1AAA-FE8A-4670-90FB-C259275ED059}"/>
                </a:ext>
              </a:extLst>
            </p:cNvPr>
            <p:cNvSpPr/>
            <p:nvPr/>
          </p:nvSpPr>
          <p:spPr>
            <a:xfrm>
              <a:off x="5703761" y="2860645"/>
              <a:ext cx="1574200" cy="21602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DD1AAC0-19A8-4B94-B7BB-2CDF77667912}"/>
                </a:ext>
              </a:extLst>
            </p:cNvPr>
            <p:cNvSpPr/>
            <p:nvPr/>
          </p:nvSpPr>
          <p:spPr>
            <a:xfrm>
              <a:off x="5703761" y="3511153"/>
              <a:ext cx="45719" cy="21602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273170E-A06E-40CA-BFEF-7FB536F9F169}"/>
                </a:ext>
              </a:extLst>
            </p:cNvPr>
            <p:cNvSpPr/>
            <p:nvPr/>
          </p:nvSpPr>
          <p:spPr>
            <a:xfrm>
              <a:off x="5703761" y="4158009"/>
              <a:ext cx="1256333" cy="2131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109E20E-6EDF-4528-BA58-B27FED78056A}"/>
                </a:ext>
              </a:extLst>
            </p:cNvPr>
            <p:cNvSpPr/>
            <p:nvPr/>
          </p:nvSpPr>
          <p:spPr>
            <a:xfrm>
              <a:off x="5709913" y="4801616"/>
              <a:ext cx="1075340" cy="2131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7D3FADF-14AD-4E27-A71D-DA9B511D3ADB}"/>
                </a:ext>
              </a:extLst>
            </p:cNvPr>
            <p:cNvSpPr/>
            <p:nvPr/>
          </p:nvSpPr>
          <p:spPr>
            <a:xfrm>
              <a:off x="5703761" y="5448070"/>
              <a:ext cx="392236" cy="2131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117EDC8-18C9-4545-BA6D-2B65E8C0CCC3}"/>
                </a:ext>
              </a:extLst>
            </p:cNvPr>
            <p:cNvSpPr txBox="1"/>
            <p:nvPr/>
          </p:nvSpPr>
          <p:spPr>
            <a:xfrm>
              <a:off x="4223792" y="2776464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906C84B-0089-4F91-928C-EE98017271FB}"/>
                </a:ext>
              </a:extLst>
            </p:cNvPr>
            <p:cNvSpPr txBox="1"/>
            <p:nvPr/>
          </p:nvSpPr>
          <p:spPr>
            <a:xfrm>
              <a:off x="4223792" y="3418109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B837ED5-1CE3-44C9-AEE9-DF518F0F9B9D}"/>
                </a:ext>
              </a:extLst>
            </p:cNvPr>
            <p:cNvSpPr txBox="1"/>
            <p:nvPr/>
          </p:nvSpPr>
          <p:spPr>
            <a:xfrm>
              <a:off x="4230717" y="4060647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02436A4-5562-47AC-B1C7-0A946AF79C9C}"/>
                </a:ext>
              </a:extLst>
            </p:cNvPr>
            <p:cNvSpPr txBox="1"/>
            <p:nvPr/>
          </p:nvSpPr>
          <p:spPr>
            <a:xfrm>
              <a:off x="4230717" y="4724962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7081C9-BF32-4D29-998F-C0A8E8FD9940}"/>
                </a:ext>
              </a:extLst>
            </p:cNvPr>
            <p:cNvSpPr txBox="1"/>
            <p:nvPr/>
          </p:nvSpPr>
          <p:spPr>
            <a:xfrm>
              <a:off x="4243911" y="5344830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E4A8A58-38E6-48F7-8B31-85B184F8164E}"/>
                </a:ext>
              </a:extLst>
            </p:cNvPr>
            <p:cNvSpPr txBox="1"/>
            <p:nvPr/>
          </p:nvSpPr>
          <p:spPr>
            <a:xfrm>
              <a:off x="7485287" y="2770584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385E7F8-8875-4DA4-AD16-315DB9807D94}"/>
                </a:ext>
              </a:extLst>
            </p:cNvPr>
            <p:cNvSpPr txBox="1"/>
            <p:nvPr/>
          </p:nvSpPr>
          <p:spPr>
            <a:xfrm>
              <a:off x="7485287" y="3412229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FF4641-5700-4734-B2DA-46791F636ADD}"/>
                </a:ext>
              </a:extLst>
            </p:cNvPr>
            <p:cNvSpPr txBox="1"/>
            <p:nvPr/>
          </p:nvSpPr>
          <p:spPr>
            <a:xfrm>
              <a:off x="7491745" y="4073205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8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98A1F51-5425-4C1C-B92D-46CD230D24DB}"/>
                </a:ext>
              </a:extLst>
            </p:cNvPr>
            <p:cNvSpPr txBox="1"/>
            <p:nvPr/>
          </p:nvSpPr>
          <p:spPr>
            <a:xfrm>
              <a:off x="7492212" y="4719082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FB8B6DF-B3E7-454A-B394-3204ED5E24A1}"/>
                </a:ext>
              </a:extLst>
            </p:cNvPr>
            <p:cNvSpPr txBox="1"/>
            <p:nvPr/>
          </p:nvSpPr>
          <p:spPr>
            <a:xfrm>
              <a:off x="7505406" y="5338950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D91F919-4EC8-43E0-8074-339E7777AE2C}"/>
              </a:ext>
            </a:extLst>
          </p:cNvPr>
          <p:cNvSpPr/>
          <p:nvPr/>
        </p:nvSpPr>
        <p:spPr>
          <a:xfrm>
            <a:off x="4715666" y="4443593"/>
            <a:ext cx="671882" cy="1289663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C610014-27E4-417D-B925-009DE4FAA887}"/>
              </a:ext>
            </a:extLst>
          </p:cNvPr>
          <p:cNvSpPr txBox="1"/>
          <p:nvPr/>
        </p:nvSpPr>
        <p:spPr>
          <a:xfrm>
            <a:off x="8195758" y="4744335"/>
            <a:ext cx="3259984" cy="646331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생존여부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죽은 플레이어는 검게 변한다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8F1B44-8CA8-476C-8BDB-8A912B65F26E}"/>
              </a:ext>
            </a:extLst>
          </p:cNvPr>
          <p:cNvSpPr/>
          <p:nvPr/>
        </p:nvSpPr>
        <p:spPr>
          <a:xfrm>
            <a:off x="5387548" y="2477431"/>
            <a:ext cx="2202782" cy="850132"/>
          </a:xfrm>
          <a:prstGeom prst="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3912ECD-F364-40FA-B4AA-B1844E5CB4FB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7590330" y="2902497"/>
            <a:ext cx="606702" cy="523906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862B07F-8CDA-43CA-A5D3-949985E8FB38}"/>
              </a:ext>
            </a:extLst>
          </p:cNvPr>
          <p:cNvSpPr txBox="1"/>
          <p:nvPr/>
        </p:nvSpPr>
        <p:spPr>
          <a:xfrm>
            <a:off x="8195759" y="3219355"/>
            <a:ext cx="2121976" cy="92333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개인 점수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적을 죽이면 </a:t>
            </a:r>
            <a:r>
              <a:rPr lang="en-US" altLang="ko-KR" dirty="0">
                <a:solidFill>
                  <a:schemeClr val="tx1"/>
                </a:solidFill>
              </a:rPr>
              <a:t>+1</a:t>
            </a:r>
            <a:r>
              <a:rPr lang="ko-KR" altLang="en-US" dirty="0">
                <a:solidFill>
                  <a:schemeClr val="tx1"/>
                </a:solidFill>
              </a:rPr>
              <a:t>점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아군을 죽이면 </a:t>
            </a:r>
            <a:r>
              <a:rPr lang="en-US" altLang="ko-KR" dirty="0">
                <a:solidFill>
                  <a:schemeClr val="tx1"/>
                </a:solidFill>
              </a:rPr>
              <a:t>-1</a:t>
            </a:r>
            <a:r>
              <a:rPr lang="ko-KR" altLang="en-US" dirty="0">
                <a:solidFill>
                  <a:schemeClr val="tx1"/>
                </a:solidFill>
              </a:rPr>
              <a:t>점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82253E9-F6F2-4138-804B-7D73804BA83E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 flipV="1">
            <a:off x="5387548" y="5067501"/>
            <a:ext cx="2808210" cy="20924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5E3B682-3EDB-4242-BB43-4A5C7CCB4224}"/>
              </a:ext>
            </a:extLst>
          </p:cNvPr>
          <p:cNvCxnSpPr/>
          <p:nvPr/>
        </p:nvCxnSpPr>
        <p:spPr>
          <a:xfrm>
            <a:off x="1894369" y="2315324"/>
            <a:ext cx="0" cy="3191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0E74789E-0D8D-4672-A43D-6E8F46A25777}"/>
              </a:ext>
            </a:extLst>
          </p:cNvPr>
          <p:cNvCxnSpPr/>
          <p:nvPr/>
        </p:nvCxnSpPr>
        <p:spPr>
          <a:xfrm>
            <a:off x="5015880" y="2332792"/>
            <a:ext cx="0" cy="3191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64AA017-D470-416D-8531-AACC767AB8EE}"/>
              </a:ext>
            </a:extLst>
          </p:cNvPr>
          <p:cNvCxnSpPr/>
          <p:nvPr/>
        </p:nvCxnSpPr>
        <p:spPr>
          <a:xfrm>
            <a:off x="1919536" y="2332792"/>
            <a:ext cx="62762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11AD7B0-B5AE-42BD-987F-E3A74CB3FFA6}"/>
              </a:ext>
            </a:extLst>
          </p:cNvPr>
          <p:cNvSpPr txBox="1"/>
          <p:nvPr/>
        </p:nvSpPr>
        <p:spPr>
          <a:xfrm>
            <a:off x="8198377" y="2071406"/>
            <a:ext cx="1703592" cy="369332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팀장 플레이어</a:t>
            </a:r>
          </a:p>
        </p:txBody>
      </p:sp>
    </p:spTree>
    <p:extLst>
      <p:ext uri="{BB962C8B-B14F-4D97-AF65-F5344CB8AC3E}">
        <p14:creationId xmlns:p14="http://schemas.microsoft.com/office/powerpoint/2010/main" val="1691506904"/>
      </p:ext>
    </p:extLst>
  </p:cSld>
  <p:clrMapOvr>
    <a:masterClrMapping/>
  </p:clrMapOvr>
</p:sld>
</file>

<file path=ppt/theme/theme1.xml><?xml version="1.0" encoding="utf-8"?>
<a:theme xmlns:a="http://schemas.openxmlformats.org/drawingml/2006/main" name="기술 컴퓨터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71_TF02901026_TF02901026.potx" id="{2203E5E0-3982-4970-BA82-A58D8043B518}" vid="{3C2F52B7-6A4C-491E-8D8F-92BEBBC3C2D9}"/>
    </a:ext>
  </a:extLst>
</a:theme>
</file>

<file path=ppt/theme/theme2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4873beb7-5857-4685-be1f-d57550cc96c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비즈니스 기술 회로 보드 디자인 프레젠테이션(와이드스크린)</Template>
  <TotalTime>0</TotalTime>
  <Words>410</Words>
  <Application>Microsoft Office PowerPoint</Application>
  <PresentationFormat>와이드스크린</PresentationFormat>
  <Paragraphs>144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HY중고딕</vt:lpstr>
      <vt:lpstr>HY중고딕</vt:lpstr>
      <vt:lpstr>malgun gothic</vt:lpstr>
      <vt:lpstr>Malgun Gothic</vt:lpstr>
      <vt:lpstr>휴먼매직체</vt:lpstr>
      <vt:lpstr>Arial</vt:lpstr>
      <vt:lpstr>Candara</vt:lpstr>
      <vt:lpstr>Consolas</vt:lpstr>
      <vt:lpstr>기술 컴퓨터 16x9</vt:lpstr>
      <vt:lpstr>UTB (Unknown Team Battle)</vt:lpstr>
      <vt:lpstr>목차</vt:lpstr>
      <vt:lpstr>연구목적</vt:lpstr>
      <vt:lpstr>게임소개 ( 게임 컨셉 )</vt:lpstr>
      <vt:lpstr>게임소개 ( 다른 게임 화면 예시 서든어택 )</vt:lpstr>
      <vt:lpstr>게임소개 ( 캐릭터 )</vt:lpstr>
      <vt:lpstr>게임소개 ( 맵 컨셉 : SF )</vt:lpstr>
      <vt:lpstr>게임소개 ( 맵 )</vt:lpstr>
      <vt:lpstr>게임소개( 상황판 )</vt:lpstr>
      <vt:lpstr>게임소개 ( 조작법 )</vt:lpstr>
      <vt:lpstr>게임소개 ( 세부 설정 수치 )</vt:lpstr>
      <vt:lpstr>개발환경</vt:lpstr>
      <vt:lpstr>역할분담</vt:lpstr>
      <vt:lpstr>기술적 요소</vt:lpstr>
      <vt:lpstr>개발 일정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UTB (Unknown Team Battle)</dc:title>
  <dc:creator/>
  <cp:lastModifiedBy/>
  <cp:revision>377</cp:revision>
  <dcterms:created xsi:type="dcterms:W3CDTF">2018-10-28T12:34:59Z</dcterms:created>
  <dcterms:modified xsi:type="dcterms:W3CDTF">2018-12-12T16:00:25Z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