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6" r:id="rId7"/>
    <p:sldId id="277" r:id="rId8"/>
    <p:sldId id="281" r:id="rId9"/>
    <p:sldId id="290" r:id="rId10"/>
    <p:sldId id="293" r:id="rId11"/>
    <p:sldId id="291" r:id="rId12"/>
    <p:sldId id="287" r:id="rId13"/>
    <p:sldId id="282" r:id="rId14"/>
    <p:sldId id="292" r:id="rId15"/>
    <p:sldId id="278" r:id="rId16"/>
    <p:sldId id="294" r:id="rId17"/>
    <p:sldId id="295" r:id="rId18"/>
    <p:sldId id="285" r:id="rId19"/>
    <p:sldId id="28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A4587-D5FC-4FAB-B996-1C9A20751F3B}" v="36" dt="2018-12-11T13:06:44.913"/>
    <p1510:client id="{91ED4AA5-148C-453A-B345-A25638509F71}" v="245" dt="2018-12-11T12:47:40.311"/>
    <p1510:client id="{8B4A6F5F-4A3C-45FB-97A3-6D083CE89004}" v="845" dt="2018-12-11T14:05:36.504"/>
    <p1510:client id="{BF50AE04-D7A2-40F9-B45E-12B0EA2F63B9}" v="29" dt="2018-12-11T13:19:19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2018-12-13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70023C-D37B-47BE-AB36-0ACDDF758736}"/>
              </a:ext>
            </a:extLst>
          </p:cNvPr>
          <p:cNvSpPr/>
          <p:nvPr userDrawn="1"/>
        </p:nvSpPr>
        <p:spPr bwMode="gray">
          <a:xfrm>
            <a:off x="-16565" y="1600199"/>
            <a:ext cx="12188952" cy="228601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redbean.life/63/?idx=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1ED77-85DD-47E0-96B3-D82061AC2078}"/>
              </a:ext>
            </a:extLst>
          </p:cNvPr>
          <p:cNvSpPr/>
          <p:nvPr/>
        </p:nvSpPr>
        <p:spPr>
          <a:xfrm>
            <a:off x="8023142" y="4365104"/>
            <a:ext cx="2016224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47720B-43BE-4BE8-BD2F-50116621059C}"/>
              </a:ext>
            </a:extLst>
          </p:cNvPr>
          <p:cNvSpPr/>
          <p:nvPr/>
        </p:nvSpPr>
        <p:spPr>
          <a:xfrm>
            <a:off x="8023142" y="4365104"/>
            <a:ext cx="201622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285D-E0A6-41A4-980A-C551E56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세부 설정 수치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44B7F-6892-4433-92C1-FC934F0B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107160"/>
          </a:xfrm>
        </p:spPr>
        <p:txBody>
          <a:bodyPr/>
          <a:lstStyle/>
          <a:p>
            <a:r>
              <a:rPr lang="ko-KR" altLang="en-US" dirty="0"/>
              <a:t>캐릭터의 키 </a:t>
            </a:r>
            <a:r>
              <a:rPr lang="en-US" altLang="ko-KR" dirty="0"/>
              <a:t>: 2m</a:t>
            </a:r>
          </a:p>
          <a:p>
            <a:r>
              <a:rPr lang="ko-KR" altLang="en-US" dirty="0"/>
              <a:t>캐릭터의 이동속도 </a:t>
            </a:r>
            <a:r>
              <a:rPr lang="en-US" altLang="ko-KR" dirty="0"/>
              <a:t>: 8m/s</a:t>
            </a:r>
          </a:p>
          <a:p>
            <a:r>
              <a:rPr lang="ko-KR" altLang="en-US" dirty="0"/>
              <a:t>팀장과 팀원의 체력 비율 </a:t>
            </a:r>
            <a:r>
              <a:rPr lang="en-US" altLang="ko-KR" dirty="0"/>
              <a:t>= 3 : 1</a:t>
            </a:r>
          </a:p>
          <a:p>
            <a:r>
              <a:rPr lang="ko-KR" altLang="en-US" dirty="0"/>
              <a:t>맵 크기 </a:t>
            </a:r>
            <a:r>
              <a:rPr lang="en-US" altLang="ko-KR" dirty="0"/>
              <a:t>: 250m X 100m</a:t>
            </a:r>
          </a:p>
          <a:p>
            <a:r>
              <a:rPr lang="ko-KR" altLang="en-US" dirty="0"/>
              <a:t>맵 이동 예상 시간 </a:t>
            </a:r>
            <a:r>
              <a:rPr lang="en-US" altLang="ko-KR" dirty="0"/>
              <a:t>: 40sec~50sec</a:t>
            </a:r>
          </a:p>
          <a:p>
            <a:r>
              <a:rPr lang="ko-KR" altLang="en-US" dirty="0"/>
              <a:t>예상 플레이 시간 </a:t>
            </a:r>
            <a:r>
              <a:rPr lang="en-US" altLang="ko-KR" dirty="0"/>
              <a:t>: 6min~8min</a:t>
            </a:r>
          </a:p>
          <a:p>
            <a:r>
              <a:rPr lang="ko-KR" altLang="en-US" dirty="0"/>
              <a:t>게임 시간 제한 </a:t>
            </a:r>
            <a:r>
              <a:rPr lang="en-US" altLang="ko-KR" dirty="0"/>
              <a:t>: 10min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2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r>
              <a:rPr lang="en-US" altLang="ko-KR" dirty="0"/>
              <a:t>Microsoft SQL Server Management Studio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서버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김동산</a:t>
            </a:r>
            <a:endParaRPr lang="ko-KR" altLang="en-US" sz="2200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IOCP</a:t>
            </a:r>
            <a:r>
              <a:rPr lang="ko-KR" altLang="en-US" dirty="0" err="1"/>
              <a:t>를</a:t>
            </a:r>
            <a:r>
              <a:rPr lang="ko-KR" altLang="en-US" dirty="0"/>
              <a:t> 이용한 방 구조 서버 개발</a:t>
            </a:r>
            <a:endParaRPr lang="en-US" altLang="ko-KR" dirty="0"/>
          </a:p>
          <a:p>
            <a:r>
              <a:rPr lang="ko-KR" dirty="0"/>
              <a:t>동기화</a:t>
            </a:r>
            <a:endParaRPr lang="ko-KR" altLang="en-US" dirty="0"/>
          </a:p>
          <a:p>
            <a:r>
              <a:rPr lang="ko-KR" altLang="en-US" dirty="0"/>
              <a:t>로그인 기능 구현</a:t>
            </a:r>
            <a:endParaRPr 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클라이언트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백명규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정홍래</a:t>
            </a:r>
            <a:endParaRPr lang="ko-KR" altLang="en-US" sz="2200" b="1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en-US" altLang="ko-KR" dirty="0" err="1"/>
              <a:t>렌더링</a:t>
            </a:r>
            <a:r>
              <a:rPr lang="en-US" altLang="ko-KR" dirty="0"/>
              <a:t> </a:t>
            </a:r>
            <a:r>
              <a:rPr lang="en-US" altLang="ko-KR" dirty="0" err="1"/>
              <a:t>효과</a:t>
            </a:r>
            <a:r>
              <a:rPr lang="en-US" altLang="ko-KR" dirty="0"/>
              <a:t> </a:t>
            </a:r>
            <a:r>
              <a:rPr lang="en-US" altLang="ko-KR" dirty="0" err="1"/>
              <a:t>구현</a:t>
            </a:r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20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기술적 요소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서버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IOCP</a:t>
            </a:r>
            <a:endParaRPr lang="ko-KR" altLang="en-US"/>
          </a:p>
          <a:p>
            <a:r>
              <a:rPr lang="ko-KR" err="1"/>
              <a:t>데드</a:t>
            </a:r>
            <a:r>
              <a:rPr lang="ko-KR"/>
              <a:t> </a:t>
            </a:r>
            <a:r>
              <a:rPr lang="ko-KR" err="1"/>
              <a:t>레커닝</a:t>
            </a:r>
          </a:p>
          <a:p>
            <a:r>
              <a:rPr lang="ko-KR"/>
              <a:t>DB 연동</a:t>
            </a:r>
          </a:p>
          <a:p>
            <a:r>
              <a:rPr lang="ko-KR" err="1"/>
              <a:t>PhysX</a:t>
            </a:r>
            <a:r>
              <a:rPr lang="ko-KR"/>
              <a:t> 적용</a:t>
            </a:r>
          </a:p>
          <a:p>
            <a:endParaRPr lang="ko-KR" altLang="en-US"/>
          </a:p>
          <a:p>
            <a:endParaRPr lang="en-US" altLang="ko-KR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/>
              <a:t>클라이언트</a:t>
            </a:r>
            <a:endParaRPr lang="en-US" altLang="ko-KR" sz="2200" b="1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dirty="0" err="1"/>
              <a:t>스키닝</a:t>
            </a:r>
            <a:r>
              <a:rPr lang="ko-KR" dirty="0"/>
              <a:t> 애니메이션</a:t>
            </a:r>
          </a:p>
          <a:p>
            <a:r>
              <a:rPr lang="ko-KR" altLang="en-US" dirty="0"/>
              <a:t>렌더링 효과</a:t>
            </a:r>
            <a:endParaRPr lang="ko-KR" dirty="0"/>
          </a:p>
          <a:p>
            <a:pPr lvl="1"/>
            <a:r>
              <a:rPr lang="ko-KR" dirty="0" err="1"/>
              <a:t>디퍼드</a:t>
            </a:r>
            <a:r>
              <a:rPr lang="ko-KR" dirty="0"/>
              <a:t> </a:t>
            </a:r>
            <a:r>
              <a:rPr lang="ko-KR" dirty="0" err="1"/>
              <a:t>셰이딩</a:t>
            </a:r>
          </a:p>
          <a:p>
            <a:pPr lvl="1"/>
            <a:r>
              <a:rPr lang="ko-KR" dirty="0"/>
              <a:t>그림자 매핑</a:t>
            </a:r>
          </a:p>
          <a:p>
            <a:pPr lvl="1"/>
            <a:r>
              <a:rPr lang="ko-KR" altLang="en-US" dirty="0"/>
              <a:t>알파 </a:t>
            </a:r>
            <a:r>
              <a:rPr lang="ko-KR" dirty="0" err="1"/>
              <a:t>블렌딩</a:t>
            </a:r>
            <a:endParaRPr 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CA8325B-8B08-4144-8810-B95A01B0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83694"/>
              </p:ext>
            </p:extLst>
          </p:nvPr>
        </p:nvGraphicFramePr>
        <p:xfrm>
          <a:off x="1524000" y="2182586"/>
          <a:ext cx="9601200" cy="367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562788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7204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8058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686121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23675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752734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03957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51222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3311355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2월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3월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4월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5월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6월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7월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8364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프레임워크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8396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애니메이션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130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IOCP 서버구축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414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Physx</a:t>
                      </a: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엔진연동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1287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맵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2266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렌더링 효과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8204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DB 연동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4089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UI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4343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테스트 및 </a:t>
                      </a:r>
                      <a:r>
                        <a:rPr lang="ko-KR" altLang="en-US" b="1" dirty="0" err="1">
                          <a:latin typeface="Malgun Gothic"/>
                          <a:ea typeface="Malgun Gothic"/>
                        </a:rPr>
                        <a:t>밸런싱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8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2736F1-89D7-40D6-B1B8-00F91560DE68}"/>
              </a:ext>
            </a:extLst>
          </p:cNvPr>
          <p:cNvSpPr txBox="1"/>
          <p:nvPr/>
        </p:nvSpPr>
        <p:spPr>
          <a:xfrm>
            <a:off x="1522185" y="6021613"/>
            <a:ext cx="95467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김동산</a:t>
            </a:r>
            <a:r>
              <a:rPr lang="ko-KR">
                <a:latin typeface="HY중고딕"/>
                <a:ea typeface="HY중고딕"/>
              </a:rPr>
              <a:t>         </a:t>
            </a:r>
            <a:r>
              <a:rPr lang="ko-KR">
                <a:latin typeface="Candara"/>
              </a:rPr>
              <a:t> 백명규</a:t>
            </a:r>
            <a:r>
              <a:rPr lang="ko-KR">
                <a:latin typeface="HY중고딕"/>
                <a:ea typeface="HY중고딕"/>
              </a:rPr>
              <a:t>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정홍래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클라이언트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공동</a:t>
            </a:r>
            <a:endParaRPr lang="ko-KR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179FA7-7446-46FF-9537-2F782DD94D8C}"/>
              </a:ext>
            </a:extLst>
          </p:cNvPr>
          <p:cNvSpPr/>
          <p:nvPr/>
        </p:nvSpPr>
        <p:spPr>
          <a:xfrm>
            <a:off x="2373084" y="6047013"/>
            <a:ext cx="324758" cy="3247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7CB982-BAF9-4EB3-80BA-9EC7A754372F}"/>
              </a:ext>
            </a:extLst>
          </p:cNvPr>
          <p:cNvSpPr/>
          <p:nvPr/>
        </p:nvSpPr>
        <p:spPr>
          <a:xfrm>
            <a:off x="3806368" y="6047012"/>
            <a:ext cx="324758" cy="3247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4459EC-BDEB-4FDC-A494-7DC79A3866D3}"/>
              </a:ext>
            </a:extLst>
          </p:cNvPr>
          <p:cNvSpPr/>
          <p:nvPr/>
        </p:nvSpPr>
        <p:spPr>
          <a:xfrm>
            <a:off x="5330367" y="6047011"/>
            <a:ext cx="324758" cy="32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0881C6-D363-4F30-9996-72302BFF7D1B}"/>
              </a:ext>
            </a:extLst>
          </p:cNvPr>
          <p:cNvSpPr/>
          <p:nvPr/>
        </p:nvSpPr>
        <p:spPr>
          <a:xfrm>
            <a:off x="7235366" y="6047010"/>
            <a:ext cx="324758" cy="324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6CF910-FF99-4E48-A923-C02A09E2CCD5}"/>
              </a:ext>
            </a:extLst>
          </p:cNvPr>
          <p:cNvSpPr/>
          <p:nvPr/>
        </p:nvSpPr>
        <p:spPr>
          <a:xfrm>
            <a:off x="8487223" y="6047010"/>
            <a:ext cx="324758" cy="3247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4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 SDK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구현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7AE1FAA-DFC8-4492-B86E-B140AC70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28800"/>
            <a:ext cx="7344816" cy="46014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232" y="2155371"/>
            <a:ext cx="2483768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SF</a:t>
            </a:r>
            <a:r>
              <a:rPr lang="ko-KR" altLang="en-US" sz="2400" b="1" dirty="0">
                <a:solidFill>
                  <a:srgbClr val="FFFF00"/>
                </a:solidFill>
              </a:rPr>
              <a:t>배경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5 : 5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FPS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FFFF00"/>
                </a:solidFill>
              </a:rPr>
              <a:t>피아식별불가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338B5F-E9E6-46BF-B927-54167319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521" y1="73684" x2="53521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5723">
            <a:off x="2413840" y="2205679"/>
            <a:ext cx="676275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7CAF28-7E1B-49C4-BAB8-E15EC237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77895" x2="46479" y2="7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19096">
            <a:off x="6204222" y="2221745"/>
            <a:ext cx="684077" cy="9153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589973-4E8D-4A3C-8477-B63850B2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704" y1="72632" x2="50704" y2="7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5447">
            <a:off x="5927522" y="2389013"/>
            <a:ext cx="537155" cy="718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9C9F91-AAB8-4A58-8F23-D46BD0BE7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887" y1="73684" x2="47887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82815">
            <a:off x="2922220" y="2311479"/>
            <a:ext cx="537915" cy="7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다른 게임 화면 예시 서든어택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 </a:t>
            </a:r>
            <a:r>
              <a:rPr lang="ko-KR" altLang="en-US" sz="1000" dirty="0">
                <a:solidFill>
                  <a:srgbClr val="0070C0"/>
                </a:solidFill>
              </a:rPr>
              <a:t>서든어택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15A2-237F-45A9-94F2-BE400E2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캐릭터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장난감이(가) 표시된 사진&#10;&#10;자동 생성된 설명">
            <a:extLst>
              <a:ext uri="{FF2B5EF4-FFF2-40B4-BE49-F238E27FC236}">
                <a16:creationId xmlns:a16="http://schemas.microsoft.com/office/drawing/2014/main" id="{2DCAC5E1-99FE-4BEB-A414-37AA6FA6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36" y="2780928"/>
            <a:ext cx="2766307" cy="2880320"/>
          </a:xfrm>
        </p:spPr>
      </p:pic>
      <p:pic>
        <p:nvPicPr>
          <p:cNvPr id="7" name="그림 6" descr="장난감, 실내이(가) 표시된 사진&#10;&#10;자동 생성된 설명">
            <a:extLst>
              <a:ext uri="{FF2B5EF4-FFF2-40B4-BE49-F238E27FC236}">
                <a16:creationId xmlns:a16="http://schemas.microsoft.com/office/drawing/2014/main" id="{BF784EB7-2A55-4FBA-AD26-6E9FB223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2766307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DC521-CC26-481E-83C1-38DB2B6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82294"/>
            <a:ext cx="2766307" cy="288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C18429-28FC-49C3-A928-5557667C728B}"/>
              </a:ext>
            </a:extLst>
          </p:cNvPr>
          <p:cNvSpPr txBox="1"/>
          <p:nvPr/>
        </p:nvSpPr>
        <p:spPr>
          <a:xfrm>
            <a:off x="1924797" y="2276872"/>
            <a:ext cx="196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레드 팀장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0028-9D17-4C77-B93F-2A271525B611}"/>
              </a:ext>
            </a:extLst>
          </p:cNvPr>
          <p:cNvSpPr txBox="1"/>
          <p:nvPr/>
        </p:nvSpPr>
        <p:spPr>
          <a:xfrm>
            <a:off x="5434934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블루 팀장 캐릭터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1FF11-514B-4822-8F03-B3B7C19AF633}"/>
              </a:ext>
            </a:extLst>
          </p:cNvPr>
          <p:cNvSpPr txBox="1"/>
          <p:nvPr/>
        </p:nvSpPr>
        <p:spPr>
          <a:xfrm>
            <a:off x="8945070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일반 팀원 캐릭터</a:t>
            </a:r>
          </a:p>
        </p:txBody>
      </p:sp>
    </p:spTree>
    <p:extLst>
      <p:ext uri="{BB962C8B-B14F-4D97-AF65-F5344CB8AC3E}">
        <p14:creationId xmlns:p14="http://schemas.microsoft.com/office/powerpoint/2010/main" val="15360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D1A2D-1C6F-4CBB-95A8-EE3E1B3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컨셉 : SF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4" descr="건물, 대지, 실외이(가) 표시된 사진&#10;&#10;높은 신뢰도로 생성된 설명">
            <a:extLst>
              <a:ext uri="{FF2B5EF4-FFF2-40B4-BE49-F238E27FC236}">
                <a16:creationId xmlns:a16="http://schemas.microsoft.com/office/drawing/2014/main" id="{D7C294C1-67B6-4378-BC80-82E89E49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06988"/>
            <a:ext cx="9144000" cy="4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CB5D-9406-43DF-8786-DB7EE04C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B544BC-2789-42E1-80F7-F3EABF9AA41E}"/>
              </a:ext>
            </a:extLst>
          </p:cNvPr>
          <p:cNvSpPr/>
          <p:nvPr/>
        </p:nvSpPr>
        <p:spPr>
          <a:xfrm>
            <a:off x="9835287" y="2136467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370B951-64FF-44C9-B3AC-AD9652734586}"/>
              </a:ext>
            </a:extLst>
          </p:cNvPr>
          <p:cNvSpPr/>
          <p:nvPr/>
        </p:nvSpPr>
        <p:spPr>
          <a:xfrm>
            <a:off x="9754405" y="3515437"/>
            <a:ext cx="449796" cy="43204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7ECB955-47FE-464D-8245-128AD1D98B8C}"/>
              </a:ext>
            </a:extLst>
          </p:cNvPr>
          <p:cNvSpPr/>
          <p:nvPr/>
        </p:nvSpPr>
        <p:spPr>
          <a:xfrm>
            <a:off x="9754405" y="2799006"/>
            <a:ext cx="449796" cy="43347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31A8280-5B46-4012-85C5-66C18ABD9331}"/>
              </a:ext>
            </a:extLst>
          </p:cNvPr>
          <p:cNvGrpSpPr/>
          <p:nvPr/>
        </p:nvGrpSpPr>
        <p:grpSpPr>
          <a:xfrm>
            <a:off x="1524000" y="1988840"/>
            <a:ext cx="7942768" cy="4176464"/>
            <a:chOff x="1524000" y="1988840"/>
            <a:chExt cx="7942768" cy="41764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1AE7ED-A107-4AC4-A01E-529A0DFF4137}"/>
                </a:ext>
              </a:extLst>
            </p:cNvPr>
            <p:cNvSpPr/>
            <p:nvPr/>
          </p:nvSpPr>
          <p:spPr>
            <a:xfrm>
              <a:off x="1524000" y="1988840"/>
              <a:ext cx="7942768" cy="417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EED250-F1FD-4925-B0D6-4A3EF7AA030D}"/>
                </a:ext>
              </a:extLst>
            </p:cNvPr>
            <p:cNvSpPr/>
            <p:nvPr/>
          </p:nvSpPr>
          <p:spPr>
            <a:xfrm>
              <a:off x="1528928" y="3839546"/>
              <a:ext cx="449796" cy="43347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94F199E-5567-49D5-983D-8B9ABFE4C575}"/>
                </a:ext>
              </a:extLst>
            </p:cNvPr>
            <p:cNvSpPr/>
            <p:nvPr/>
          </p:nvSpPr>
          <p:spPr>
            <a:xfrm>
              <a:off x="9016972" y="3861048"/>
              <a:ext cx="449796" cy="43204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6FFD7D-69E2-4376-BBDA-6F4C68CC96B9}"/>
                </a:ext>
              </a:extLst>
            </p:cNvPr>
            <p:cNvSpPr/>
            <p:nvPr/>
          </p:nvSpPr>
          <p:spPr>
            <a:xfrm>
              <a:off x="3133589" y="2308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A8FAE-57BB-4F2E-A484-3768DB1315DA}"/>
                </a:ext>
              </a:extLst>
            </p:cNvPr>
            <p:cNvSpPr/>
            <p:nvPr/>
          </p:nvSpPr>
          <p:spPr>
            <a:xfrm>
              <a:off x="5350009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8F742C6-C5F8-496C-BB37-666BFC63153E}"/>
                </a:ext>
              </a:extLst>
            </p:cNvPr>
            <p:cNvSpPr/>
            <p:nvPr/>
          </p:nvSpPr>
          <p:spPr>
            <a:xfrm>
              <a:off x="7569481" y="5572244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AAD5CF-AA6F-4AD2-9362-3414565A3F76}"/>
                </a:ext>
              </a:extLst>
            </p:cNvPr>
            <p:cNvSpPr/>
            <p:nvPr/>
          </p:nvSpPr>
          <p:spPr>
            <a:xfrm>
              <a:off x="4354048" y="545086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7F0D5DE-9EFF-466F-AB7E-559F4DCACD78}"/>
                </a:ext>
              </a:extLst>
            </p:cNvPr>
            <p:cNvSpPr/>
            <p:nvPr/>
          </p:nvSpPr>
          <p:spPr>
            <a:xfrm>
              <a:off x="5350009" y="471492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3896CE-084A-4843-8115-AD95F8B8952F}"/>
                </a:ext>
              </a:extLst>
            </p:cNvPr>
            <p:cNvSpPr/>
            <p:nvPr/>
          </p:nvSpPr>
          <p:spPr>
            <a:xfrm>
              <a:off x="3109206" y="33170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DC36400-2048-4672-B2C8-4ECC5C9FDF01}"/>
                </a:ext>
              </a:extLst>
            </p:cNvPr>
            <p:cNvSpPr/>
            <p:nvPr/>
          </p:nvSpPr>
          <p:spPr>
            <a:xfrm>
              <a:off x="6367264" y="238699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0BB4CD-A38D-45EC-9B55-429C04ED3F0C}"/>
                </a:ext>
              </a:extLst>
            </p:cNvPr>
            <p:cNvSpPr/>
            <p:nvPr/>
          </p:nvSpPr>
          <p:spPr>
            <a:xfrm>
              <a:off x="7569481" y="45573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8A2FF0-6486-483E-8070-36D9453A5F96}"/>
                </a:ext>
              </a:extLst>
            </p:cNvPr>
            <p:cNvSpPr/>
            <p:nvPr/>
          </p:nvSpPr>
          <p:spPr>
            <a:xfrm>
              <a:off x="5145316" y="3745429"/>
              <a:ext cx="700135" cy="663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8F8A0F-743D-4BAF-B7AA-3630EF272E25}"/>
                </a:ext>
              </a:extLst>
            </p:cNvPr>
            <p:cNvGrpSpPr/>
            <p:nvPr/>
          </p:nvGrpSpPr>
          <p:grpSpPr>
            <a:xfrm>
              <a:off x="1532344" y="1988840"/>
              <a:ext cx="3749306" cy="4176464"/>
              <a:chOff x="1532344" y="1988840"/>
              <a:chExt cx="3749306" cy="417646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0B4B275-DD53-4E33-B3A4-71CF79A350A3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9DF427-3EE0-43EF-94BA-81D90E13465A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E05C685-3EAC-4A98-AF40-3B7A6046C92A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54D4B07-50D9-4536-9842-5A2995826B0C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4D374A8-163D-40A5-BFAC-211DF64BBCD5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8491D35-CFB9-40EC-A585-61F7C2124A15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830EA5-7C44-45A2-BE42-629DAB415DD5}"/>
                  </a:ext>
                </a:extLst>
              </p:cNvPr>
              <p:cNvSpPr/>
              <p:nvPr/>
            </p:nvSpPr>
            <p:spPr>
              <a:xfrm rot="445240">
                <a:off x="4993618" y="2233182"/>
                <a:ext cx="288032" cy="12710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4E94FB4-DAED-4852-A123-E7A84ED97508}"/>
                  </a:ext>
                </a:extLst>
              </p:cNvPr>
              <p:cNvSpPr/>
              <p:nvPr/>
            </p:nvSpPr>
            <p:spPr>
              <a:xfrm>
                <a:off x="3503712" y="1988840"/>
                <a:ext cx="288032" cy="352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F6F8C3D-896A-4DF2-9EDF-3EB3B10BE418}"/>
                  </a:ext>
                </a:extLst>
              </p:cNvPr>
              <p:cNvSpPr/>
              <p:nvPr/>
            </p:nvSpPr>
            <p:spPr>
              <a:xfrm>
                <a:off x="2774361" y="2219904"/>
                <a:ext cx="288032" cy="4091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2F2C0D-0070-4553-AFE5-EA2DF9D9BFEC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DDFD9B-6ED1-4AEE-9DBC-6FF0FC670023}"/>
                  </a:ext>
                </a:extLst>
              </p:cNvPr>
              <p:cNvSpPr/>
              <p:nvPr/>
            </p:nvSpPr>
            <p:spPr>
              <a:xfrm>
                <a:off x="3935760" y="4293096"/>
                <a:ext cx="360040" cy="10835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6DAB680-AAA2-45E4-85B3-CCA57169BEF5}"/>
                  </a:ext>
                </a:extLst>
              </p:cNvPr>
              <p:cNvSpPr/>
              <p:nvPr/>
            </p:nvSpPr>
            <p:spPr>
              <a:xfrm>
                <a:off x="4727848" y="5088640"/>
                <a:ext cx="343909" cy="7244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8C5EA-61F7-469C-95F1-4230B4AC0DF1}"/>
                  </a:ext>
                </a:extLst>
              </p:cNvPr>
              <p:cNvSpPr/>
              <p:nvPr/>
            </p:nvSpPr>
            <p:spPr>
              <a:xfrm>
                <a:off x="3322640" y="5376672"/>
                <a:ext cx="339838" cy="7886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F772A2D-BDEB-42D4-85F1-A58E2D6945EC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0D5D1F0-B08D-4304-A1D4-3553563408B4}"/>
                </a:ext>
              </a:extLst>
            </p:cNvPr>
            <p:cNvGrpSpPr/>
            <p:nvPr/>
          </p:nvGrpSpPr>
          <p:grpSpPr>
            <a:xfrm flipH="1" flipV="1">
              <a:off x="5707879" y="1996618"/>
              <a:ext cx="3746697" cy="4168684"/>
              <a:chOff x="1532344" y="1988842"/>
              <a:chExt cx="3746697" cy="4168684"/>
            </a:xfrm>
            <a:solidFill>
              <a:srgbClr val="FFC000"/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C22E831-7E3D-4266-A2A8-34FE8A50ACAE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51956AC-87B8-4B61-8B3B-82C590A0FFD4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62D66E0-8BA3-4BC8-9F66-437115FC02D6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B8ED9B8-BE79-4D1F-A272-664353DEB32E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  <a:grpFill/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3898F3F-3E45-466B-87B5-AB5CDC46B960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A2034EA-DA27-4D04-A2A5-40D2E8CFEF44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CCA977-53F1-4489-9F5A-FDCE87DB5361}"/>
                  </a:ext>
                </a:extLst>
              </p:cNvPr>
              <p:cNvSpPr/>
              <p:nvPr/>
            </p:nvSpPr>
            <p:spPr>
              <a:xfrm rot="445240">
                <a:off x="4991009" y="2273414"/>
                <a:ext cx="288032" cy="12306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BD3003D-D826-4538-83D5-86D44F29CFC8}"/>
                  </a:ext>
                </a:extLst>
              </p:cNvPr>
              <p:cNvSpPr/>
              <p:nvPr/>
            </p:nvSpPr>
            <p:spPr>
              <a:xfrm>
                <a:off x="3503712" y="1988842"/>
                <a:ext cx="288032" cy="360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3CCE6FA-0DE1-44E0-880F-54665F8C5F71}"/>
                  </a:ext>
                </a:extLst>
              </p:cNvPr>
              <p:cNvSpPr/>
              <p:nvPr/>
            </p:nvSpPr>
            <p:spPr>
              <a:xfrm>
                <a:off x="2774361" y="2204865"/>
                <a:ext cx="288032" cy="4242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78F7A2-7670-4F8F-B0FC-BB4C0C6D82FF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1ED7AD7-17CA-4D8C-859E-D52B37D9888A}"/>
                  </a:ext>
                </a:extLst>
              </p:cNvPr>
              <p:cNvSpPr/>
              <p:nvPr/>
            </p:nvSpPr>
            <p:spPr>
              <a:xfrm>
                <a:off x="3935760" y="4293097"/>
                <a:ext cx="360040" cy="10879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8449423-491D-431B-82CF-8DE230CB16BA}"/>
                  </a:ext>
                </a:extLst>
              </p:cNvPr>
              <p:cNvSpPr/>
              <p:nvPr/>
            </p:nvSpPr>
            <p:spPr>
              <a:xfrm>
                <a:off x="4727849" y="5088640"/>
                <a:ext cx="343909" cy="7886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F424C-F7D6-47B0-82AD-9221EA1F7D2D}"/>
                  </a:ext>
                </a:extLst>
              </p:cNvPr>
              <p:cNvSpPr/>
              <p:nvPr/>
            </p:nvSpPr>
            <p:spPr>
              <a:xfrm>
                <a:off x="3316179" y="5381034"/>
                <a:ext cx="343909" cy="7764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1C3683-71EC-4FD6-BCAE-BB23B2AE058F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B0DD29-0056-42A6-817F-E5F0F747DE5D}"/>
                </a:ext>
              </a:extLst>
            </p:cNvPr>
            <p:cNvSpPr/>
            <p:nvPr/>
          </p:nvSpPr>
          <p:spPr>
            <a:xfrm>
              <a:off x="3935760" y="5088640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E031CF-3F59-4115-9648-16ACB55D8C7B}"/>
                </a:ext>
              </a:extLst>
            </p:cNvPr>
            <p:cNvSpPr/>
            <p:nvPr/>
          </p:nvSpPr>
          <p:spPr>
            <a:xfrm>
              <a:off x="5915525" y="2773111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F288813-926D-4026-86C5-8C087EF73A18}"/>
                </a:ext>
              </a:extLst>
            </p:cNvPr>
            <p:cNvSpPr/>
            <p:nvPr/>
          </p:nvSpPr>
          <p:spPr>
            <a:xfrm rot="20388933">
              <a:off x="8066485" y="4624274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C90E23-2A7B-42C3-89BD-CDE85FCC95FF}"/>
                </a:ext>
              </a:extLst>
            </p:cNvPr>
            <p:cNvSpPr/>
            <p:nvPr/>
          </p:nvSpPr>
          <p:spPr>
            <a:xfrm rot="20388933">
              <a:off x="2119572" y="3239268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2DFF43-F770-4791-AD81-2FDDD56B914B}"/>
              </a:ext>
            </a:extLst>
          </p:cNvPr>
          <p:cNvSpPr/>
          <p:nvPr/>
        </p:nvSpPr>
        <p:spPr>
          <a:xfrm flipH="1" flipV="1">
            <a:off x="9754405" y="4227604"/>
            <a:ext cx="449797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CEBCCD-BD5E-4378-90EA-8E42B654CB30}"/>
              </a:ext>
            </a:extLst>
          </p:cNvPr>
          <p:cNvSpPr/>
          <p:nvPr/>
        </p:nvSpPr>
        <p:spPr>
          <a:xfrm>
            <a:off x="9719932" y="5679311"/>
            <a:ext cx="529403" cy="501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61A3D1-D9B4-4800-9FDA-6BEFC46ECACE}"/>
              </a:ext>
            </a:extLst>
          </p:cNvPr>
          <p:cNvSpPr txBox="1"/>
          <p:nvPr/>
        </p:nvSpPr>
        <p:spPr>
          <a:xfrm>
            <a:off x="10416480" y="1988839"/>
            <a:ext cx="140129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92D050"/>
                </a:solidFill>
              </a:rPr>
              <a:t>팀원 랜덤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레드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블루 팀장 </a:t>
            </a:r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시작 지점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sz="1600" dirty="0">
                <a:solidFill>
                  <a:srgbClr val="92D050"/>
                </a:solidFill>
                <a:latin typeface="HY중고딕"/>
                <a:ea typeface="HY중고딕"/>
              </a:rPr>
              <a:t>높이</a:t>
            </a:r>
            <a:r>
              <a:rPr lang="ko-KR" altLang="en-US" sz="1600" dirty="0">
                <a:solidFill>
                  <a:srgbClr val="92D050"/>
                </a:solidFill>
                <a:latin typeface="HY중고딕"/>
                <a:ea typeface="HY중고딕"/>
              </a:rPr>
              <a:t>2.5m</a:t>
            </a:r>
            <a:endParaRPr lang="ko-KR" dirty="0"/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  <a:p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en-US" altLang="ko-KR" sz="1600" dirty="0">
                <a:solidFill>
                  <a:srgbClr val="92D050"/>
                </a:solidFill>
                <a:latin typeface="HYGothic-Medium"/>
                <a:ea typeface="HYGothic-Medium"/>
              </a:rPr>
              <a:t>높이1m</a:t>
            </a:r>
          </a:p>
          <a:p>
            <a:r>
              <a:rPr lang="en-US" altLang="ko-KR" sz="1600" dirty="0" err="1">
                <a:solidFill>
                  <a:srgbClr val="92D050"/>
                </a:solidFill>
                <a:latin typeface="HYGothic-Medium"/>
                <a:ea typeface="HYGothic-Medium"/>
              </a:rPr>
              <a:t>장애물</a:t>
            </a:r>
          </a:p>
          <a:p>
            <a:endParaRPr lang="en-US" altLang="ko-KR" sz="1600" dirty="0">
              <a:solidFill>
                <a:srgbClr val="92D050"/>
              </a:solidFill>
              <a:latin typeface="Candara"/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랜드마크</a:t>
            </a:r>
            <a:endParaRPr lang="en-US" altLang="ko-KR" sz="1600" dirty="0">
              <a:solidFill>
                <a:srgbClr val="92D050"/>
              </a:solidFill>
            </a:endParaRPr>
          </a:p>
          <a:p>
            <a:r>
              <a:rPr lang="ko-KR" altLang="en-US" sz="1600" dirty="0">
                <a:solidFill>
                  <a:srgbClr val="92D050"/>
                </a:solidFill>
              </a:rPr>
              <a:t>장애물</a:t>
            </a:r>
            <a:endParaRPr lang="en-US" altLang="ko-KR" sz="1600" dirty="0">
              <a:solidFill>
                <a:srgbClr val="92D05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0AF53-0ED8-4932-865D-F3F355866D0C}"/>
              </a:ext>
            </a:extLst>
          </p:cNvPr>
          <p:cNvSpPr/>
          <p:nvPr/>
        </p:nvSpPr>
        <p:spPr>
          <a:xfrm>
            <a:off x="7047028" y="4471986"/>
            <a:ext cx="451758" cy="4517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C4649D-6919-4F99-B950-E49388F15831}"/>
              </a:ext>
            </a:extLst>
          </p:cNvPr>
          <p:cNvSpPr/>
          <p:nvPr/>
        </p:nvSpPr>
        <p:spPr>
          <a:xfrm>
            <a:off x="3507013" y="3216726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3DC4112-C045-4CE5-BDAD-3C73B752FF2B}"/>
              </a:ext>
            </a:extLst>
          </p:cNvPr>
          <p:cNvSpPr/>
          <p:nvPr/>
        </p:nvSpPr>
        <p:spPr>
          <a:xfrm>
            <a:off x="9762496" y="4962931"/>
            <a:ext cx="433616" cy="478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71CDA0-6588-4FE3-A849-BCD2C23802A6}"/>
              </a:ext>
            </a:extLst>
          </p:cNvPr>
          <p:cNvSpPr/>
          <p:nvPr/>
        </p:nvSpPr>
        <p:spPr>
          <a:xfrm>
            <a:off x="7190013" y="5794375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E48AFD-8930-4063-A945-BA158A818583}"/>
              </a:ext>
            </a:extLst>
          </p:cNvPr>
          <p:cNvSpPr/>
          <p:nvPr/>
        </p:nvSpPr>
        <p:spPr>
          <a:xfrm>
            <a:off x="3479798" y="1992081"/>
            <a:ext cx="315687" cy="370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988840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91F919-4EC8-43E0-8074-339E7777AE2C}"/>
              </a:ext>
            </a:extLst>
          </p:cNvPr>
          <p:cNvSpPr/>
          <p:nvPr/>
        </p:nvSpPr>
        <p:spPr>
          <a:xfrm>
            <a:off x="4715666" y="4443593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610014-27E4-417D-B925-009DE4FAA887}"/>
              </a:ext>
            </a:extLst>
          </p:cNvPr>
          <p:cNvSpPr txBox="1"/>
          <p:nvPr/>
        </p:nvSpPr>
        <p:spPr>
          <a:xfrm>
            <a:off x="8195758" y="4744335"/>
            <a:ext cx="3259984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8F1B44-8CA8-476C-8BDB-8A912B65F26E}"/>
              </a:ext>
            </a:extLst>
          </p:cNvPr>
          <p:cNvSpPr/>
          <p:nvPr/>
        </p:nvSpPr>
        <p:spPr>
          <a:xfrm>
            <a:off x="5387548" y="2477431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902497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62B07F-8CDA-43CA-A5D3-949985E8FB38}"/>
              </a:ext>
            </a:extLst>
          </p:cNvPr>
          <p:cNvSpPr txBox="1"/>
          <p:nvPr/>
        </p:nvSpPr>
        <p:spPr>
          <a:xfrm>
            <a:off x="8195759" y="3219355"/>
            <a:ext cx="2121976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5067501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E3B682-3EDB-4242-BB43-4A5C7CCB4224}"/>
              </a:ext>
            </a:extLst>
          </p:cNvPr>
          <p:cNvCxnSpPr/>
          <p:nvPr/>
        </p:nvCxnSpPr>
        <p:spPr>
          <a:xfrm>
            <a:off x="1894369" y="2315324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74789E-0D8D-4672-A43D-6E8F46A25777}"/>
              </a:ext>
            </a:extLst>
          </p:cNvPr>
          <p:cNvCxnSpPr/>
          <p:nvPr/>
        </p:nvCxnSpPr>
        <p:spPr>
          <a:xfrm>
            <a:off x="5015880" y="2332792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4AA017-D470-416D-8531-AACC767AB8EE}"/>
              </a:ext>
            </a:extLst>
          </p:cNvPr>
          <p:cNvCxnSpPr/>
          <p:nvPr/>
        </p:nvCxnSpPr>
        <p:spPr>
          <a:xfrm>
            <a:off x="1919536" y="2332792"/>
            <a:ext cx="6276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AD7B0-B5AE-42BD-987F-E3A74CB3FFA6}"/>
              </a:ext>
            </a:extLst>
          </p:cNvPr>
          <p:cNvSpPr txBox="1"/>
          <p:nvPr/>
        </p:nvSpPr>
        <p:spPr>
          <a:xfrm>
            <a:off x="8198377" y="2071406"/>
            <a:ext cx="1703592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플레이어</a:t>
            </a:r>
          </a:p>
        </p:txBody>
      </p: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412</Words>
  <Application>Microsoft Office PowerPoint</Application>
  <PresentationFormat>와이드스크린</PresentationFormat>
  <Paragraphs>145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HYGothic-Medium</vt:lpstr>
      <vt:lpstr>HYGothic-Medium</vt:lpstr>
      <vt:lpstr>malgun gothic</vt:lpstr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다른 게임 화면 예시 서든어택 )</vt:lpstr>
      <vt:lpstr>게임소개 ( 캐릭터 )</vt:lpstr>
      <vt:lpstr>게임소개 ( 맵 컨셉 : SF )</vt:lpstr>
      <vt:lpstr>게임소개 ( 맵 )</vt:lpstr>
      <vt:lpstr>게임소개( 상황판 )</vt:lpstr>
      <vt:lpstr>게임소개 ( 조작법 )</vt:lpstr>
      <vt:lpstr>게임소개 ( 세부 설정 수치 )</vt:lpstr>
      <vt:lpstr>개발환경</vt:lpstr>
      <vt:lpstr>역할분담</vt:lpstr>
      <vt:lpstr>기술적 요소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UTB (Unknown Team Battle)</dc:title>
  <dc:creator/>
  <cp:lastModifiedBy/>
  <cp:revision>377</cp:revision>
  <dcterms:created xsi:type="dcterms:W3CDTF">2018-10-28T12:34:59Z</dcterms:created>
  <dcterms:modified xsi:type="dcterms:W3CDTF">2018-12-12T16:03:36Z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