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5" r:id="rId6"/>
    <p:sldId id="276" r:id="rId7"/>
    <p:sldId id="277" r:id="rId8"/>
    <p:sldId id="281" r:id="rId9"/>
    <p:sldId id="288" r:id="rId10"/>
    <p:sldId id="282" r:id="rId11"/>
    <p:sldId id="287" r:id="rId12"/>
    <p:sldId id="289" r:id="rId13"/>
    <p:sldId id="278" r:id="rId14"/>
    <p:sldId id="280" r:id="rId15"/>
    <p:sldId id="279" r:id="rId16"/>
    <p:sldId id="285" r:id="rId17"/>
    <p:sldId id="286" r:id="rId1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9900"/>
    <a:srgbClr val="99CC00"/>
    <a:srgbClr val="0000FF"/>
    <a:srgbClr val="D600AD"/>
    <a:srgbClr val="1DF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398" autoAdjust="0"/>
  </p:normalViewPr>
  <p:slideViewPr>
    <p:cSldViewPr>
      <p:cViewPr varScale="1">
        <p:scale>
          <a:sx n="121" d="100"/>
          <a:sy n="121" d="100"/>
        </p:scale>
        <p:origin x="-13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0A38848-325C-4585-A576-0C2D9484DE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2018-10-29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34C70B-81DE-478B-BC68-391D7A2B171D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8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CE1086-A3BD-48EF-A323-678893A53D35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A4C49E-3278-403A-903E-EF3D15875233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B1F5DF-468D-4526-9AD3-FCEB4539BE9E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42E9B4-9CCE-4307-BDB1-EE18E3DD4AB2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81DCFB-4CBD-4994-8BAE-751FAAE07E5B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7F9172-712F-4274-AA50-4E268DAA3039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BB456-6E40-4840-BC62-AD77175292E5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CD9761-6B96-4BBC-A321-D317D8E7C564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6DD9EE9-B0D3-429F-B9CA-4B9779BB7761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DBD0AD-5711-45AA-9DE6-936CF2BF62F6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kbnews.donga.com/3/all/20070427/34211233/1" TargetMode="External"/><Relationship Id="rId2" Type="http://schemas.openxmlformats.org/officeDocument/2006/relationships/hyperlink" Target="https://www.apple.com/kr/shop/product/MQ5L2KH/A/magic-keyboard-%ED%95%9C%EA%B5%AD%EC%96%B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redbean.life/63/?idx=13" TargetMode="External"/><Relationship Id="rId5" Type="http://schemas.openxmlformats.org/officeDocument/2006/relationships/hyperlink" Target="http://www.inven.co.kr/board/diablo3/2737/589814" TargetMode="External"/><Relationship Id="rId4" Type="http://schemas.openxmlformats.org/officeDocument/2006/relationships/hyperlink" Target="https://www.youtube.com/watch?v=EbAQvK2Rv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2348880"/>
            <a:ext cx="10058400" cy="171103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UTB (Unknown Team Battle)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066800" y="4725144"/>
            <a:ext cx="10058400" cy="88918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2012180006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김동산</a:t>
            </a:r>
            <a:endPara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2012180018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백명규</a:t>
            </a:r>
            <a:endPara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2012182039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정홍래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071FA5-09D2-4B13-AD83-44A580EC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FDE350A-B6C7-457C-8DBA-F9E47FCDD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Visual studio 2017</a:t>
            </a:r>
          </a:p>
          <a:p>
            <a:r>
              <a:rPr lang="en-US" altLang="ko-KR" dirty="0"/>
              <a:t>FBX SDK</a:t>
            </a:r>
          </a:p>
          <a:p>
            <a:r>
              <a:rPr lang="en-US" altLang="ko-KR" dirty="0"/>
              <a:t>GitHub</a:t>
            </a:r>
          </a:p>
          <a:p>
            <a:r>
              <a:rPr lang="en-US" altLang="ko-KR" dirty="0"/>
              <a:t>3DMax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1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9DF249-E098-4F1C-A033-AEEFC6C2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E2821B3-7C49-4ED3-938F-D7A2B784F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/>
              <a:t>: </a:t>
            </a:r>
            <a:r>
              <a:rPr lang="ko-KR" altLang="en-US" dirty="0" err="1"/>
              <a:t>김동산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C230DD0-DC2A-442C-9A86-86779FF98E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IOCP</a:t>
            </a:r>
            <a:r>
              <a:rPr lang="ko-KR" altLang="en-US" dirty="0"/>
              <a:t>를 이용한 방 구조 서버 개발</a:t>
            </a:r>
            <a:endParaRPr lang="en-US" altLang="ko-KR" dirty="0"/>
          </a:p>
          <a:p>
            <a:r>
              <a:rPr lang="ko-KR" altLang="en-US" dirty="0"/>
              <a:t>더미 클라이언트 개발</a:t>
            </a:r>
            <a:endParaRPr lang="en-US" altLang="ko-KR" dirty="0"/>
          </a:p>
          <a:p>
            <a:r>
              <a:rPr lang="ko-KR" altLang="en-US" dirty="0"/>
              <a:t>충돌체크 구현</a:t>
            </a:r>
            <a:endParaRPr lang="en-US" altLang="ko-KR" dirty="0"/>
          </a:p>
          <a:p>
            <a:r>
              <a:rPr lang="ko-KR" altLang="en-US" dirty="0"/>
              <a:t>동기화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E672CE2E-A201-4394-8FA4-53236EB6B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클라이언트 </a:t>
            </a:r>
            <a:r>
              <a:rPr lang="en-US" altLang="ko-KR" dirty="0"/>
              <a:t>: </a:t>
            </a:r>
            <a:r>
              <a:rPr lang="ko-KR" altLang="en-US" dirty="0" err="1"/>
              <a:t>백명규</a:t>
            </a:r>
            <a:r>
              <a:rPr lang="en-US" altLang="ko-KR" dirty="0"/>
              <a:t>, </a:t>
            </a:r>
            <a:r>
              <a:rPr lang="ko-KR" altLang="en-US" dirty="0" err="1"/>
              <a:t>정홍래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688061A-5A6B-4B52-95AD-B4BAC716C5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프레임워크 제작</a:t>
            </a:r>
            <a:endParaRPr lang="en-US" altLang="ko-KR" dirty="0"/>
          </a:p>
          <a:p>
            <a:r>
              <a:rPr lang="ko-KR" altLang="en-US" dirty="0"/>
              <a:t>맵 제작</a:t>
            </a:r>
            <a:endParaRPr lang="en-US" altLang="ko-KR" dirty="0"/>
          </a:p>
          <a:p>
            <a:r>
              <a:rPr lang="ko-KR" altLang="en-US" dirty="0" err="1"/>
              <a:t>스키닝</a:t>
            </a:r>
            <a:r>
              <a:rPr lang="ko-KR" altLang="en-US" dirty="0"/>
              <a:t> 애니메이션 구현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렌더링 기법 구현</a:t>
            </a:r>
          </a:p>
        </p:txBody>
      </p:sp>
    </p:spTree>
    <p:extLst>
      <p:ext uri="{BB962C8B-B14F-4D97-AF65-F5344CB8AC3E}">
        <p14:creationId xmlns:p14="http://schemas.microsoft.com/office/powerpoint/2010/main" val="2097482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D8D3C6-56EF-423C-B6CF-4B23CE2F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기술적요소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0905990-CD97-4F8A-839B-8AC41B296D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dirty="0"/>
              <a:t>서버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6DED4B5-DE43-4398-88B9-7119442CA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0952" y="2636912"/>
            <a:ext cx="4343400" cy="3581401"/>
          </a:xfrm>
        </p:spPr>
        <p:txBody>
          <a:bodyPr/>
          <a:lstStyle/>
          <a:p>
            <a:r>
              <a:rPr lang="en-US" altLang="ko-KR" dirty="0"/>
              <a:t>IOCP</a:t>
            </a:r>
          </a:p>
          <a:p>
            <a:r>
              <a:rPr lang="ko-KR" altLang="en-US" dirty="0" err="1"/>
              <a:t>데드</a:t>
            </a:r>
            <a:r>
              <a:rPr lang="ko-KR" altLang="en-US" dirty="0"/>
              <a:t> </a:t>
            </a:r>
            <a:r>
              <a:rPr lang="ko-KR" altLang="en-US" dirty="0" err="1"/>
              <a:t>레커닝</a:t>
            </a:r>
            <a:endParaRPr lang="en-US" altLang="ko-KR" dirty="0"/>
          </a:p>
          <a:p>
            <a:r>
              <a:rPr lang="en-US" altLang="ko-KR" dirty="0"/>
              <a:t>DB </a:t>
            </a:r>
            <a:r>
              <a:rPr lang="ko-KR" altLang="en-US" dirty="0"/>
              <a:t>연동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451687E-1163-4246-9BE6-04D39D22C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dirty="0"/>
              <a:t>클라이언트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46420B9-8D61-48CD-968F-4244D46E5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7648" y="2636912"/>
            <a:ext cx="4343400" cy="3581401"/>
          </a:xfrm>
        </p:spPr>
        <p:txBody>
          <a:bodyPr/>
          <a:lstStyle/>
          <a:p>
            <a:r>
              <a:rPr lang="ko-KR" altLang="en-US" dirty="0" err="1"/>
              <a:t>스키닝</a:t>
            </a:r>
            <a:r>
              <a:rPr lang="ko-KR" altLang="en-US" dirty="0"/>
              <a:t> 애니메이션</a:t>
            </a:r>
            <a:endParaRPr lang="en-US" altLang="ko-KR" dirty="0"/>
          </a:p>
          <a:p>
            <a:r>
              <a:rPr lang="ko-KR" altLang="en-US" dirty="0"/>
              <a:t>여러가지 렌더링 기법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ADE4AD-147E-4776-9CAC-63808C9E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1138651-DEDF-44C7-AE8C-8479BD6AC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87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820C4D-A713-4F20-AB07-73AD6950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99709EF-8FF0-48CF-B776-BF3E7119A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600" dirty="0">
              <a:hlinkClick r:id="rId2"/>
            </a:endParaRPr>
          </a:p>
          <a:p>
            <a:r>
              <a:rPr lang="en-US" altLang="ko-KR" sz="1600" dirty="0">
                <a:hlinkClick r:id="rId3"/>
              </a:rPr>
              <a:t>http://dkbnews.donga.com/3/all/20070427/34211233/1</a:t>
            </a:r>
            <a:r>
              <a:rPr lang="en-US" altLang="ko-KR" sz="1600" dirty="0"/>
              <a:t> ( </a:t>
            </a:r>
            <a:r>
              <a:rPr lang="ko-KR" altLang="en-US" sz="1600" dirty="0"/>
              <a:t>서든어택 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1</a:t>
            </a:r>
          </a:p>
          <a:p>
            <a:r>
              <a:rPr lang="en-US" altLang="ko-KR" sz="1600" dirty="0">
                <a:hlinkClick r:id="rId4"/>
              </a:rPr>
              <a:t>https://www.youtube.com/watch?v=EbAQvK2RvoM</a:t>
            </a:r>
            <a:r>
              <a:rPr lang="en-US" altLang="ko-KR" sz="1600" dirty="0"/>
              <a:t> ( </a:t>
            </a:r>
            <a:r>
              <a:rPr lang="ko-KR" altLang="en-US" sz="1600" dirty="0" err="1"/>
              <a:t>오버워치</a:t>
            </a:r>
            <a:r>
              <a:rPr lang="ko-KR" altLang="en-US" sz="1600" dirty="0"/>
              <a:t> 피격 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2</a:t>
            </a:r>
          </a:p>
          <a:p>
            <a:r>
              <a:rPr lang="en-US" altLang="ko-KR" sz="1600" dirty="0">
                <a:hlinkClick r:id="rId5"/>
              </a:rPr>
              <a:t>http://www.inven.co.kr/board/diablo3/2737/589814</a:t>
            </a:r>
            <a:r>
              <a:rPr lang="en-US" altLang="ko-KR" sz="1600" dirty="0"/>
              <a:t> ( </a:t>
            </a:r>
            <a:r>
              <a:rPr lang="ko-KR" altLang="en-US" sz="1600" dirty="0"/>
              <a:t>디아블로 사망 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3</a:t>
            </a:r>
          </a:p>
          <a:p>
            <a:r>
              <a:rPr lang="en-US" altLang="ko-KR" sz="1600" dirty="0">
                <a:hlinkClick r:id="rId2"/>
              </a:rPr>
              <a:t>https://www.apple.com/kr/shop/product/MQ5L2KH/A/magickeyboard%ED%95%9C%EA%B5%AD%EC%96%B4</a:t>
            </a:r>
            <a:r>
              <a:rPr lang="en-US" altLang="ko-KR" sz="1600" dirty="0"/>
              <a:t> (</a:t>
            </a:r>
            <a:r>
              <a:rPr lang="ko-KR" altLang="en-US" sz="1600" dirty="0"/>
              <a:t>키보드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4</a:t>
            </a:r>
          </a:p>
          <a:p>
            <a:r>
              <a:rPr lang="en-US" altLang="ko-KR" sz="1600" dirty="0">
                <a:hlinkClick r:id="rId6"/>
              </a:rPr>
              <a:t>http://en.redbean.life/63/?idx=13</a:t>
            </a:r>
            <a:r>
              <a:rPr lang="en-US" altLang="ko-KR" sz="1600" dirty="0"/>
              <a:t> (</a:t>
            </a:r>
            <a:r>
              <a:rPr lang="ko-KR" altLang="en-US" sz="1600" dirty="0"/>
              <a:t>마우스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6796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연구목적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/>
              <a:t>게임소개</a:t>
            </a:r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개발환경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/>
              <a:t>역할분담</a:t>
            </a:r>
            <a:endParaRPr lang="en-US" altLang="ko-KR" dirty="0"/>
          </a:p>
          <a:p>
            <a:r>
              <a:rPr lang="ko-KR" altLang="en-US" dirty="0"/>
              <a:t>기술적요소</a:t>
            </a:r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개발일정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A1EC8BF-6B01-43DD-9FDD-C1E68CB2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7A26943-DF7E-4946-B44A-1A50C3682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DirectX12</a:t>
            </a:r>
            <a:r>
              <a:rPr lang="ko-KR" altLang="en-US" dirty="0"/>
              <a:t>를 이용한 게임 개발</a:t>
            </a:r>
            <a:endParaRPr lang="en-US" altLang="ko-KR" dirty="0"/>
          </a:p>
          <a:p>
            <a:r>
              <a:rPr lang="en-US" altLang="ko-KR" dirty="0"/>
              <a:t>FBX</a:t>
            </a:r>
            <a:r>
              <a:rPr lang="ko-KR" altLang="en-US" dirty="0"/>
              <a:t>를 이용한 애니메이션 구현</a:t>
            </a:r>
            <a:endParaRPr lang="en-US" altLang="ko-KR" dirty="0"/>
          </a:p>
          <a:p>
            <a:r>
              <a:rPr lang="en-US" altLang="ko-KR" dirty="0"/>
              <a:t>IOCP </a:t>
            </a:r>
            <a:r>
              <a:rPr lang="ko-KR" altLang="en-US" dirty="0"/>
              <a:t>서버 개발</a:t>
            </a:r>
          </a:p>
        </p:txBody>
      </p:sp>
    </p:spTree>
    <p:extLst>
      <p:ext uri="{BB962C8B-B14F-4D97-AF65-F5344CB8AC3E}">
        <p14:creationId xmlns:p14="http://schemas.microsoft.com/office/powerpoint/2010/main" val="296415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E1EF4F-F26F-4D50-A597-A476B7C1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게임 컨셉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79A5221-0346-4781-A025-6FD61AD48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SF</a:t>
            </a:r>
            <a:r>
              <a:rPr lang="ko-KR" altLang="en-US" dirty="0"/>
              <a:t>배경의 </a:t>
            </a:r>
            <a:r>
              <a:rPr lang="en-US" altLang="ko-KR" dirty="0"/>
              <a:t>5 : 5 </a:t>
            </a:r>
            <a:r>
              <a:rPr lang="ko-KR" altLang="en-US" dirty="0"/>
              <a:t>팀 배틀 </a:t>
            </a:r>
            <a:r>
              <a:rPr lang="en-US" altLang="ko-KR" dirty="0"/>
              <a:t>FPS </a:t>
            </a:r>
            <a:r>
              <a:rPr lang="ko-KR" altLang="en-US" dirty="0"/>
              <a:t>게임</a:t>
            </a:r>
            <a:endParaRPr lang="en-US" altLang="ko-KR" dirty="0"/>
          </a:p>
          <a:p>
            <a:r>
              <a:rPr lang="ko-KR" altLang="en-US" dirty="0"/>
              <a:t>팀원끼리 서로 팀인지 확인할 수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상대팀을 모두 잡으면 게임에서 승리한다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게임이 끝날 때 킬 로그를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상황판에서는 팀스코어와 생존인원</a:t>
            </a:r>
            <a:r>
              <a:rPr lang="en-US" altLang="ko-KR" dirty="0"/>
              <a:t>, </a:t>
            </a:r>
            <a:r>
              <a:rPr lang="ko-KR" altLang="en-US" dirty="0"/>
              <a:t>개인 점수를 확인할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151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BFF8E4-400B-48AF-9C6D-DD2D9AC9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게임 </a:t>
            </a:r>
            <a:r>
              <a:rPr lang="ko-KR" altLang="en-US" dirty="0" smtClean="0"/>
              <a:t>화면 예시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대지, 사람, 건물, 오토바이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6778618A-4A41-4D52-85D4-AB846A95D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2204863"/>
            <a:ext cx="4104456" cy="328356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9B9364B-CDB4-44D2-B78F-5B16EC376238}"/>
              </a:ext>
            </a:extLst>
          </p:cNvPr>
          <p:cNvSpPr/>
          <p:nvPr/>
        </p:nvSpPr>
        <p:spPr>
          <a:xfrm>
            <a:off x="4511824" y="5085184"/>
            <a:ext cx="1224136" cy="40324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DCB9F55-6D75-4526-BADB-BFA7D03D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20" y="5048679"/>
            <a:ext cx="1296143" cy="47625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8CACC91-EBD2-4613-9250-2A6432198A55}"/>
              </a:ext>
            </a:extLst>
          </p:cNvPr>
          <p:cNvSpPr/>
          <p:nvPr/>
        </p:nvSpPr>
        <p:spPr>
          <a:xfrm>
            <a:off x="4476157" y="5040342"/>
            <a:ext cx="1295806" cy="548898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0E3AF759-5028-44F5-82F0-EE5D95F9C8C1}"/>
              </a:ext>
            </a:extLst>
          </p:cNvPr>
          <p:cNvGrpSpPr/>
          <p:nvPr/>
        </p:nvGrpSpPr>
        <p:grpSpPr>
          <a:xfrm>
            <a:off x="5771963" y="3428999"/>
            <a:ext cx="972109" cy="1885792"/>
            <a:chOff x="5771963" y="3428999"/>
            <a:chExt cx="972109" cy="1885792"/>
          </a:xfrm>
        </p:grpSpPr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xmlns="" id="{18A5322B-8FEA-446D-9178-98E5497B1B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5771963" y="3428999"/>
              <a:ext cx="504056" cy="1885792"/>
            </a:xfrm>
            <a:prstGeom prst="bentConnector2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xmlns="" id="{084B5AA9-2B63-45E3-9796-BBF09AC9F137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6276019" y="3429000"/>
              <a:ext cx="46805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94930DE-938A-4B09-86E8-BD72AACF1090}"/>
              </a:ext>
            </a:extLst>
          </p:cNvPr>
          <p:cNvSpPr txBox="1"/>
          <p:nvPr/>
        </p:nvSpPr>
        <p:spPr>
          <a:xfrm>
            <a:off x="6744072" y="2413337"/>
            <a:ext cx="4104456" cy="2031325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사용중인 무기의 과열도 표시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사용 중에는 게이지가 차오르며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사용하지 않으면 게이지가 회복된다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게이지가 끝까지 차오르면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모두 회복 될 때 까지 사용할 수 없다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8588B7B-167C-4DE9-9B36-B8BEFCD3E8F1}"/>
              </a:ext>
            </a:extLst>
          </p:cNvPr>
          <p:cNvSpPr txBox="1"/>
          <p:nvPr/>
        </p:nvSpPr>
        <p:spPr>
          <a:xfrm>
            <a:off x="1631504" y="5589240"/>
            <a:ext cx="129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1</a:t>
            </a:r>
            <a:r>
              <a:rPr lang="en-US" altLang="ko-KR" sz="1000" dirty="0" smtClean="0">
                <a:solidFill>
                  <a:srgbClr val="0070C0"/>
                </a:solidFill>
              </a:rPr>
              <a:t>&gt; </a:t>
            </a:r>
            <a:r>
              <a:rPr lang="ko-KR" altLang="en-US" sz="1000" dirty="0" smtClean="0">
                <a:solidFill>
                  <a:srgbClr val="0070C0"/>
                </a:solidFill>
              </a:rPr>
              <a:t>게임이름 넣기 우리게임 아님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48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F44098-DB6D-4924-AB86-95BCDA64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피격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 (</a:t>
            </a:r>
            <a:r>
              <a:rPr lang="ko-KR" altLang="en-US" dirty="0" smtClean="0"/>
              <a:t>일관성 맞춰라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내용 개체 틀 4" descr="실내, 바닥, 건물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BDA2EFD4-C690-4B55-968E-F23B192CA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916833"/>
            <a:ext cx="4932039" cy="277427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AFE2086-A25C-4506-962C-7B3EEED50F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8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3068960"/>
            <a:ext cx="4624738" cy="26014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DAE394A-8CE1-4A9D-B0C4-20A7E61AAD67}"/>
              </a:ext>
            </a:extLst>
          </p:cNvPr>
          <p:cNvSpPr txBox="1"/>
          <p:nvPr/>
        </p:nvSpPr>
        <p:spPr>
          <a:xfrm>
            <a:off x="1524000" y="4768115"/>
            <a:ext cx="129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2</a:t>
            </a:r>
            <a:r>
              <a:rPr lang="en-US" altLang="ko-KR" sz="1000" dirty="0" smtClean="0">
                <a:solidFill>
                  <a:srgbClr val="0070C0"/>
                </a:solidFill>
              </a:rPr>
              <a:t>&gt;  </a:t>
            </a:r>
            <a:r>
              <a:rPr lang="ko-KR" altLang="en-US" sz="1000" dirty="0" smtClean="0">
                <a:solidFill>
                  <a:srgbClr val="0070C0"/>
                </a:solidFill>
              </a:rPr>
              <a:t>게임이름 및 우리게임 아님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EDD7F23-F069-4DCE-9B15-CFCBC01304DF}"/>
              </a:ext>
            </a:extLst>
          </p:cNvPr>
          <p:cNvSpPr txBox="1"/>
          <p:nvPr/>
        </p:nvSpPr>
        <p:spPr>
          <a:xfrm>
            <a:off x="5447928" y="5828558"/>
            <a:ext cx="1295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3</a:t>
            </a:r>
            <a:r>
              <a:rPr lang="en-US" altLang="ko-KR" sz="1000" dirty="0" smtClean="0">
                <a:solidFill>
                  <a:srgbClr val="0070C0"/>
                </a:solidFill>
              </a:rPr>
              <a:t>&gt; 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6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D1731D5-9145-474D-B443-77985EBE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조작법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키보드, 컴퓨터, 전자기기, 실내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9802A8B6-A37D-4210-8470-65F964C43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162944"/>
            <a:ext cx="5606158" cy="2522771"/>
          </a:xfrm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ECC3BE95-A51B-46F9-B863-37B4952986E1}"/>
              </a:ext>
            </a:extLst>
          </p:cNvPr>
          <p:cNvSpPr/>
          <p:nvPr/>
        </p:nvSpPr>
        <p:spPr>
          <a:xfrm>
            <a:off x="2351584" y="3076662"/>
            <a:ext cx="1082180" cy="704675"/>
          </a:xfrm>
          <a:custGeom>
            <a:avLst/>
            <a:gdLst>
              <a:gd name="connsiteX0" fmla="*/ 285226 w 1082180"/>
              <a:gd name="connsiteY0" fmla="*/ 0 h 704675"/>
              <a:gd name="connsiteX1" fmla="*/ 637564 w 1082180"/>
              <a:gd name="connsiteY1" fmla="*/ 0 h 704675"/>
              <a:gd name="connsiteX2" fmla="*/ 637564 w 1082180"/>
              <a:gd name="connsiteY2" fmla="*/ 352337 h 704675"/>
              <a:gd name="connsiteX3" fmla="*/ 1082180 w 1082180"/>
              <a:gd name="connsiteY3" fmla="*/ 352337 h 704675"/>
              <a:gd name="connsiteX4" fmla="*/ 1082180 w 1082180"/>
              <a:gd name="connsiteY4" fmla="*/ 704675 h 704675"/>
              <a:gd name="connsiteX5" fmla="*/ 0 w 1082180"/>
              <a:gd name="connsiteY5" fmla="*/ 704675 h 704675"/>
              <a:gd name="connsiteX6" fmla="*/ 0 w 1082180"/>
              <a:gd name="connsiteY6" fmla="*/ 360726 h 704675"/>
              <a:gd name="connsiteX7" fmla="*/ 268448 w 1082180"/>
              <a:gd name="connsiteY7" fmla="*/ 360726 h 704675"/>
              <a:gd name="connsiteX8" fmla="*/ 285226 w 1082180"/>
              <a:gd name="connsiteY8" fmla="*/ 0 h 70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2180" h="704675">
                <a:moveTo>
                  <a:pt x="285226" y="0"/>
                </a:moveTo>
                <a:lnTo>
                  <a:pt x="637564" y="0"/>
                </a:lnTo>
                <a:lnTo>
                  <a:pt x="637564" y="352337"/>
                </a:lnTo>
                <a:lnTo>
                  <a:pt x="1082180" y="352337"/>
                </a:lnTo>
                <a:lnTo>
                  <a:pt x="1082180" y="704675"/>
                </a:lnTo>
                <a:lnTo>
                  <a:pt x="0" y="704675"/>
                </a:lnTo>
                <a:lnTo>
                  <a:pt x="0" y="360726"/>
                </a:lnTo>
                <a:lnTo>
                  <a:pt x="268448" y="360726"/>
                </a:lnTo>
                <a:lnTo>
                  <a:pt x="285226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681636BD-AA74-4D45-B166-6BB00787073E}"/>
              </a:ext>
            </a:extLst>
          </p:cNvPr>
          <p:cNvGrpSpPr/>
          <p:nvPr/>
        </p:nvGrpSpPr>
        <p:grpSpPr>
          <a:xfrm>
            <a:off x="7968351" y="2093427"/>
            <a:ext cx="2592288" cy="2592288"/>
            <a:chOff x="7992610" y="2162944"/>
            <a:chExt cx="2592288" cy="2592288"/>
          </a:xfrm>
        </p:grpSpPr>
        <p:pic>
          <p:nvPicPr>
            <p:cNvPr id="10" name="그림 9" descr="실내, 앉아있는, 하얀색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48FE9C8F-9256-4A11-9133-562C3E2D0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10" y="2162944"/>
              <a:ext cx="2592288" cy="259228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E9E7C986-1865-4ECF-A53B-6A2590462A2B}"/>
                </a:ext>
              </a:extLst>
            </p:cNvPr>
            <p:cNvSpPr/>
            <p:nvPr/>
          </p:nvSpPr>
          <p:spPr>
            <a:xfrm>
              <a:off x="8545693" y="2341843"/>
              <a:ext cx="623670" cy="648073"/>
            </a:xfrm>
            <a:prstGeom prst="rect">
              <a:avLst/>
            </a:prstGeom>
            <a:noFill/>
            <a:ln w="38100">
              <a:solidFill>
                <a:srgbClr val="D600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ECD5504A-FEEF-48BF-B9F4-F47BACF3B25D}"/>
                </a:ext>
              </a:extLst>
            </p:cNvPr>
            <p:cNvSpPr/>
            <p:nvPr/>
          </p:nvSpPr>
          <p:spPr>
            <a:xfrm>
              <a:off x="9288754" y="2341843"/>
              <a:ext cx="623670" cy="64807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9E442E7-6137-4528-8A86-DD475CE9CCF1}"/>
              </a:ext>
            </a:extLst>
          </p:cNvPr>
          <p:cNvSpPr/>
          <p:nvPr/>
        </p:nvSpPr>
        <p:spPr>
          <a:xfrm>
            <a:off x="1741964" y="3093440"/>
            <a:ext cx="523064" cy="335560"/>
          </a:xfrm>
          <a:prstGeom prst="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4205DBA1-F489-454C-8F27-D5B989CF39EE}"/>
              </a:ext>
            </a:extLst>
          </p:cNvPr>
          <p:cNvCxnSpPr/>
          <p:nvPr/>
        </p:nvCxnSpPr>
        <p:spPr>
          <a:xfrm>
            <a:off x="2892674" y="3781337"/>
            <a:ext cx="0" cy="1231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451646C-AE07-4DFD-A47C-8FF325910CA8}"/>
              </a:ext>
            </a:extLst>
          </p:cNvPr>
          <p:cNvSpPr txBox="1"/>
          <p:nvPr/>
        </p:nvSpPr>
        <p:spPr>
          <a:xfrm>
            <a:off x="2567608" y="5021275"/>
            <a:ext cx="136867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캐릭터이동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3B0F549B-A0A3-4EE8-8765-8714370EF0CA}"/>
              </a:ext>
            </a:extLst>
          </p:cNvPr>
          <p:cNvCxnSpPr>
            <a:stCxn id="13" idx="2"/>
          </p:cNvCxnSpPr>
          <p:nvPr/>
        </p:nvCxnSpPr>
        <p:spPr>
          <a:xfrm flipH="1">
            <a:off x="1991544" y="3429000"/>
            <a:ext cx="11952" cy="1584176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F3DA2EC-6B4D-46FB-9D7A-D32F5A1E459E}"/>
              </a:ext>
            </a:extLst>
          </p:cNvPr>
          <p:cNvSpPr txBox="1"/>
          <p:nvPr/>
        </p:nvSpPr>
        <p:spPr>
          <a:xfrm>
            <a:off x="1518826" y="5021275"/>
            <a:ext cx="945435" cy="369332"/>
          </a:xfrm>
          <a:prstGeom prst="rect">
            <a:avLst/>
          </a:prstGeom>
          <a:noFill/>
          <a:ln w="28575"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상황판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xmlns="" id="{76F5562B-FBC5-4931-A92A-74201F5615DC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7896200" y="2596363"/>
            <a:ext cx="625234" cy="2424912"/>
          </a:xfrm>
          <a:prstGeom prst="bentConnector2">
            <a:avLst/>
          </a:prstGeom>
          <a:ln w="38100">
            <a:solidFill>
              <a:srgbClr val="D60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xmlns="" id="{5A58C945-413E-4336-8A71-1A58898C58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9912122" y="2596363"/>
            <a:ext cx="625234" cy="2424912"/>
          </a:xfrm>
          <a:prstGeom prst="bentConnector2">
            <a:avLst/>
          </a:prstGeom>
          <a:ln w="38100">
            <a:solidFill>
              <a:srgbClr val="0000FF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D101FF4-1BF7-43E8-A2BA-76E8A80B4161}"/>
              </a:ext>
            </a:extLst>
          </p:cNvPr>
          <p:cNvSpPr txBox="1"/>
          <p:nvPr/>
        </p:nvSpPr>
        <p:spPr>
          <a:xfrm>
            <a:off x="7447003" y="5021275"/>
            <a:ext cx="945436" cy="369332"/>
          </a:xfrm>
          <a:prstGeom prst="rect">
            <a:avLst/>
          </a:prstGeom>
          <a:noFill/>
          <a:ln w="38100">
            <a:solidFill>
              <a:srgbClr val="D600A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주무기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AA59879-D6C3-4960-A6E5-C01CB1F8915E}"/>
              </a:ext>
            </a:extLst>
          </p:cNvPr>
          <p:cNvSpPr txBox="1"/>
          <p:nvPr/>
        </p:nvSpPr>
        <p:spPr>
          <a:xfrm>
            <a:off x="9912122" y="5021275"/>
            <a:ext cx="1224438" cy="36933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보조무기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F047B941-04EB-4862-B8F5-928AC92E2A70}"/>
              </a:ext>
            </a:extLst>
          </p:cNvPr>
          <p:cNvSpPr/>
          <p:nvPr/>
        </p:nvSpPr>
        <p:spPr>
          <a:xfrm>
            <a:off x="3259697" y="4121088"/>
            <a:ext cx="1769504" cy="348275"/>
          </a:xfrm>
          <a:prstGeom prst="rect">
            <a:avLst/>
          </a:prstGeom>
          <a:noFill/>
          <a:ln w="38100"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xmlns="" id="{BE66DFBF-4CC6-4F78-9AB3-46D2AC4E1AB3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4128238" y="4485573"/>
            <a:ext cx="543812" cy="511391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0D47F14-9000-4FD9-8E93-CDF0FD1848E3}"/>
              </a:ext>
            </a:extLst>
          </p:cNvPr>
          <p:cNvSpPr txBox="1"/>
          <p:nvPr/>
        </p:nvSpPr>
        <p:spPr>
          <a:xfrm>
            <a:off x="4183122" y="5013175"/>
            <a:ext cx="945435" cy="369332"/>
          </a:xfrm>
          <a:prstGeom prst="rect">
            <a:avLst/>
          </a:prstGeom>
          <a:noFill/>
          <a:ln w="28575">
            <a:solidFill>
              <a:srgbClr val="99C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점프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4DDDE51-934A-445D-8879-18CEB83278F1}"/>
              </a:ext>
            </a:extLst>
          </p:cNvPr>
          <p:cNvSpPr txBox="1"/>
          <p:nvPr/>
        </p:nvSpPr>
        <p:spPr>
          <a:xfrm>
            <a:off x="6513228" y="4775054"/>
            <a:ext cx="783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4&gt;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7FCF81A-7616-488A-A666-B0416A6CCE8A}"/>
              </a:ext>
            </a:extLst>
          </p:cNvPr>
          <p:cNvSpPr txBox="1"/>
          <p:nvPr/>
        </p:nvSpPr>
        <p:spPr>
          <a:xfrm>
            <a:off x="8604338" y="4775054"/>
            <a:ext cx="1295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5&gt;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888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10262FD-C344-4057-85C5-02913FCA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  <a:r>
              <a:rPr lang="en-US" altLang="ko-KR" dirty="0"/>
              <a:t>( </a:t>
            </a:r>
            <a:r>
              <a:rPr lang="ko-KR" altLang="en-US" dirty="0"/>
              <a:t>상황판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46A2B812-0101-4803-AD53-C29C9F24846B}"/>
              </a:ext>
            </a:extLst>
          </p:cNvPr>
          <p:cNvGrpSpPr/>
          <p:nvPr/>
        </p:nvGrpSpPr>
        <p:grpSpPr>
          <a:xfrm>
            <a:off x="1524000" y="1844824"/>
            <a:ext cx="6219539" cy="4032448"/>
            <a:chOff x="1524000" y="1844824"/>
            <a:chExt cx="6552728" cy="42484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F005C737-487D-4B03-B095-A5F3F50CB516}"/>
                </a:ext>
              </a:extLst>
            </p:cNvPr>
            <p:cNvSpPr/>
            <p:nvPr/>
          </p:nvSpPr>
          <p:spPr>
            <a:xfrm>
              <a:off x="1524000" y="1844824"/>
              <a:ext cx="6552728" cy="4248472"/>
            </a:xfrm>
            <a:prstGeom prst="rect">
              <a:avLst/>
            </a:prstGeom>
            <a:solidFill>
              <a:schemeClr val="bg2">
                <a:lumMod val="40000"/>
                <a:lumOff val="60000"/>
                <a:alpha val="56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xmlns="" id="{8F3703A9-B34C-4A94-A39D-F28A884CEE21}"/>
                </a:ext>
              </a:extLst>
            </p:cNvPr>
            <p:cNvGrpSpPr/>
            <p:nvPr/>
          </p:nvGrpSpPr>
          <p:grpSpPr>
            <a:xfrm>
              <a:off x="1752264" y="2572613"/>
              <a:ext cx="302795" cy="3091481"/>
              <a:chOff x="3387043" y="2417238"/>
              <a:chExt cx="302795" cy="3091481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xmlns="" id="{C819B905-76A3-45D5-87CC-2DFB8FA8B67D}"/>
                  </a:ext>
                </a:extLst>
              </p:cNvPr>
              <p:cNvGrpSpPr/>
              <p:nvPr/>
            </p:nvGrpSpPr>
            <p:grpSpPr>
              <a:xfrm>
                <a:off x="3401806" y="2417238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xmlns="" id="{7FB69B6C-507D-4269-BD68-5D7DCADC56F6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xmlns="" id="{39FE967C-9243-47D8-8BDF-DD4048551AA8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xmlns="" id="{50CBCB0F-1853-48D7-AC8F-5F2F7B1332DB}"/>
                  </a:ext>
                </a:extLst>
              </p:cNvPr>
              <p:cNvGrpSpPr/>
              <p:nvPr/>
            </p:nvGrpSpPr>
            <p:grpSpPr>
              <a:xfrm>
                <a:off x="3397898" y="3067746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xmlns="" id="{00C45101-053E-4E83-B38F-8E441C1721D3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xmlns="" id="{5F3B865F-4487-452C-8AC4-0D2A3B7DE8EA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xmlns="" id="{C6CE2DAD-6F78-46C7-829C-B03295C22E28}"/>
                  </a:ext>
                </a:extLst>
              </p:cNvPr>
              <p:cNvGrpSpPr/>
              <p:nvPr/>
            </p:nvGrpSpPr>
            <p:grpSpPr>
              <a:xfrm>
                <a:off x="3397898" y="3712168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xmlns="" id="{8F4DF09D-A7E6-4429-81C5-F62BCF3D3FEB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xmlns="" id="{305065E5-5DD8-47F9-AB0E-54C013A005B3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xmlns="" id="{1BE56B41-CB75-499B-AE18-4745546ED804}"/>
                  </a:ext>
                </a:extLst>
              </p:cNvPr>
              <p:cNvGrpSpPr/>
              <p:nvPr/>
            </p:nvGrpSpPr>
            <p:grpSpPr>
              <a:xfrm>
                <a:off x="3387043" y="4360241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xmlns="" id="{B43B0C77-F225-4797-B2A1-3175D50249E6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xmlns="" id="{913BA0AD-8296-4C14-AC3A-66261C2D572E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xmlns="" id="{90F5D26F-6D5E-40B9-B84F-992F20F7D302}"/>
                  </a:ext>
                </a:extLst>
              </p:cNvPr>
              <p:cNvGrpSpPr/>
              <p:nvPr/>
            </p:nvGrpSpPr>
            <p:grpSpPr>
              <a:xfrm>
                <a:off x="3387043" y="5004663"/>
                <a:ext cx="288032" cy="504056"/>
                <a:chOff x="4439816" y="2564904"/>
                <a:chExt cx="288032" cy="504056"/>
              </a:xfrm>
              <a:solidFill>
                <a:schemeClr val="bg1"/>
              </a:solidFill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xmlns="" id="{54E724CB-4616-4600-AF86-92DD686BFF72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id="{A2D2107D-E20A-44F0-8852-B704E4B87D3E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F11AC52B-86D2-4DEF-A651-D1617B1DE73B}"/>
                </a:ext>
              </a:extLst>
            </p:cNvPr>
            <p:cNvGrpSpPr/>
            <p:nvPr/>
          </p:nvGrpSpPr>
          <p:grpSpPr>
            <a:xfrm>
              <a:off x="5057633" y="2560440"/>
              <a:ext cx="318794" cy="3046253"/>
              <a:chOff x="6629956" y="2417238"/>
              <a:chExt cx="318794" cy="3046253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xmlns="" id="{1F272908-34B9-4D48-83B3-50C4E9A8EBEB}"/>
                  </a:ext>
                </a:extLst>
              </p:cNvPr>
              <p:cNvGrpSpPr/>
              <p:nvPr/>
            </p:nvGrpSpPr>
            <p:grpSpPr>
              <a:xfrm>
                <a:off x="6629956" y="2417238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xmlns="" id="{4997208F-1F19-4309-8880-7436561A4C0C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xmlns="" id="{B350E19F-7D9B-459D-A0CB-F7ED75FCDFC8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xmlns="" id="{B3BCE182-2289-4409-9225-96AB0DA60E47}"/>
                  </a:ext>
                </a:extLst>
              </p:cNvPr>
              <p:cNvGrpSpPr/>
              <p:nvPr/>
            </p:nvGrpSpPr>
            <p:grpSpPr>
              <a:xfrm>
                <a:off x="6651010" y="3706082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xmlns="" id="{46054F01-89DE-4096-AC6F-0E924896A986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xmlns="" id="{C5978183-D750-4E62-BAAD-2166CC0180B4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xmlns="" id="{2F766586-13F9-498B-9B2D-E81FC824DFDD}"/>
                  </a:ext>
                </a:extLst>
              </p:cNvPr>
              <p:cNvGrpSpPr/>
              <p:nvPr/>
            </p:nvGrpSpPr>
            <p:grpSpPr>
              <a:xfrm>
                <a:off x="6651010" y="4959435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xmlns="" id="{EA0D3BF1-D1EB-447A-86BC-68DE9206C133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xmlns="" id="{A289DB79-025B-4E59-B4C5-C937BBFC5F16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xmlns="" id="{9D89AF4E-7771-4E92-AD67-82AFE89938A7}"/>
                  </a:ext>
                </a:extLst>
              </p:cNvPr>
              <p:cNvGrpSpPr/>
              <p:nvPr/>
            </p:nvGrpSpPr>
            <p:grpSpPr>
              <a:xfrm>
                <a:off x="6660718" y="4324237"/>
                <a:ext cx="288032" cy="504056"/>
                <a:chOff x="4439816" y="2564904"/>
                <a:chExt cx="288032" cy="504056"/>
              </a:xfrm>
              <a:solidFill>
                <a:schemeClr val="bg1"/>
              </a:solidFill>
            </p:grpSpPr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xmlns="" id="{487633DF-6158-46B7-9244-51D424FB07EE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xmlns="" id="{C04C14E8-644B-4394-8332-97377B6E681B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xmlns="" id="{0AD4964C-0F5D-469F-B17B-07C4C3E943B4}"/>
                  </a:ext>
                </a:extLst>
              </p:cNvPr>
              <p:cNvGrpSpPr/>
              <p:nvPr/>
            </p:nvGrpSpPr>
            <p:grpSpPr>
              <a:xfrm>
                <a:off x="6638258" y="3061660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44F27C40-2AD2-4489-9D22-B03B20DC06EE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xmlns="" id="{D0014287-05BC-4F8D-A0C4-B5F57F06214F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xmlns="" id="{6FA7FB95-A1DF-4EC8-838E-F6E21D72C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364" y="2420888"/>
              <a:ext cx="1" cy="345638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DAEEE1D5-1347-406B-86F7-B2DF264AD889}"/>
                </a:ext>
              </a:extLst>
            </p:cNvPr>
            <p:cNvSpPr txBox="1"/>
            <p:nvPr/>
          </p:nvSpPr>
          <p:spPr>
            <a:xfrm>
              <a:off x="2307773" y="229912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Kill score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FA86DC23-9113-463E-A49E-A07CBDBE7776}"/>
                </a:ext>
              </a:extLst>
            </p:cNvPr>
            <p:cNvSpPr txBox="1"/>
            <p:nvPr/>
          </p:nvSpPr>
          <p:spPr>
            <a:xfrm>
              <a:off x="5602933" y="232214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Kill score</a:t>
              </a:r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03A36FCA-D93C-480E-9BFC-8C67970F40A4}"/>
                </a:ext>
              </a:extLst>
            </p:cNvPr>
            <p:cNvSpPr/>
            <p:nvPr/>
          </p:nvSpPr>
          <p:spPr>
            <a:xfrm>
              <a:off x="2423592" y="2860645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C2324108-73EC-4498-AC43-8A552740C0CA}"/>
                </a:ext>
              </a:extLst>
            </p:cNvPr>
            <p:cNvSpPr/>
            <p:nvPr/>
          </p:nvSpPr>
          <p:spPr>
            <a:xfrm>
              <a:off x="2423592" y="3511153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CAE862F1-3DFF-4053-9D33-78F7154D6A37}"/>
                </a:ext>
              </a:extLst>
            </p:cNvPr>
            <p:cNvSpPr/>
            <p:nvPr/>
          </p:nvSpPr>
          <p:spPr>
            <a:xfrm>
              <a:off x="2423592" y="4158009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B7D5EDEE-DE3F-438D-A79B-9AB8DA380922}"/>
                </a:ext>
              </a:extLst>
            </p:cNvPr>
            <p:cNvSpPr/>
            <p:nvPr/>
          </p:nvSpPr>
          <p:spPr>
            <a:xfrm>
              <a:off x="2429744" y="4801616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A02A089F-1419-4FB7-B601-0C2357D67081}"/>
                </a:ext>
              </a:extLst>
            </p:cNvPr>
            <p:cNvSpPr/>
            <p:nvPr/>
          </p:nvSpPr>
          <p:spPr>
            <a:xfrm>
              <a:off x="2423592" y="5448070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228D1AAA-FE8A-4670-90FB-C259275ED059}"/>
                </a:ext>
              </a:extLst>
            </p:cNvPr>
            <p:cNvSpPr/>
            <p:nvPr/>
          </p:nvSpPr>
          <p:spPr>
            <a:xfrm>
              <a:off x="5703761" y="2860645"/>
              <a:ext cx="1574200" cy="21602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0DD1AAC0-19A8-4B94-B7BB-2CDF77667912}"/>
                </a:ext>
              </a:extLst>
            </p:cNvPr>
            <p:cNvSpPr/>
            <p:nvPr/>
          </p:nvSpPr>
          <p:spPr>
            <a:xfrm>
              <a:off x="5703761" y="3511153"/>
              <a:ext cx="45719" cy="21602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2273170E-A06E-40CA-BFEF-7FB536F9F169}"/>
                </a:ext>
              </a:extLst>
            </p:cNvPr>
            <p:cNvSpPr/>
            <p:nvPr/>
          </p:nvSpPr>
          <p:spPr>
            <a:xfrm>
              <a:off x="5703761" y="4158009"/>
              <a:ext cx="1256333" cy="2131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0109E20E-6EDF-4528-BA58-B27FED78056A}"/>
                </a:ext>
              </a:extLst>
            </p:cNvPr>
            <p:cNvSpPr/>
            <p:nvPr/>
          </p:nvSpPr>
          <p:spPr>
            <a:xfrm>
              <a:off x="5709913" y="4801616"/>
              <a:ext cx="1075340" cy="2131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67D3FADF-14AD-4E27-A71D-DA9B511D3ADB}"/>
                </a:ext>
              </a:extLst>
            </p:cNvPr>
            <p:cNvSpPr/>
            <p:nvPr/>
          </p:nvSpPr>
          <p:spPr>
            <a:xfrm>
              <a:off x="5703761" y="5448070"/>
              <a:ext cx="392236" cy="2131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C117EDC8-18C9-4545-BA6D-2B65E8C0CCC3}"/>
                </a:ext>
              </a:extLst>
            </p:cNvPr>
            <p:cNvSpPr txBox="1"/>
            <p:nvPr/>
          </p:nvSpPr>
          <p:spPr>
            <a:xfrm>
              <a:off x="4223792" y="2776464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6906C84B-0089-4F91-928C-EE98017271FB}"/>
                </a:ext>
              </a:extLst>
            </p:cNvPr>
            <p:cNvSpPr txBox="1"/>
            <p:nvPr/>
          </p:nvSpPr>
          <p:spPr>
            <a:xfrm>
              <a:off x="4223792" y="3418109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8B837ED5-1CE3-44C9-AEE9-DF518F0F9B9D}"/>
                </a:ext>
              </a:extLst>
            </p:cNvPr>
            <p:cNvSpPr txBox="1"/>
            <p:nvPr/>
          </p:nvSpPr>
          <p:spPr>
            <a:xfrm>
              <a:off x="4230717" y="4060647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B02436A4-5562-47AC-B1C7-0A946AF79C9C}"/>
                </a:ext>
              </a:extLst>
            </p:cNvPr>
            <p:cNvSpPr txBox="1"/>
            <p:nvPr/>
          </p:nvSpPr>
          <p:spPr>
            <a:xfrm>
              <a:off x="4230717" y="4724962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227081C9-BF32-4D29-998F-C0A8E8FD9940}"/>
                </a:ext>
              </a:extLst>
            </p:cNvPr>
            <p:cNvSpPr txBox="1"/>
            <p:nvPr/>
          </p:nvSpPr>
          <p:spPr>
            <a:xfrm>
              <a:off x="4243911" y="5344830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7E4A8A58-38E6-48F7-8B31-85B184F8164E}"/>
                </a:ext>
              </a:extLst>
            </p:cNvPr>
            <p:cNvSpPr txBox="1"/>
            <p:nvPr/>
          </p:nvSpPr>
          <p:spPr>
            <a:xfrm>
              <a:off x="7485287" y="2770584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3385E7F8-8875-4DA4-AD16-315DB9807D94}"/>
                </a:ext>
              </a:extLst>
            </p:cNvPr>
            <p:cNvSpPr txBox="1"/>
            <p:nvPr/>
          </p:nvSpPr>
          <p:spPr>
            <a:xfrm>
              <a:off x="7485287" y="3412229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4EFF4641-5700-4734-B2DA-46791F636ADD}"/>
                </a:ext>
              </a:extLst>
            </p:cNvPr>
            <p:cNvSpPr txBox="1"/>
            <p:nvPr/>
          </p:nvSpPr>
          <p:spPr>
            <a:xfrm>
              <a:off x="7491745" y="4073205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698A1F51-5425-4C1C-B92D-46CD230D24DB}"/>
                </a:ext>
              </a:extLst>
            </p:cNvPr>
            <p:cNvSpPr txBox="1"/>
            <p:nvPr/>
          </p:nvSpPr>
          <p:spPr>
            <a:xfrm>
              <a:off x="7492212" y="4719082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0FB8B6DF-B3E7-454A-B394-3204ED5E24A1}"/>
                </a:ext>
              </a:extLst>
            </p:cNvPr>
            <p:cNvSpPr txBox="1"/>
            <p:nvPr/>
          </p:nvSpPr>
          <p:spPr>
            <a:xfrm>
              <a:off x="7505406" y="5338950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CFC66014-EB6E-42B5-B880-B48B91C97EF1}"/>
                </a:ext>
              </a:extLst>
            </p:cNvPr>
            <p:cNvSpPr txBox="1"/>
            <p:nvPr/>
          </p:nvSpPr>
          <p:spPr>
            <a:xfrm>
              <a:off x="2748139" y="1844824"/>
              <a:ext cx="41044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/>
                <a:t>0 vs 0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2063E59-8F93-4A7E-B517-86B25A1934DB}"/>
              </a:ext>
            </a:extLst>
          </p:cNvPr>
          <p:cNvSpPr/>
          <p:nvPr/>
        </p:nvSpPr>
        <p:spPr>
          <a:xfrm>
            <a:off x="4187050" y="1908030"/>
            <a:ext cx="922575" cy="333835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5D91F919-4EC8-43E0-8074-339E7777AE2C}"/>
              </a:ext>
            </a:extLst>
          </p:cNvPr>
          <p:cNvSpPr/>
          <p:nvPr/>
        </p:nvSpPr>
        <p:spPr>
          <a:xfrm>
            <a:off x="4715666" y="4299577"/>
            <a:ext cx="671882" cy="1289663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BF61279E-62E5-4DA0-A13C-4B10027EE7D7}"/>
              </a:ext>
            </a:extLst>
          </p:cNvPr>
          <p:cNvCxnSpPr>
            <a:cxnSpLocks/>
            <a:stCxn id="3" idx="3"/>
            <a:endCxn id="40" idx="1"/>
          </p:cNvCxnSpPr>
          <p:nvPr/>
        </p:nvCxnSpPr>
        <p:spPr>
          <a:xfrm flipV="1">
            <a:off x="5109625" y="2074500"/>
            <a:ext cx="3086133" cy="44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0F83A2E-F730-44DA-9535-24585A54F99F}"/>
              </a:ext>
            </a:extLst>
          </p:cNvPr>
          <p:cNvSpPr txBox="1"/>
          <p:nvPr/>
        </p:nvSpPr>
        <p:spPr>
          <a:xfrm>
            <a:off x="8195758" y="1889834"/>
            <a:ext cx="2022191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팀 스코어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C610014-27E4-417D-B925-009DE4FAA887}"/>
              </a:ext>
            </a:extLst>
          </p:cNvPr>
          <p:cNvSpPr txBox="1"/>
          <p:nvPr/>
        </p:nvSpPr>
        <p:spPr>
          <a:xfrm>
            <a:off x="8195758" y="4600319"/>
            <a:ext cx="3105770" cy="64633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생존여부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죽은 플레이어는 검게 변한다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608F1B44-8CA8-476C-8BDB-8A912B65F26E}"/>
              </a:ext>
            </a:extLst>
          </p:cNvPr>
          <p:cNvSpPr/>
          <p:nvPr/>
        </p:nvSpPr>
        <p:spPr>
          <a:xfrm>
            <a:off x="5387548" y="2333415"/>
            <a:ext cx="2202782" cy="850132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xmlns="" id="{B3912ECD-F364-40FA-B4AA-B1844E5CB4FB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7590330" y="2758481"/>
            <a:ext cx="606702" cy="523906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D862B07F-8CDA-43CA-A5D3-949985E8FB38}"/>
              </a:ext>
            </a:extLst>
          </p:cNvPr>
          <p:cNvSpPr txBox="1"/>
          <p:nvPr/>
        </p:nvSpPr>
        <p:spPr>
          <a:xfrm>
            <a:off x="8195759" y="3075339"/>
            <a:ext cx="2022191" cy="92333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개인 점수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적을 죽이면 </a:t>
            </a:r>
            <a:r>
              <a:rPr lang="en-US" altLang="ko-KR" dirty="0">
                <a:solidFill>
                  <a:schemeClr val="tx1"/>
                </a:solidFill>
              </a:rPr>
              <a:t>+1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아군을 죽이면 </a:t>
            </a:r>
            <a:r>
              <a:rPr lang="en-US" altLang="ko-KR" dirty="0">
                <a:solidFill>
                  <a:schemeClr val="tx1"/>
                </a:solidFill>
              </a:rPr>
              <a:t>-1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682253E9-F6F2-4138-804B-7D73804BA83E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 flipV="1">
            <a:off x="5387548" y="4923485"/>
            <a:ext cx="2808210" cy="20924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50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추가할 것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구조물 배치 및 특이한 무기</a:t>
            </a:r>
            <a:endParaRPr lang="en-US" altLang="ko-KR" dirty="0"/>
          </a:p>
          <a:p>
            <a:r>
              <a:rPr lang="ko-KR" altLang="en-US" dirty="0" smtClean="0"/>
              <a:t>게임의 포인트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강조하고 싶은 내용을 다른 사람이 금방 쉽게 인지할 수 있게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smtClean="0"/>
              <a:t>기획은 자랑하면서 약파는 단계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아이디어 기가 막히고 솔깃해야 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smtClean="0"/>
              <a:t>기술적 요소 확정이 되야 함 </a:t>
            </a:r>
            <a:r>
              <a:rPr lang="ko-KR" altLang="en-US" dirty="0" err="1" smtClean="0"/>
              <a:t>렌더링기법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r>
              <a:rPr lang="ko-KR" altLang="en-US" dirty="0" smtClean="0"/>
              <a:t>노트 들고 와서 할말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물어볼 것</a:t>
            </a:r>
            <a:r>
              <a:rPr lang="en-US" altLang="ko-KR" dirty="0" smtClean="0"/>
              <a:t>, </a:t>
            </a:r>
            <a:endParaRPr lang="en-US" altLang="ko-KR" dirty="0"/>
          </a:p>
          <a:p>
            <a:r>
              <a:rPr lang="ko-KR" altLang="en-US" dirty="0" smtClean="0"/>
              <a:t>상세기획 </a:t>
            </a:r>
            <a:r>
              <a:rPr lang="ko-KR" altLang="en-US" dirty="0" err="1" smtClean="0"/>
              <a:t>작성해볼것</a:t>
            </a:r>
            <a:endParaRPr lang="en-US" altLang="ko-KR" dirty="0"/>
          </a:p>
          <a:p>
            <a:r>
              <a:rPr lang="ko-KR" altLang="en-US" dirty="0" smtClean="0"/>
              <a:t>기록을 하자 유의미하게  </a:t>
            </a:r>
            <a:endParaRPr lang="en-US" altLang="ko-KR" dirty="0" smtClean="0"/>
          </a:p>
          <a:p>
            <a:r>
              <a:rPr lang="ko-KR" altLang="en-US" dirty="0" smtClean="0"/>
              <a:t>자꾸 물어보고 와서 찾아오고 열심히 </a:t>
            </a:r>
            <a:r>
              <a:rPr lang="ko-KR" altLang="en-US" dirty="0" err="1" smtClean="0"/>
              <a:t>의사소통하면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도와줄수있다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회의록</a:t>
            </a:r>
            <a:r>
              <a:rPr lang="en-US" altLang="ko-KR" dirty="0" smtClean="0"/>
              <a:t>! </a:t>
            </a:r>
            <a:r>
              <a:rPr lang="ko-KR" altLang="en-US" dirty="0" smtClean="0"/>
              <a:t>주간보고서 증거자료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585797"/>
      </p:ext>
    </p:extLst>
  </p:cSld>
  <p:clrMapOvr>
    <a:masterClrMapping/>
  </p:clrMapOvr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기술 회로 보드 디자인 프레젠테이션(와이드스크린)</Template>
  <TotalTime>0</TotalTime>
  <Words>368</Words>
  <Application>Microsoft Office PowerPoint</Application>
  <PresentationFormat>사용자 지정</PresentationFormat>
  <Paragraphs>114</Paragraphs>
  <Slides>14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기술 컴퓨터 16x9</vt:lpstr>
      <vt:lpstr>UTB (Unknown Team Battle)</vt:lpstr>
      <vt:lpstr>목차</vt:lpstr>
      <vt:lpstr>연구목적</vt:lpstr>
      <vt:lpstr>게임소개 ( 게임 컨셉 )</vt:lpstr>
      <vt:lpstr>게임소개 ( 게임 화면 예시 )</vt:lpstr>
      <vt:lpstr>게임소개 ( 피격 화면) (일관성 맞춰라)</vt:lpstr>
      <vt:lpstr>게임소개 ( 조작법 )</vt:lpstr>
      <vt:lpstr>게임소개( 상황판 )</vt:lpstr>
      <vt:lpstr>추가할 것 </vt:lpstr>
      <vt:lpstr>개발환경</vt:lpstr>
      <vt:lpstr>역할분담</vt:lpstr>
      <vt:lpstr>기술적요소</vt:lpstr>
      <vt:lpstr>개발 일정</vt:lpstr>
      <vt:lpstr>참고자료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2018-10-28T12:34:59Z</dcterms:created>
  <dcterms:modified xsi:type="dcterms:W3CDTF">2018-10-29T07:05:37Z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